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5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84054FA-8E04-41F4-A214-7C0797929C82}" type="datetimeFigureOut">
              <a:rPr lang="id-ID" smtClean="0"/>
              <a:pPr/>
              <a:t>05/12/2016</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C7485BF-E0B5-4346-889F-C3488BD869A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C7485BF-E0B5-4346-889F-C3488BD869A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C7485BF-E0B5-4346-889F-C3488BD869A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C7485BF-E0B5-4346-889F-C3488BD869AB}" type="slidenum">
              <a:rPr lang="id-ID" smtClean="0"/>
              <a:pPr/>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C7485BF-E0B5-4346-889F-C3488BD869AB}" type="slidenum">
              <a:rPr lang="id-ID" smtClean="0"/>
              <a:pPr/>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C7485BF-E0B5-4346-889F-C3488BD869AB}" type="slidenum">
              <a:rPr lang="id-ID" smtClean="0"/>
              <a:pPr/>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7C7485BF-E0B5-4346-889F-C3488BD869AB}"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7C7485BF-E0B5-4346-889F-C3488BD869AB}" type="slidenum">
              <a:rPr lang="id-ID" smtClean="0"/>
              <a:pPr/>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84054FA-8E04-41F4-A214-7C0797929C82}" type="datetimeFigureOut">
              <a:rPr lang="id-ID" smtClean="0"/>
              <a:pPr/>
              <a:t>05/12/2016</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7C7485BF-E0B5-4346-889F-C3488BD869A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84054FA-8E04-41F4-A214-7C0797929C82}" type="datetimeFigureOut">
              <a:rPr lang="id-ID" smtClean="0"/>
              <a:pPr/>
              <a:t>05/12/2016</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C7485BF-E0B5-4346-889F-C3488BD869AB}"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84054FA-8E04-41F4-A214-7C0797929C82}" type="datetimeFigureOut">
              <a:rPr lang="id-ID" smtClean="0"/>
              <a:pPr/>
              <a:t>05/12/2016</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C7485BF-E0B5-4346-889F-C3488BD869AB}" type="slidenum">
              <a:rPr lang="id-ID" smtClean="0"/>
              <a:pPr/>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84054FA-8E04-41F4-A214-7C0797929C82}" type="datetimeFigureOut">
              <a:rPr lang="id-ID" smtClean="0"/>
              <a:pPr/>
              <a:t>05/12/2016</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C7485BF-E0B5-4346-889F-C3488BD869AB}"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4800" b="1" dirty="0" smtClean="0">
                <a:solidFill>
                  <a:srgbClr val="FF0000"/>
                </a:solidFill>
              </a:rPr>
              <a:t>KEKUASAAN YUDIKATIF	</a:t>
            </a:r>
            <a:endParaRPr lang="id-ID" sz="4800" b="1" dirty="0">
              <a:solidFill>
                <a:srgbClr val="FF0000"/>
              </a:solidFill>
            </a:endParaRPr>
          </a:p>
        </p:txBody>
      </p:sp>
      <p:sp>
        <p:nvSpPr>
          <p:cNvPr id="3" name="Subtitle 2"/>
          <p:cNvSpPr>
            <a:spLocks noGrp="1"/>
          </p:cNvSpPr>
          <p:nvPr>
            <p:ph type="subTitle" idx="1"/>
          </p:nvPr>
        </p:nvSpPr>
        <p:spPr/>
        <p:txBody>
          <a:bodyPr>
            <a:normAutofit/>
          </a:bodyPr>
          <a:lstStyle/>
          <a:p>
            <a:r>
              <a:rPr lang="id-ID" dirty="0" smtClean="0">
                <a:solidFill>
                  <a:schemeClr val="tx1"/>
                </a:solidFill>
              </a:rPr>
              <a:t>M. Yusrizal Adi Syaputra, SH,.MH</a:t>
            </a:r>
          </a:p>
          <a:p>
            <a:r>
              <a:rPr lang="id-ID" dirty="0" smtClean="0">
                <a:solidFill>
                  <a:schemeClr val="tx1"/>
                </a:solidFill>
              </a:rPr>
              <a:t>Fakultas Hukum</a:t>
            </a:r>
          </a:p>
          <a:p>
            <a:endParaRPr lang="id-ID"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dirty="0" smtClean="0"/>
              <a:t>Memeriksa dan memutus permohonan kasasi, sengketa tetnagn kewenangan mengadili dan permohonan PK putusan pengadilan yang telah memiliki kekuatan hukum tetap ( Pasal 20 ayat (1) UU 5 THN 2004 TENTANG MA</a:t>
            </a:r>
          </a:p>
          <a:p>
            <a:pPr algn="just"/>
            <a:r>
              <a:rPr lang="id-ID" dirty="0" smtClean="0"/>
              <a:t>Memutus permohonan kasasi terhadap putusan pengadilan tingkat banding atau tingakt terakhir dari semua lingkungan peradilan ( pasal 28 ayat 1 UU No 14 thn 1985 tentang MA)</a:t>
            </a:r>
          </a:p>
          <a:p>
            <a:pPr algn="just">
              <a:buNone/>
            </a:pPr>
            <a:endParaRPr lang="id-ID" dirty="0" smtClean="0"/>
          </a:p>
        </p:txBody>
      </p:sp>
      <p:sp>
        <p:nvSpPr>
          <p:cNvPr id="2" name="Title 1"/>
          <p:cNvSpPr>
            <a:spLocks noGrp="1"/>
          </p:cNvSpPr>
          <p:nvPr>
            <p:ph type="title"/>
          </p:nvPr>
        </p:nvSpPr>
        <p:spPr/>
        <p:txBody>
          <a:bodyPr>
            <a:noAutofit/>
          </a:bodyPr>
          <a:lstStyle/>
          <a:p>
            <a:r>
              <a:rPr lang="id-ID" sz="3200" b="1" dirty="0" smtClean="0"/>
              <a:t>TUGAS DAN WEWENANG MAHKAMAH AGUNG</a:t>
            </a:r>
            <a:endParaRPr lang="id-ID" sz="3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fontScale="92500" lnSpcReduction="10000"/>
          </a:bodyPr>
          <a:lstStyle/>
          <a:p>
            <a:pPr algn="just"/>
            <a:r>
              <a:rPr lang="id-ID" dirty="0" smtClean="0"/>
              <a:t>Menguji peraturan perundang-undangan dibawah UU terhadap UU </a:t>
            </a:r>
            <a:r>
              <a:rPr lang="id-ID" dirty="0" smtClean="0">
                <a:solidFill>
                  <a:srgbClr val="FF0000"/>
                </a:solidFill>
              </a:rPr>
              <a:t>( Pasal 31 ayat 1 UU No 5 tahun 2004</a:t>
            </a:r>
            <a:r>
              <a:rPr lang="id-ID" dirty="0" smtClean="0"/>
              <a:t>)</a:t>
            </a:r>
          </a:p>
          <a:p>
            <a:pPr algn="just"/>
            <a:r>
              <a:rPr lang="id-ID" dirty="0" smtClean="0"/>
              <a:t>Menyatakan tidak sah peraturan perundang-undangan dibawah UU atas alasan Bertentagn dengan peraturan perundang-undang yang lebih tinggi atau pembentukannya tidak memenuhi ketentuan yang berlaku </a:t>
            </a:r>
            <a:r>
              <a:rPr lang="id-ID" dirty="0" smtClean="0">
                <a:solidFill>
                  <a:srgbClr val="FF0000"/>
                </a:solidFill>
              </a:rPr>
              <a:t>( psl 31 ayat 2 UU No 5 thn 2004)</a:t>
            </a:r>
          </a:p>
          <a:p>
            <a:pPr algn="just"/>
            <a:r>
              <a:rPr lang="id-ID" dirty="0" smtClean="0"/>
              <a:t>Melakukan pengawasan tertinggi terhp penyelenggaraan peradilan di semua lingkungan peradilan dlm menjlnkan kekuasaan kehakiman </a:t>
            </a:r>
            <a:r>
              <a:rPr lang="id-ID" dirty="0" smtClean="0">
                <a:solidFill>
                  <a:srgbClr val="FF0000"/>
                </a:solidFill>
              </a:rPr>
              <a:t>( psl 32 ayat 1 UU No 14 thn 1985 tentang MA)</a:t>
            </a:r>
          </a:p>
          <a:p>
            <a:pPr algn="just"/>
            <a:r>
              <a:rPr lang="id-ID" dirty="0" smtClean="0"/>
              <a:t>Mengawasi tingkah laku dan perbuatan hakim disemua lingkungan peradilan dlm melaksanakan tugs nya </a:t>
            </a:r>
            <a:r>
              <a:rPr lang="id-ID" dirty="0" smtClean="0">
                <a:solidFill>
                  <a:srgbClr val="FF0000"/>
                </a:solidFill>
              </a:rPr>
              <a:t>( Psl 32 ayat (2) UU No 14 thn 1985)</a:t>
            </a:r>
            <a:endParaRPr lang="id-ID"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92500" lnSpcReduction="20000"/>
          </a:bodyPr>
          <a:lstStyle/>
          <a:p>
            <a:pPr algn="just"/>
            <a:r>
              <a:rPr lang="id-ID" dirty="0" smtClean="0"/>
              <a:t>Meminta keterangan ttg hal-hal yg bersangkutan dengn teknis peradilan</a:t>
            </a:r>
          </a:p>
          <a:p>
            <a:pPr algn="just"/>
            <a:r>
              <a:rPr lang="id-ID" dirty="0" smtClean="0"/>
              <a:t>Memberi petunjuk, teguran, atau peringatan yang dipandang perlu kepada pengadilan di semua lingkungan peradilan</a:t>
            </a:r>
          </a:p>
          <a:p>
            <a:pPr algn="just"/>
            <a:r>
              <a:rPr lang="id-ID" dirty="0" smtClean="0"/>
              <a:t>Memutus pd tingkat pertama dan terakhir semua sengketa tentang kewenangan mengadili:</a:t>
            </a:r>
          </a:p>
          <a:p>
            <a:pPr marL="514350" indent="-514350" algn="just">
              <a:buAutoNum type="alphaLcPeriod"/>
            </a:pPr>
            <a:r>
              <a:rPr lang="id-ID" dirty="0" smtClean="0"/>
              <a:t>Antara pengadilan lingkungan peradilan yang satu dengan pengadilan dilingkungan pengadilan yg lain</a:t>
            </a:r>
          </a:p>
          <a:p>
            <a:pPr marL="514350" indent="-514350" algn="just">
              <a:buAutoNum type="alphaLcPeriod"/>
            </a:pPr>
            <a:r>
              <a:rPr lang="id-ID" dirty="0" smtClean="0"/>
              <a:t>Antara dua pengadilan yg ada dlm daerah hukum pengadilan tingkat banding yang berkaitn dari lingkungan peradilan yg sama</a:t>
            </a:r>
          </a:p>
          <a:p>
            <a:pPr marL="514350" indent="-514350" algn="just">
              <a:buAutoNum type="alphaLcPeriod"/>
            </a:pPr>
            <a:r>
              <a:rPr lang="id-ID" dirty="0" smtClean="0"/>
              <a:t>Antara dua pengadilan tingkat banding di lingkungan peradilan yg sama atau antara lingkungan peradilan yg berlainan</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072230"/>
          </a:xfrm>
        </p:spPr>
        <p:txBody>
          <a:bodyPr>
            <a:normAutofit fontScale="92500"/>
          </a:bodyPr>
          <a:lstStyle/>
          <a:p>
            <a:pPr algn="just"/>
            <a:r>
              <a:rPr lang="id-ID" dirty="0" smtClean="0"/>
              <a:t>Memutus dlm tingkat pertama dan terkahir semua sengketa yang timhul karena perampasan kapal asing dan muatannya oleh kapal perang RI berdasarkan peraturan yang berlaku</a:t>
            </a:r>
          </a:p>
          <a:p>
            <a:pPr algn="just"/>
            <a:r>
              <a:rPr lang="id-ID" dirty="0" smtClean="0"/>
              <a:t>Memeriksa dan memutus permohonan kasasi pd tingkat pertama dan terakhir atas putusan pengadilan yg tlh memperoleh kekuataan hukum tetap berdasarkan alasan2 yang diatur dalm bab IV bagian keempat UU No 14 thn 1985</a:t>
            </a:r>
          </a:p>
          <a:p>
            <a:pPr algn="just"/>
            <a:r>
              <a:rPr lang="id-ID" dirty="0" smtClean="0"/>
              <a:t>Memberikan pertimbangan hukum kpd presiden dalam permohonan grasi dan rehabilitasi</a:t>
            </a:r>
          </a:p>
          <a:p>
            <a:pPr algn="just"/>
            <a:r>
              <a:rPr lang="id-ID" dirty="0" smtClean="0"/>
              <a:t>Melakukan pengawasan atas penasihat hukum dan notaris bersama-sama presiden</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a:bodyPr>
          <a:lstStyle/>
          <a:p>
            <a:pPr algn="just"/>
            <a:r>
              <a:rPr lang="id-ID" dirty="0" smtClean="0"/>
              <a:t>Memberikan pertimbangan-pertimbangan dlm bidang hukum, baik diminta maupun tidak kepada lembaga tinggi negara yang lain</a:t>
            </a:r>
          </a:p>
          <a:p>
            <a:pPr algn="just"/>
            <a:r>
              <a:rPr lang="id-ID" dirty="0" smtClean="0"/>
              <a:t>Meminta keterangan dari dan memberikan petunjuk kpd pengadilan disemua lingkungan peradilan dlm rangka pelaksanaan ketentuan pasal 25 UU No 14 thn 1970 tentang Pokok-Pokok Kekuasaan Kehakiman</a:t>
            </a:r>
          </a:p>
          <a:p>
            <a:pPr algn="just"/>
            <a:r>
              <a:rPr lang="id-ID" dirty="0" smtClean="0"/>
              <a:t>Memeriksa keberatan terhadap penetapan hasil penghitungan suara tahap akhri KPUD tntang pemilihan kepala daerah dan wakil </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29196"/>
          </a:xfrm>
        </p:spPr>
        <p:txBody>
          <a:bodyPr>
            <a:normAutofit fontScale="92500"/>
          </a:bodyPr>
          <a:lstStyle/>
          <a:p>
            <a:pPr algn="just"/>
            <a:r>
              <a:rPr lang="id-ID" dirty="0" smtClean="0"/>
              <a:t>Dalam Konteks ketatanegaraan Mahkamah Konstitusi;</a:t>
            </a:r>
          </a:p>
          <a:p>
            <a:pPr marL="514350" indent="-514350" algn="just">
              <a:buAutoNum type="alphaLcPeriod"/>
            </a:pPr>
            <a:r>
              <a:rPr lang="id-ID" dirty="0" smtClean="0"/>
              <a:t>Sebagai lembaga pengawal Konstitusi yang berfungsi untuk menegakkan Keadilan Konstitusional ditengah kehidpan masyarakat</a:t>
            </a:r>
          </a:p>
          <a:p>
            <a:pPr marL="514350" indent="-514350" algn="just">
              <a:buAutoNum type="alphaLcPeriod"/>
            </a:pPr>
            <a:r>
              <a:rPr lang="id-ID" dirty="0" smtClean="0"/>
              <a:t>Bertugas mendorong dan menjamin agara Konstitusi dihormati dan dilaksanakan oleh semua komponen negara secara konsisten dan bertanggungajwab</a:t>
            </a:r>
          </a:p>
          <a:p>
            <a:pPr marL="514350" indent="-514350" algn="just">
              <a:buAutoNum type="alphaLcPeriod"/>
            </a:pPr>
            <a:r>
              <a:rPr lang="id-ID" dirty="0" smtClean="0"/>
              <a:t>MK berperan sbg penafsir agar spirit konstitusi selalu hidup dan mewarnai keberlangsungan bernegara dan bermasyarakat</a:t>
            </a:r>
          </a:p>
        </p:txBody>
      </p:sp>
      <p:sp>
        <p:nvSpPr>
          <p:cNvPr id="2" name="Title 1"/>
          <p:cNvSpPr>
            <a:spLocks noGrp="1"/>
          </p:cNvSpPr>
          <p:nvPr>
            <p:ph type="title"/>
          </p:nvPr>
        </p:nvSpPr>
        <p:spPr/>
        <p:txBody>
          <a:bodyPr/>
          <a:lstStyle/>
          <a:p>
            <a:r>
              <a:rPr lang="id-ID" b="1" dirty="0" smtClean="0"/>
              <a:t>MAHKAMAH KONSTITUSI</a:t>
            </a:r>
            <a:endParaRPr lang="id-ID"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pPr algn="just"/>
            <a:r>
              <a:rPr lang="id-ID" dirty="0" smtClean="0"/>
              <a:t>Diatur dalam Pasal 24 C UUD 1945</a:t>
            </a:r>
          </a:p>
          <a:p>
            <a:pPr algn="just"/>
            <a:r>
              <a:rPr lang="id-ID" dirty="0" smtClean="0"/>
              <a:t>MK dijadikan sebagai </a:t>
            </a:r>
            <a:r>
              <a:rPr lang="id-ID" i="1" dirty="0" smtClean="0"/>
              <a:t>the guardian of constitution </a:t>
            </a:r>
            <a:r>
              <a:rPr lang="id-ID" dirty="0" smtClean="0"/>
              <a:t>(pengawal konstitusi) dan </a:t>
            </a:r>
            <a:r>
              <a:rPr lang="id-ID" i="1" dirty="0" smtClean="0"/>
              <a:t>the interpreter of constitutions</a:t>
            </a:r>
            <a:r>
              <a:rPr lang="id-ID" dirty="0" smtClean="0"/>
              <a:t> (penafsir konstitusi)</a:t>
            </a:r>
          </a:p>
          <a:p>
            <a:pPr algn="just">
              <a:buNone/>
            </a:pPr>
            <a:r>
              <a:rPr lang="id-ID" dirty="0" smtClean="0"/>
              <a:t>Mahkamah Konstitusi;</a:t>
            </a:r>
          </a:p>
          <a:p>
            <a:pPr marL="514350" indent="-514350" algn="just">
              <a:buAutoNum type="alphaLcPeriod"/>
            </a:pPr>
            <a:r>
              <a:rPr lang="id-ID" dirty="0" smtClean="0"/>
              <a:t>Hakim Konstitusi;</a:t>
            </a:r>
          </a:p>
          <a:p>
            <a:pPr marL="514350" indent="-514350" algn="just">
              <a:buAutoNum type="alphaLcPeriod"/>
            </a:pPr>
            <a:r>
              <a:rPr lang="id-ID" dirty="0" smtClean="0"/>
              <a:t>Sekretariat Jenderal</a:t>
            </a:r>
          </a:p>
          <a:p>
            <a:pPr marL="514350" indent="-514350" algn="just">
              <a:buAutoNum type="alphaLcPeriod"/>
            </a:pPr>
            <a:r>
              <a:rPr lang="id-ID" dirty="0" smtClean="0"/>
              <a:t>Kepaniteraan</a:t>
            </a:r>
          </a:p>
          <a:p>
            <a:pPr marL="514350" indent="-514350" algn="just">
              <a:buNone/>
            </a:pP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dirty="0" smtClean="0"/>
              <a:t>Mahkamah Konstitusi memiliki 9 orang Hakim Konstitusi</a:t>
            </a:r>
          </a:p>
          <a:p>
            <a:pPr algn="just"/>
            <a:r>
              <a:rPr lang="id-ID" dirty="0" smtClean="0"/>
              <a:t>3 Hakim MK dipilih oleh DPR, 3 Dipilih oleh Presiden dan 3 Hakim MK dipilih oleh Mahkamah Agung</a:t>
            </a:r>
          </a:p>
          <a:p>
            <a:pPr algn="just"/>
            <a:r>
              <a:rPr lang="id-ID" dirty="0" smtClean="0"/>
              <a:t>Hakim MK memiliki ketua, dan wakil yang merangkap anggota hakim MK</a:t>
            </a:r>
          </a:p>
        </p:txBody>
      </p:sp>
      <p:sp>
        <p:nvSpPr>
          <p:cNvPr id="2" name="Title 1"/>
          <p:cNvSpPr>
            <a:spLocks noGrp="1"/>
          </p:cNvSpPr>
          <p:nvPr>
            <p:ph type="title"/>
          </p:nvPr>
        </p:nvSpPr>
        <p:spPr/>
        <p:txBody>
          <a:bodyPr>
            <a:normAutofit fontScale="90000"/>
          </a:bodyPr>
          <a:lstStyle/>
          <a:p>
            <a:r>
              <a:rPr lang="id-ID" b="1" dirty="0" smtClean="0"/>
              <a:t>Kedudukan Mahkamah konstitusi</a:t>
            </a:r>
            <a:endParaRPr lang="id-ID"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dirty="0" smtClean="0"/>
              <a:t>WNI</a:t>
            </a:r>
          </a:p>
          <a:p>
            <a:pPr algn="just"/>
            <a:r>
              <a:rPr lang="id-ID" dirty="0" smtClean="0"/>
              <a:t>Berpendidikan S-1 bidang Hukum</a:t>
            </a:r>
          </a:p>
          <a:p>
            <a:pPr algn="just"/>
            <a:r>
              <a:rPr lang="id-ID" dirty="0" smtClean="0"/>
              <a:t>Berusia sekurang-kurangnya 40 tahun</a:t>
            </a:r>
          </a:p>
          <a:p>
            <a:pPr algn="just"/>
            <a:r>
              <a:rPr lang="id-ID" dirty="0" smtClean="0"/>
              <a:t>Tidak pernah dijatuhi pidanan penjara berdasrakan putusan pengadilan yg telah memiliki kekuatan hukum tetap</a:t>
            </a:r>
          </a:p>
          <a:p>
            <a:pPr algn="just"/>
            <a:r>
              <a:rPr lang="id-ID" dirty="0" smtClean="0"/>
              <a:t>Tidak sedang dinyatakan pailit berdasarkan putusan pengadilan</a:t>
            </a:r>
          </a:p>
          <a:p>
            <a:pPr algn="just"/>
            <a:r>
              <a:rPr lang="id-ID" dirty="0" smtClean="0"/>
              <a:t>Memiliki pengalaman kerja dibidang hukum sekurang-kurangnya 10 tahun</a:t>
            </a:r>
            <a:endParaRPr lang="id-ID" dirty="0"/>
          </a:p>
        </p:txBody>
      </p:sp>
      <p:sp>
        <p:nvSpPr>
          <p:cNvPr id="2" name="Title 1"/>
          <p:cNvSpPr>
            <a:spLocks noGrp="1"/>
          </p:cNvSpPr>
          <p:nvPr>
            <p:ph type="title"/>
          </p:nvPr>
        </p:nvSpPr>
        <p:spPr/>
        <p:txBody>
          <a:bodyPr/>
          <a:lstStyle/>
          <a:p>
            <a:r>
              <a:rPr lang="id-ID" b="1" dirty="0" smtClean="0">
                <a:solidFill>
                  <a:srgbClr val="FF0000"/>
                </a:solidFill>
              </a:rPr>
              <a:t>Syarat Hakim MK</a:t>
            </a:r>
            <a:endParaRPr lang="id-ID" b="1"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id-ID" dirty="0" smtClean="0"/>
              <a:t>Mengadili tingkt pertama dan terakhir yang putusannya bersifat final untuk menguji UU terhadap UUD 1945</a:t>
            </a:r>
          </a:p>
          <a:p>
            <a:r>
              <a:rPr lang="id-ID" dirty="0" smtClean="0"/>
              <a:t>Memutus sengketa kewenangan lembaga negara yang kewenagannya diberikan oleh UUD</a:t>
            </a:r>
          </a:p>
          <a:p>
            <a:r>
              <a:rPr lang="id-ID" dirty="0" smtClean="0"/>
              <a:t>Memutus pembubaran partai politik</a:t>
            </a:r>
          </a:p>
          <a:p>
            <a:r>
              <a:rPr lang="id-ID" dirty="0" smtClean="0"/>
              <a:t>Memutus sengketa hasil pemilu</a:t>
            </a:r>
          </a:p>
          <a:p>
            <a:r>
              <a:rPr lang="id-ID" dirty="0" smtClean="0"/>
              <a:t>Kewajiban memberikan putusan atas pendapat DPR mengenai dugaan pelanggaran Oleh Presiden/wakil presiden menurut UUD</a:t>
            </a:r>
            <a:endParaRPr lang="id-ID" dirty="0"/>
          </a:p>
        </p:txBody>
      </p:sp>
      <p:sp>
        <p:nvSpPr>
          <p:cNvPr id="2" name="Title 1"/>
          <p:cNvSpPr>
            <a:spLocks noGrp="1"/>
          </p:cNvSpPr>
          <p:nvPr>
            <p:ph type="title"/>
          </p:nvPr>
        </p:nvSpPr>
        <p:spPr/>
        <p:txBody>
          <a:bodyPr>
            <a:normAutofit fontScale="90000"/>
          </a:bodyPr>
          <a:lstStyle/>
          <a:p>
            <a:r>
              <a:rPr lang="id-ID" sz="3600" b="1" dirty="0" smtClean="0">
                <a:solidFill>
                  <a:srgbClr val="FF0000"/>
                </a:solidFill>
              </a:rPr>
              <a:t>KEWENANGAN MAHKAMAH KONSTITUSI</a:t>
            </a:r>
            <a:endParaRPr lang="id-ID" sz="36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smtClean="0"/>
              <a:t>Negara Indonesia adalah Negara Hukum yang menjamin kekuasaan kehakiman yang merdeka untuk menjalankan peradilan guna menegakkan hukum dan keadilan berdasarkan UUD 1945</a:t>
            </a:r>
          </a:p>
          <a:p>
            <a:pPr algn="just"/>
            <a:r>
              <a:rPr lang="id-ID" dirty="0" smtClean="0"/>
              <a:t>Kekuasaan kehakiman yang merdeka merupakan salah satu prinsip penting dari </a:t>
            </a:r>
            <a:r>
              <a:rPr lang="id-ID" i="1" dirty="0" smtClean="0"/>
              <a:t>Rule of law/rechtstaats</a:t>
            </a:r>
          </a:p>
          <a:p>
            <a:pPr algn="just">
              <a:buNone/>
            </a:pPr>
            <a:endParaRPr lang="id-ID" dirty="0"/>
          </a:p>
        </p:txBody>
      </p:sp>
      <p:sp>
        <p:nvSpPr>
          <p:cNvPr id="2" name="Title 1"/>
          <p:cNvSpPr>
            <a:spLocks noGrp="1"/>
          </p:cNvSpPr>
          <p:nvPr>
            <p:ph type="title"/>
          </p:nvPr>
        </p:nvSpPr>
        <p:spPr/>
        <p:txBody>
          <a:bodyPr/>
          <a:lstStyle/>
          <a:p>
            <a:r>
              <a:rPr lang="id-ID" b="1" dirty="0" smtClean="0">
                <a:solidFill>
                  <a:srgbClr val="FF0000"/>
                </a:solidFill>
              </a:rPr>
              <a:t>PENDAHULUAN</a:t>
            </a:r>
            <a:endParaRPr lang="id-ID" b="1" dirty="0">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id-ID" dirty="0" smtClean="0"/>
              <a:t>PENGATURAN DALAM PASAL 24B UUD 1945</a:t>
            </a:r>
          </a:p>
          <a:p>
            <a:pPr algn="just"/>
            <a:r>
              <a:rPr lang="id-ID" dirty="0" smtClean="0"/>
              <a:t>UU NO 22 TAHUN 2004</a:t>
            </a:r>
          </a:p>
          <a:p>
            <a:pPr algn="just"/>
            <a:r>
              <a:rPr lang="id-ID" dirty="0" smtClean="0"/>
              <a:t>Keberadaan Komisi Yudisial mendapat pro dan kontra dari para ahli hukum tata negara, Prof Sri soemantri mengatakan bahwa Keberadaan KY dalam Bab Kekuasaan Kehakiman dianggap sebagai kecelakaan, KY bukan Peradilan</a:t>
            </a:r>
          </a:p>
          <a:p>
            <a:pPr algn="just"/>
            <a:r>
              <a:rPr lang="id-ID" dirty="0" smtClean="0"/>
              <a:t>Philipus M. Hadjon mengatakan  bahwa Diadopsinya KY dlm UUD merupakan keputusan terburu-buru yg dpt menimbulkan permaslahn hukum</a:t>
            </a:r>
            <a:endParaRPr lang="id-ID" dirty="0"/>
          </a:p>
        </p:txBody>
      </p:sp>
      <p:sp>
        <p:nvSpPr>
          <p:cNvPr id="2" name="Title 1"/>
          <p:cNvSpPr>
            <a:spLocks noGrp="1"/>
          </p:cNvSpPr>
          <p:nvPr>
            <p:ph type="title"/>
          </p:nvPr>
        </p:nvSpPr>
        <p:spPr/>
        <p:txBody>
          <a:bodyPr/>
          <a:lstStyle/>
          <a:p>
            <a:r>
              <a:rPr lang="id-ID" dirty="0" smtClean="0">
                <a:solidFill>
                  <a:srgbClr val="FF0000"/>
                </a:solidFill>
              </a:rPr>
              <a:t>KOMISI YUDISIAL</a:t>
            </a:r>
            <a:endParaRPr lang="id-ID"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id-ID" dirty="0" smtClean="0"/>
              <a:t>Mengusulkan pengangkatan hakim agung kepada DPR</a:t>
            </a:r>
          </a:p>
          <a:p>
            <a:pPr algn="just"/>
            <a:r>
              <a:rPr lang="id-ID" dirty="0" smtClean="0"/>
              <a:t>Menegakkan kehormatan dan keluhuran martbata serta menjaga prilaku hakim</a:t>
            </a:r>
          </a:p>
          <a:p>
            <a:pPr algn="just"/>
            <a:endParaRPr lang="id-ID" dirty="0" smtClean="0"/>
          </a:p>
          <a:p>
            <a:pPr algn="just"/>
            <a:endParaRPr lang="id-ID" dirty="0" smtClean="0"/>
          </a:p>
          <a:p>
            <a:pPr algn="just">
              <a:buNone/>
            </a:pPr>
            <a:r>
              <a:rPr lang="id-ID" dirty="0" smtClean="0"/>
              <a:t>KY terdiri dari 1 orang ketua, 1 wakil merangkap anggota, dan 7 orang anggota</a:t>
            </a:r>
          </a:p>
          <a:p>
            <a:pPr algn="just">
              <a:buNone/>
            </a:pPr>
            <a:r>
              <a:rPr lang="id-ID" dirty="0" smtClean="0"/>
              <a:t>Anggota KY diangkat dan diberhentikan oleh Presiden dengan persetujuan DPR dgn masa jabatan 5 thn</a:t>
            </a:r>
          </a:p>
          <a:p>
            <a:pPr algn="just">
              <a:buNone/>
            </a:pPr>
            <a:endParaRPr lang="id-ID" dirty="0" smtClean="0"/>
          </a:p>
        </p:txBody>
      </p:sp>
      <p:sp>
        <p:nvSpPr>
          <p:cNvPr id="2" name="Title 1"/>
          <p:cNvSpPr>
            <a:spLocks noGrp="1"/>
          </p:cNvSpPr>
          <p:nvPr>
            <p:ph type="title"/>
          </p:nvPr>
        </p:nvSpPr>
        <p:spPr/>
        <p:txBody>
          <a:bodyPr/>
          <a:lstStyle/>
          <a:p>
            <a:r>
              <a:rPr lang="id-ID" dirty="0" smtClean="0">
                <a:solidFill>
                  <a:srgbClr val="FF0000"/>
                </a:solidFill>
              </a:rPr>
              <a:t>Tugas, Fungsi Komisi Yudisial</a:t>
            </a:r>
            <a:endParaRPr lang="id-ID"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id-ID" sz="3600" dirty="0" smtClean="0"/>
              <a:t>Melakukan pendaftaran calon hakim agung</a:t>
            </a:r>
          </a:p>
          <a:p>
            <a:pPr algn="just"/>
            <a:r>
              <a:rPr lang="id-ID" sz="3600" dirty="0" smtClean="0"/>
              <a:t>Melakukan seleksi thd clon hakim agung</a:t>
            </a:r>
          </a:p>
          <a:p>
            <a:pPr algn="just"/>
            <a:r>
              <a:rPr lang="id-ID" sz="3600" dirty="0" smtClean="0"/>
              <a:t>Menetapakn calon hakim agung</a:t>
            </a:r>
          </a:p>
          <a:p>
            <a:pPr algn="just"/>
            <a:r>
              <a:rPr lang="id-ID" sz="3600" dirty="0" smtClean="0"/>
              <a:t>Mengajdukan calon hakima agung kepada DPR</a:t>
            </a:r>
            <a:endParaRPr lang="id-ID" sz="3600" dirty="0"/>
          </a:p>
        </p:txBody>
      </p:sp>
      <p:sp>
        <p:nvSpPr>
          <p:cNvPr id="3" name="Title 2"/>
          <p:cNvSpPr>
            <a:spLocks noGrp="1"/>
          </p:cNvSpPr>
          <p:nvPr>
            <p:ph type="title"/>
          </p:nvPr>
        </p:nvSpPr>
        <p:spPr/>
        <p:txBody>
          <a:bodyPr/>
          <a:lstStyle/>
          <a:p>
            <a:r>
              <a:rPr lang="id-ID" dirty="0" smtClean="0"/>
              <a:t>Tugas Komisi Yudisial</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d-ID" dirty="0" smtClean="0"/>
              <a:t>Wni</a:t>
            </a:r>
          </a:p>
          <a:p>
            <a:r>
              <a:rPr lang="id-ID" dirty="0" smtClean="0"/>
              <a:t>Bertakwa thd Tuhan YME</a:t>
            </a:r>
          </a:p>
          <a:p>
            <a:r>
              <a:rPr lang="id-ID" dirty="0" smtClean="0"/>
              <a:t>Berusia 40 tahun plg tinggi 68 tahun</a:t>
            </a:r>
          </a:p>
          <a:p>
            <a:r>
              <a:rPr lang="id-ID" dirty="0" smtClean="0"/>
              <a:t>Memiliki pengalaman dibidang hukum plg singkat 15 tahun</a:t>
            </a:r>
          </a:p>
          <a:p>
            <a:r>
              <a:rPr lang="id-ID" dirty="0" smtClean="0"/>
              <a:t>Memiliki integritas dan kepribadian yang tidak tercela</a:t>
            </a:r>
          </a:p>
          <a:p>
            <a:r>
              <a:rPr lang="id-ID" dirty="0" smtClean="0"/>
              <a:t>Sehat jasmani dan rohani</a:t>
            </a:r>
          </a:p>
          <a:p>
            <a:r>
              <a:rPr lang="id-ID" dirty="0" smtClean="0"/>
              <a:t>Tidak pernah dijatuhi pidana karean melakukan kejahatan</a:t>
            </a:r>
          </a:p>
          <a:p>
            <a:r>
              <a:rPr lang="id-ID" smtClean="0"/>
              <a:t>Melaporkan daftar kekayaan </a:t>
            </a:r>
            <a:endParaRPr lang="id-ID"/>
          </a:p>
        </p:txBody>
      </p:sp>
      <p:sp>
        <p:nvSpPr>
          <p:cNvPr id="3" name="Title 2"/>
          <p:cNvSpPr>
            <a:spLocks noGrp="1"/>
          </p:cNvSpPr>
          <p:nvPr>
            <p:ph type="title"/>
          </p:nvPr>
        </p:nvSpPr>
        <p:spPr/>
        <p:txBody>
          <a:bodyPr/>
          <a:lstStyle/>
          <a:p>
            <a:r>
              <a:rPr lang="id-ID" dirty="0" smtClean="0"/>
              <a:t>Syarat anggota Komisi Yudisial</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a:bodyPr>
          <a:lstStyle/>
          <a:p>
            <a:r>
              <a:rPr lang="id-ID" b="1" dirty="0" smtClean="0">
                <a:solidFill>
                  <a:srgbClr val="FF0000"/>
                </a:solidFill>
              </a:rPr>
              <a:t>Menurut Pasal 24 UUD 1945</a:t>
            </a:r>
          </a:p>
          <a:p>
            <a:pPr marL="514350" indent="-514350" algn="just">
              <a:buAutoNum type="arabicParenBoth"/>
            </a:pPr>
            <a:r>
              <a:rPr lang="id-ID" dirty="0" smtClean="0"/>
              <a:t>Kekuasaan kehakiman merupakan kekuasaan yang merdeka untuk menyelenggarakan peradilan guna menegakkan hukum dan keadilan</a:t>
            </a:r>
          </a:p>
          <a:p>
            <a:pPr marL="514350" indent="-514350" algn="just">
              <a:buAutoNum type="arabicParenBoth"/>
            </a:pPr>
            <a:r>
              <a:rPr lang="id-ID" dirty="0"/>
              <a:t> </a:t>
            </a:r>
            <a:r>
              <a:rPr lang="id-ID" dirty="0" smtClean="0"/>
              <a:t>kekuasaan kehakiman dilakukan oleh sebuah Mahkamah Agung dan Badan Peradilan yang berada dibawahnya dalam lingkungan peradilan umum, peradilan agama peradilan militer, lingkungan peradilan tata usaha negara dan oleh sebuah Mahkamah Konstitusi</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lnSpcReduction="10000"/>
          </a:bodyPr>
          <a:lstStyle/>
          <a:p>
            <a:pPr algn="just"/>
            <a:r>
              <a:rPr lang="id-ID" dirty="0" smtClean="0"/>
              <a:t>Kewenangan Mahkamah Agung menurut Pasal 24 A ayat (1);</a:t>
            </a:r>
          </a:p>
          <a:p>
            <a:pPr marL="514350" indent="-514350" algn="just">
              <a:buAutoNum type="alphaLcPeriod"/>
            </a:pPr>
            <a:r>
              <a:rPr lang="id-ID" dirty="0" smtClean="0"/>
              <a:t>Berwenang mengadili pada tingkat kasasi;</a:t>
            </a:r>
          </a:p>
          <a:p>
            <a:pPr marL="514350" indent="-514350" algn="just">
              <a:buAutoNum type="alphaLcPeriod"/>
            </a:pPr>
            <a:r>
              <a:rPr lang="id-ID" dirty="0" smtClean="0"/>
              <a:t>Menguji peraturan perundang-undangan terhadap undang-undang;</a:t>
            </a:r>
          </a:p>
          <a:p>
            <a:pPr marL="514350" indent="-514350" algn="just">
              <a:buAutoNum type="alphaLcPeriod"/>
            </a:pPr>
            <a:r>
              <a:rPr lang="id-ID" dirty="0" smtClean="0"/>
              <a:t>Kewenangan lain yang diberikan oleh Undang-Undang</a:t>
            </a:r>
          </a:p>
          <a:p>
            <a:pPr marL="514350" indent="-514350" algn="just">
              <a:buNone/>
            </a:pPr>
            <a:endParaRPr lang="id-ID" dirty="0"/>
          </a:p>
          <a:p>
            <a:pPr marL="514350" indent="-514350" algn="just">
              <a:buNone/>
            </a:pPr>
            <a:r>
              <a:rPr lang="id-ID" dirty="0" smtClean="0"/>
              <a:t>	Kedudukan Mahkamah Agung diatur lebih lanjut dengan </a:t>
            </a:r>
            <a:r>
              <a:rPr lang="id-ID" dirty="0" smtClean="0">
                <a:solidFill>
                  <a:srgbClr val="FF0000"/>
                </a:solidFill>
              </a:rPr>
              <a:t>Undang-Undang Nomor 4 tahun 2004 tentang Kekuasaan Kehakiman</a:t>
            </a:r>
            <a:r>
              <a:rPr lang="id-ID" dirty="0" smtClean="0"/>
              <a:t> dan </a:t>
            </a:r>
            <a:r>
              <a:rPr lang="id-ID" dirty="0" smtClean="0">
                <a:solidFill>
                  <a:srgbClr val="FF0000"/>
                </a:solidFill>
              </a:rPr>
              <a:t>UU N0 5 tahun 2004 tentang Mahkamah Agung</a:t>
            </a:r>
            <a:endParaRPr lang="id-ID"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a:xfrm>
            <a:off x="457200" y="1600200"/>
            <a:ext cx="8229600" cy="4900634"/>
          </a:xfrm>
        </p:spPr>
        <p:txBody>
          <a:bodyPr>
            <a:normAutofit fontScale="85000" lnSpcReduction="20000"/>
          </a:bodyPr>
          <a:lstStyle/>
          <a:p>
            <a:pPr>
              <a:buNone/>
            </a:pPr>
            <a:r>
              <a:rPr lang="id-ID" dirty="0" smtClean="0"/>
              <a:t>PSL 5 UU No 5 tahun 2004</a:t>
            </a:r>
          </a:p>
          <a:p>
            <a:pPr algn="just"/>
            <a:r>
              <a:rPr lang="id-ID" dirty="0" smtClean="0"/>
              <a:t>Susunan Mahkamah Agung terdiri atas Pimpinan, hakim anggota, panitera, dan seorang sekretaris.</a:t>
            </a:r>
          </a:p>
          <a:p>
            <a:pPr algn="just"/>
            <a:r>
              <a:rPr lang="id-ID" dirty="0" smtClean="0"/>
              <a:t>Pimpinan Mahkamah Agung terdiri dari :</a:t>
            </a:r>
          </a:p>
          <a:p>
            <a:pPr marL="514350" indent="-514350" algn="just">
              <a:buAutoNum type="alphaLcPeriod"/>
            </a:pPr>
            <a:r>
              <a:rPr lang="id-ID" dirty="0" smtClean="0"/>
              <a:t>Seorang Ketua</a:t>
            </a:r>
          </a:p>
          <a:p>
            <a:pPr marL="514350" indent="-514350" algn="just">
              <a:buAutoNum type="alphaLcPeriod"/>
            </a:pPr>
            <a:r>
              <a:rPr lang="id-ID" dirty="0" smtClean="0"/>
              <a:t>Dua orang wakil ketua</a:t>
            </a:r>
          </a:p>
          <a:p>
            <a:pPr marL="514350" indent="-514350" algn="just">
              <a:buAutoNum type="alphaLcPeriod"/>
            </a:pPr>
            <a:r>
              <a:rPr lang="id-ID" dirty="0" smtClean="0"/>
              <a:t>Beberapa ketua Muda</a:t>
            </a:r>
          </a:p>
          <a:p>
            <a:pPr marL="514350" indent="-514350" algn="just">
              <a:buAutoNum type="alphaLcPeriod"/>
            </a:pPr>
            <a:r>
              <a:rPr lang="id-ID" dirty="0" smtClean="0"/>
              <a:t>Wakil ketua dibagi atas wakil ketua bid. Yudisial dan Non Yudisial</a:t>
            </a:r>
          </a:p>
          <a:p>
            <a:pPr marL="514350" indent="-514350" algn="just">
              <a:buNone/>
            </a:pPr>
            <a:r>
              <a:rPr lang="id-ID" dirty="0" smtClean="0"/>
              <a:t>	Ketua Yudisial membawahi ketua muda Pidana, Ketua Muda perdata, ketua muda militer, ketua muda TUN</a:t>
            </a:r>
          </a:p>
          <a:p>
            <a:pPr marL="514350" indent="-514350" algn="just">
              <a:buNone/>
            </a:pPr>
            <a:r>
              <a:rPr lang="id-ID" dirty="0" smtClean="0"/>
              <a:t>	Wakil Ketua Bidang Non Yudisial membawahi Ketua Muda Pembinaan dan ketua muda pengawasan</a:t>
            </a:r>
            <a:endParaRPr lang="id-ID" dirty="0"/>
          </a:p>
        </p:txBody>
      </p:sp>
      <p:sp>
        <p:nvSpPr>
          <p:cNvPr id="11" name="Title 10"/>
          <p:cNvSpPr>
            <a:spLocks noGrp="1"/>
          </p:cNvSpPr>
          <p:nvPr>
            <p:ph type="title"/>
          </p:nvPr>
        </p:nvSpPr>
        <p:spPr/>
        <p:txBody>
          <a:bodyPr>
            <a:noAutofit/>
          </a:bodyPr>
          <a:lstStyle/>
          <a:p>
            <a:r>
              <a:rPr lang="id-ID" sz="2800" b="1" dirty="0" smtClean="0"/>
              <a:t>SUSUNAN DAN KEDUDUKAN MAHKAMAH AGUNG</a:t>
            </a:r>
            <a:endParaRPr lang="id-ID" sz="2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lstStyle/>
          <a:p>
            <a:pPr algn="just"/>
            <a:r>
              <a:rPr lang="id-ID" dirty="0" smtClean="0"/>
              <a:t>Ketua dan Wakil Ketua Mahkamah Agung dipilih dari dan oleh Hakim agung dan diangkat oleh Presiden. Sedangkan ketua Muda Mahkamah Agung diangkat oleh Presiden diantara hakim agung yang diajukan oleh ketua Mahkamah Agung</a:t>
            </a:r>
          </a:p>
          <a:p>
            <a:pPr algn="just"/>
            <a:r>
              <a:rPr lang="id-ID" dirty="0" smtClean="0"/>
              <a:t>Para Hakim Agung diangkat oleh Presiden dari nama calon yang diajukan DPR RI.</a:t>
            </a:r>
          </a:p>
          <a:p>
            <a:pPr algn="just"/>
            <a:r>
              <a:rPr lang="id-ID" dirty="0" smtClean="0"/>
              <a:t>Calon Hakim agung dipilih oleh DPR dari nama calon yang di usulkan oleh Komisi Yudisial</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dirty="0" smtClean="0"/>
              <a:t>Warga Negara Indonesia</a:t>
            </a:r>
          </a:p>
          <a:p>
            <a:r>
              <a:rPr lang="id-ID" dirty="0" smtClean="0"/>
              <a:t>Bertakwa kepada tuhan yang maha Esa</a:t>
            </a:r>
          </a:p>
          <a:p>
            <a:r>
              <a:rPr lang="id-ID" dirty="0" smtClean="0"/>
              <a:t>Berijzah Sarjana Hukum atau Sarjana lain yang mempunyai keahlian di bidang Hukum</a:t>
            </a:r>
          </a:p>
          <a:p>
            <a:r>
              <a:rPr lang="id-ID" dirty="0" smtClean="0"/>
              <a:t>Berusia sekurang-kurangnya 50 Tahun</a:t>
            </a:r>
          </a:p>
          <a:p>
            <a:r>
              <a:rPr lang="id-ID" dirty="0" smtClean="0"/>
              <a:t>Sehat jasmani dan Rohani </a:t>
            </a:r>
          </a:p>
          <a:p>
            <a:r>
              <a:rPr lang="id-ID" dirty="0" smtClean="0"/>
              <a:t>Berpengalaman sekurang-kurangnya 20 tahun menjadi hakim termasuk sekurang-kurangnya 3 tahun menjadi hakim tinggi</a:t>
            </a:r>
            <a:endParaRPr lang="id-ID" dirty="0"/>
          </a:p>
        </p:txBody>
      </p:sp>
      <p:sp>
        <p:nvSpPr>
          <p:cNvPr id="2" name="Title 1"/>
          <p:cNvSpPr>
            <a:spLocks noGrp="1"/>
          </p:cNvSpPr>
          <p:nvPr>
            <p:ph type="title"/>
          </p:nvPr>
        </p:nvSpPr>
        <p:spPr/>
        <p:txBody>
          <a:bodyPr/>
          <a:lstStyle/>
          <a:p>
            <a:r>
              <a:rPr lang="id-ID" dirty="0" smtClean="0"/>
              <a:t>Syarat-Syarat Hakim Agung</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92500" lnSpcReduction="10000"/>
          </a:bodyPr>
          <a:lstStyle/>
          <a:p>
            <a:r>
              <a:rPr lang="id-ID" dirty="0" smtClean="0"/>
              <a:t>Syarat Hakim Agung tidak melalui sistem karier;</a:t>
            </a:r>
          </a:p>
          <a:p>
            <a:pPr marL="514350" indent="-514350">
              <a:buAutoNum type="alphaLcPeriod"/>
            </a:pPr>
            <a:r>
              <a:rPr lang="id-ID" dirty="0" smtClean="0"/>
              <a:t>WNI </a:t>
            </a:r>
          </a:p>
          <a:p>
            <a:pPr marL="514350" indent="-514350">
              <a:buAutoNum type="alphaLcPeriod"/>
            </a:pPr>
            <a:r>
              <a:rPr lang="id-ID" dirty="0" smtClean="0"/>
              <a:t>Bertakwa terhadap Tuhan YME</a:t>
            </a:r>
          </a:p>
          <a:p>
            <a:pPr marL="514350" indent="-514350">
              <a:buAutoNum type="alphaLcPeriod"/>
            </a:pPr>
            <a:r>
              <a:rPr lang="id-ID" dirty="0" smtClean="0"/>
              <a:t>Berijzah Sarjana Hukum atau sarjana lain yang memiliki keahlian dibidang hukum</a:t>
            </a:r>
          </a:p>
          <a:p>
            <a:pPr marL="514350" indent="-514350">
              <a:buAutoNum type="alphaLcPeriod"/>
            </a:pPr>
            <a:r>
              <a:rPr lang="id-ID" dirty="0" smtClean="0"/>
              <a:t>Berusia sekurang-kurangnya 50 tahun</a:t>
            </a:r>
          </a:p>
          <a:p>
            <a:pPr marL="514350" indent="-514350">
              <a:buAutoNum type="alphaLcPeriod"/>
            </a:pPr>
            <a:r>
              <a:rPr lang="id-ID" dirty="0" smtClean="0"/>
              <a:t>Sehat jasmani dan rohani</a:t>
            </a:r>
          </a:p>
          <a:p>
            <a:pPr marL="514350" indent="-514350">
              <a:buAutoNum type="alphaLcPeriod"/>
            </a:pPr>
            <a:r>
              <a:rPr lang="id-ID" dirty="0" smtClean="0"/>
              <a:t>Berpengalaman dalam profesi hukum dan/atau akademis hukum sekurang-kurannya 25 thn</a:t>
            </a:r>
          </a:p>
          <a:p>
            <a:pPr marL="514350" indent="-514350">
              <a:buAutoNum type="alphaLcPeriod"/>
            </a:pPr>
            <a:r>
              <a:rPr lang="id-ID" dirty="0" smtClean="0"/>
              <a:t>Berijazah magister hukum atau sarjana lain yang mempunyai keahlian dibidang hukum</a:t>
            </a:r>
          </a:p>
          <a:p>
            <a:pPr marL="514350" indent="-514350">
              <a:buAutoNum type="alphaLcPeriod"/>
            </a:pPr>
            <a:r>
              <a:rPr lang="id-ID" dirty="0" smtClean="0"/>
              <a:t>Tidak pernah dijatuhi pidana penjara berdsrkan putusan pengadilan yang bersifat tetap yang diancam pidana 5 tahun</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Autofit/>
          </a:bodyPr>
          <a:lstStyle/>
          <a:p>
            <a:r>
              <a:rPr lang="id-ID" sz="2800" b="1" dirty="0" smtClean="0"/>
              <a:t>Pemberhentian Tidak Hormat Hakim Agung</a:t>
            </a:r>
          </a:p>
          <a:p>
            <a:pPr marL="514350" indent="-514350" algn="just">
              <a:buAutoNum type="alphaLcPeriod"/>
            </a:pPr>
            <a:r>
              <a:rPr lang="id-ID" sz="2800" dirty="0" smtClean="0"/>
              <a:t>dijatuhi </a:t>
            </a:r>
            <a:r>
              <a:rPr lang="id-ID" sz="2800" dirty="0"/>
              <a:t>pidana penjara berdasarkan </a:t>
            </a:r>
            <a:r>
              <a:rPr lang="id-ID" sz="2800" dirty="0" smtClean="0"/>
              <a:t>putusan pengadilan </a:t>
            </a:r>
            <a:r>
              <a:rPr lang="id-ID" sz="2800" dirty="0"/>
              <a:t>yang </a:t>
            </a:r>
            <a:r>
              <a:rPr lang="id-ID" sz="2800" dirty="0" smtClean="0"/>
              <a:t>telah memperoleh </a:t>
            </a:r>
            <a:r>
              <a:rPr lang="id-ID" sz="2800" dirty="0"/>
              <a:t>kekuatan hukum tetap karena melakukan tindak pidana yang</a:t>
            </a:r>
            <a:br>
              <a:rPr lang="id-ID" sz="2800" dirty="0"/>
            </a:br>
            <a:r>
              <a:rPr lang="id-ID" sz="2800" dirty="0"/>
              <a:t>diancam dengan pidana penjara 5 (lima) tahun atau </a:t>
            </a:r>
            <a:r>
              <a:rPr lang="id-ID" sz="2800" dirty="0" smtClean="0"/>
              <a:t>lebih;</a:t>
            </a:r>
          </a:p>
          <a:p>
            <a:pPr marL="514350" indent="-514350" algn="just">
              <a:buAutoNum type="alphaLcPeriod"/>
            </a:pPr>
            <a:r>
              <a:rPr lang="id-ID" sz="2800" dirty="0" smtClean="0"/>
              <a:t>melakukan </a:t>
            </a:r>
            <a:r>
              <a:rPr lang="id-ID" sz="2800" dirty="0"/>
              <a:t>perbuatan </a:t>
            </a:r>
            <a:r>
              <a:rPr lang="id-ID" sz="2800" dirty="0" smtClean="0"/>
              <a:t>tercela;</a:t>
            </a:r>
          </a:p>
          <a:p>
            <a:pPr marL="514350" indent="-514350" algn="just">
              <a:buAutoNum type="alphaLcPeriod"/>
            </a:pPr>
            <a:r>
              <a:rPr lang="id-ID" sz="2800" dirty="0" smtClean="0"/>
              <a:t>terus-menerus </a:t>
            </a:r>
            <a:r>
              <a:rPr lang="id-ID" sz="2800" dirty="0"/>
              <a:t>melalaikan kewajiban dalam menjalankan tugas </a:t>
            </a:r>
            <a:r>
              <a:rPr lang="id-ID" sz="2800" dirty="0" smtClean="0"/>
              <a:t>pekerjaannya;</a:t>
            </a:r>
          </a:p>
          <a:p>
            <a:pPr marL="514350" indent="-514350" algn="just">
              <a:buAutoNum type="alphaLcPeriod"/>
            </a:pPr>
            <a:r>
              <a:rPr lang="id-ID" sz="2800" dirty="0" smtClean="0"/>
              <a:t>melanggar </a:t>
            </a:r>
            <a:r>
              <a:rPr lang="id-ID" sz="2800" dirty="0"/>
              <a:t>sumpah atau janji jabatan; </a:t>
            </a:r>
            <a:r>
              <a:rPr lang="id-ID" sz="2800" dirty="0" smtClean="0"/>
              <a:t>atau</a:t>
            </a:r>
          </a:p>
          <a:p>
            <a:pPr marL="514350" indent="-514350" algn="just">
              <a:buAutoNum type="alphaLcPeriod"/>
            </a:pPr>
            <a:r>
              <a:rPr lang="id-ID" sz="2800" dirty="0" smtClean="0"/>
              <a:t>melanggar </a:t>
            </a:r>
            <a:r>
              <a:rPr lang="id-ID" sz="2800" dirty="0"/>
              <a:t>larangan sebagaimana dimaksud dalam Pasal 10</a:t>
            </a:r>
            <a:br>
              <a:rPr lang="id-ID" sz="2800" dirty="0"/>
            </a:br>
            <a:r>
              <a:rPr lang="id-ID" sz="2800" dirty="0"/>
              <a:t/>
            </a:r>
            <a:br>
              <a:rPr lang="id-ID" sz="2800" dirty="0"/>
            </a:br>
            <a:endParaRPr lang="id-ID"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80</TotalTime>
  <Words>1178</Words>
  <Application>Microsoft Office PowerPoint</Application>
  <PresentationFormat>On-screen Show (4:3)</PresentationFormat>
  <Paragraphs>124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KEKUASAAN YUDIKATIF </vt:lpstr>
      <vt:lpstr>PENDAHULUAN</vt:lpstr>
      <vt:lpstr>Slide 3</vt:lpstr>
      <vt:lpstr>Slide 4</vt:lpstr>
      <vt:lpstr>SUSUNAN DAN KEDUDUKAN MAHKAMAH AGUNG</vt:lpstr>
      <vt:lpstr>Slide 6</vt:lpstr>
      <vt:lpstr>Syarat-Syarat Hakim Agung</vt:lpstr>
      <vt:lpstr>Slide 8</vt:lpstr>
      <vt:lpstr>Slide 9</vt:lpstr>
      <vt:lpstr>TUGAS DAN WEWENANG MAHKAMAH AGUNG</vt:lpstr>
      <vt:lpstr>Slide 11</vt:lpstr>
      <vt:lpstr>Slide 12</vt:lpstr>
      <vt:lpstr>Slide 13</vt:lpstr>
      <vt:lpstr>Slide 14</vt:lpstr>
      <vt:lpstr>MAHKAMAH KONSTITUSI</vt:lpstr>
      <vt:lpstr>Slide 16</vt:lpstr>
      <vt:lpstr>Kedudukan Mahkamah konstitusi</vt:lpstr>
      <vt:lpstr>Syarat Hakim MK</vt:lpstr>
      <vt:lpstr>KEWENANGAN MAHKAMAH KONSTITUSI</vt:lpstr>
      <vt:lpstr>KOMISI YUDISIAL</vt:lpstr>
      <vt:lpstr>Tugas, Fungsi Komisi Yudisial</vt:lpstr>
      <vt:lpstr>Tugas Komisi Yudisial</vt:lpstr>
      <vt:lpstr>Syarat anggota Komisi Yudisial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KEKUASAAN YUDIKATIF </dc:title>
  <dc:creator>ProBook</dc:creator>
  <cp:lastModifiedBy>Windows</cp:lastModifiedBy>
  <cp:revision>14</cp:revision>
  <dcterms:created xsi:type="dcterms:W3CDTF">2015-01-07T09:33:01Z</dcterms:created>
  <dcterms:modified xsi:type="dcterms:W3CDTF">2016-12-05T15:13:25Z</dcterms:modified>
</cp:coreProperties>
</file>