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handoutMasterIdLst>
    <p:handoutMasterId r:id="rId16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9" r:id="rId11"/>
    <p:sldId id="267" r:id="rId12"/>
    <p:sldId id="265" r:id="rId13"/>
    <p:sldId id="266" r:id="rId14"/>
    <p:sldId id="268" r:id="rId15"/>
  </p:sldIdLst>
  <p:sldSz cx="9144000" cy="6858000" type="screen4x3"/>
  <p:notesSz cx="6858000" cy="99456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98DB63-ABFB-41A5-88D5-96635E249BBE}" type="datetimeFigureOut">
              <a:rPr lang="id-ID" smtClean="0"/>
              <a:pPr/>
              <a:t>05/12/2016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24EF0B-B277-4CF5-A25A-1574E77921DD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5226554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176D4-5F95-4197-A4B5-427487BB64C4}" type="datetimeFigureOut">
              <a:rPr lang="en-US" smtClean="0"/>
              <a:pPr/>
              <a:t>12/5/2016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A67D7-B07D-4919-B1AA-6D49FB803C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176D4-5F95-4197-A4B5-427487BB64C4}" type="datetimeFigureOut">
              <a:rPr lang="en-US" smtClean="0"/>
              <a:pPr/>
              <a:t>12/5/2016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A67D7-B07D-4919-B1AA-6D49FB803C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176D4-5F95-4197-A4B5-427487BB64C4}" type="datetimeFigureOut">
              <a:rPr lang="en-US" smtClean="0"/>
              <a:pPr/>
              <a:t>12/5/2016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A67D7-B07D-4919-B1AA-6D49FB803C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176D4-5F95-4197-A4B5-427487BB64C4}" type="datetimeFigureOut">
              <a:rPr lang="en-US" smtClean="0"/>
              <a:pPr/>
              <a:t>12/5/2016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A67D7-B07D-4919-B1AA-6D49FB803C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176D4-5F95-4197-A4B5-427487BB64C4}" type="datetimeFigureOut">
              <a:rPr lang="en-US" smtClean="0"/>
              <a:pPr/>
              <a:t>12/5/2016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A67D7-B07D-4919-B1AA-6D49FB803C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176D4-5F95-4197-A4B5-427487BB64C4}" type="datetimeFigureOut">
              <a:rPr lang="en-US" smtClean="0"/>
              <a:pPr/>
              <a:t>12/5/2016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A67D7-B07D-4919-B1AA-6D49FB803C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176D4-5F95-4197-A4B5-427487BB64C4}" type="datetimeFigureOut">
              <a:rPr lang="en-US" smtClean="0"/>
              <a:pPr/>
              <a:t>12/5/2016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A67D7-B07D-4919-B1AA-6D49FB803C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176D4-5F95-4197-A4B5-427487BB64C4}" type="datetimeFigureOut">
              <a:rPr lang="en-US" smtClean="0"/>
              <a:pPr/>
              <a:t>12/5/2016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A67D7-B07D-4919-B1AA-6D49FB803C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176D4-5F95-4197-A4B5-427487BB64C4}" type="datetimeFigureOut">
              <a:rPr lang="en-US" smtClean="0"/>
              <a:pPr/>
              <a:t>12/5/2016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A67D7-B07D-4919-B1AA-6D49FB803C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176D4-5F95-4197-A4B5-427487BB64C4}" type="datetimeFigureOut">
              <a:rPr lang="en-US" smtClean="0"/>
              <a:pPr/>
              <a:t>12/5/2016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A67D7-B07D-4919-B1AA-6D49FB803C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176D4-5F95-4197-A4B5-427487BB64C4}" type="datetimeFigureOut">
              <a:rPr lang="en-US" smtClean="0"/>
              <a:pPr/>
              <a:t>12/5/2016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A67D7-B07D-4919-B1AA-6D49FB803C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D176D4-5F95-4197-A4B5-427487BB64C4}" type="datetimeFigureOut">
              <a:rPr lang="en-US" smtClean="0"/>
              <a:pPr/>
              <a:t>12/5/2016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8A67D7-B07D-4919-B1AA-6D49FB803CA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KONSTITUSI</a:t>
            </a:r>
            <a:br>
              <a:rPr lang="en-US" b="1" dirty="0" smtClean="0"/>
            </a:b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1"/>
                </a:solidFill>
              </a:rPr>
              <a:t>HUKUM TATA NEGARA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FAKULTAS HUKUM</a:t>
            </a:r>
          </a:p>
          <a:p>
            <a:r>
              <a:rPr lang="en-US" b="1" smtClean="0">
                <a:solidFill>
                  <a:schemeClr val="tx1"/>
                </a:solidFill>
              </a:rPr>
              <a:t>UNIVERSITAS MEDAN</a:t>
            </a:r>
            <a:endParaRPr lang="en-US" b="1" dirty="0" smtClean="0">
              <a:solidFill>
                <a:schemeClr val="tx1"/>
              </a:solidFill>
            </a:endParaRPr>
          </a:p>
          <a:p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en-US" dirty="0" smtClean="0"/>
              <a:t>HIERARKI PER-UU-AN MENURUT UU NO.12 TAHUN 2011 TENTANG PEMBENTUKAN PERATURAN PERUNDANG-UNDANGAN DI INDONESIA</a:t>
            </a:r>
          </a:p>
          <a:p>
            <a:pPr marL="514350" indent="-514350">
              <a:buAutoNum type="arabicPeriod"/>
            </a:pPr>
            <a:r>
              <a:rPr lang="en-US" b="1" dirty="0" smtClean="0"/>
              <a:t>UUD 1945</a:t>
            </a:r>
          </a:p>
          <a:p>
            <a:pPr marL="514350" indent="-514350">
              <a:buAutoNum type="arabicPeriod"/>
            </a:pPr>
            <a:r>
              <a:rPr lang="en-US" b="1" dirty="0" smtClean="0"/>
              <a:t>TAP MPR RI</a:t>
            </a:r>
          </a:p>
          <a:p>
            <a:pPr marL="514350" indent="-514350">
              <a:buAutoNum type="arabicPeriod"/>
            </a:pPr>
            <a:r>
              <a:rPr lang="en-US" b="1" dirty="0" smtClean="0"/>
              <a:t>UU/PERPPU</a:t>
            </a:r>
          </a:p>
          <a:p>
            <a:pPr marL="514350" indent="-514350">
              <a:buAutoNum type="arabicPeriod"/>
            </a:pPr>
            <a:r>
              <a:rPr lang="en-US" b="1" dirty="0" smtClean="0"/>
              <a:t>PERATURAN PEMERINTAH (PP)</a:t>
            </a:r>
          </a:p>
          <a:p>
            <a:pPr marL="514350" indent="-514350">
              <a:buAutoNum type="arabicPeriod"/>
            </a:pPr>
            <a:r>
              <a:rPr lang="en-US" b="1" dirty="0" smtClean="0"/>
              <a:t>PERATURAN PRESIDEN ( PEPRES)</a:t>
            </a:r>
          </a:p>
          <a:p>
            <a:pPr marL="514350" indent="-514350">
              <a:buAutoNum type="arabicPeriod"/>
            </a:pPr>
            <a:r>
              <a:rPr lang="en-US" b="1" dirty="0" smtClean="0"/>
              <a:t>PERATURAN DAERAH PROVINSI</a:t>
            </a:r>
          </a:p>
          <a:p>
            <a:pPr marL="514350" indent="-514350">
              <a:buAutoNum type="arabicPeriod"/>
            </a:pPr>
            <a:r>
              <a:rPr lang="en-US" b="1" dirty="0" smtClean="0"/>
              <a:t>PERATURAN DAERAH KAB/KOTA</a:t>
            </a:r>
          </a:p>
          <a:p>
            <a:pPr marL="0" indent="0">
              <a:buNone/>
            </a:pP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xmlns="" val="22674399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pPr>
              <a:buNone/>
            </a:pPr>
            <a:r>
              <a:rPr lang="en-US" b="1" dirty="0" smtClean="0"/>
              <a:t>KONS</a:t>
            </a:r>
            <a:r>
              <a:rPr lang="id-ID" b="1" dirty="0" smtClean="0"/>
              <a:t>T</a:t>
            </a:r>
            <a:r>
              <a:rPr lang="en-US" b="1" dirty="0" smtClean="0"/>
              <a:t>ITUSI RELATIF</a:t>
            </a:r>
          </a:p>
          <a:p>
            <a:pPr algn="just">
              <a:buNone/>
            </a:pPr>
            <a:r>
              <a:rPr lang="id-ID" dirty="0" smtClean="0"/>
              <a:t>	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makna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b="1" dirty="0" err="1" smtClean="0"/>
              <a:t>dihubungkan</a:t>
            </a:r>
            <a:r>
              <a:rPr lang="en-US" b="1" dirty="0" smtClean="0"/>
              <a:t> </a:t>
            </a:r>
            <a:r>
              <a:rPr lang="en-US" b="1" dirty="0" err="1" smtClean="0"/>
              <a:t>dengan</a:t>
            </a:r>
            <a:r>
              <a:rPr lang="en-US" b="1" dirty="0" smtClean="0"/>
              <a:t> </a:t>
            </a:r>
            <a:r>
              <a:rPr lang="en-US" b="1" dirty="0" err="1" smtClean="0"/>
              <a:t>kepentingan</a:t>
            </a:r>
            <a:r>
              <a:rPr lang="en-US" b="1" dirty="0" smtClean="0"/>
              <a:t> </a:t>
            </a:r>
            <a:r>
              <a:rPr lang="en-US" b="1" dirty="0" err="1" smtClean="0"/>
              <a:t>suatu</a:t>
            </a:r>
            <a:r>
              <a:rPr lang="en-US" b="1" dirty="0" smtClean="0"/>
              <a:t> </a:t>
            </a:r>
            <a:r>
              <a:rPr lang="en-US" b="1" dirty="0" err="1" smtClean="0"/>
              <a:t>golongan</a:t>
            </a:r>
            <a:r>
              <a:rPr lang="en-US" b="1" dirty="0" smtClean="0"/>
              <a:t> </a:t>
            </a:r>
            <a:r>
              <a:rPr lang="en-US" b="1" dirty="0" err="1" smtClean="0"/>
              <a:t>tertentu</a:t>
            </a:r>
            <a:r>
              <a:rPr lang="en-US" b="1" dirty="0" smtClean="0"/>
              <a:t> </a:t>
            </a:r>
            <a:r>
              <a:rPr lang="en-US" b="1" dirty="0" err="1" smtClean="0"/>
              <a:t>di</a:t>
            </a:r>
            <a:r>
              <a:rPr lang="en-US" b="1" dirty="0" smtClean="0"/>
              <a:t> </a:t>
            </a:r>
            <a:r>
              <a:rPr lang="en-US" b="1" dirty="0" err="1" smtClean="0"/>
              <a:t>dalam</a:t>
            </a:r>
            <a:r>
              <a:rPr lang="en-US" b="1" dirty="0" smtClean="0"/>
              <a:t> </a:t>
            </a:r>
            <a:r>
              <a:rPr lang="en-US" b="1" dirty="0" err="1" smtClean="0"/>
              <a:t>suatu</a:t>
            </a:r>
            <a:r>
              <a:rPr lang="en-US" b="1" dirty="0" smtClean="0"/>
              <a:t> </a:t>
            </a:r>
            <a:r>
              <a:rPr lang="en-US" b="1" dirty="0" err="1" smtClean="0"/>
              <a:t>masyarakat</a:t>
            </a:r>
            <a:r>
              <a:rPr lang="en-US" b="1" dirty="0" smtClean="0"/>
              <a:t>.</a:t>
            </a:r>
            <a:r>
              <a:rPr lang="en-US" dirty="0" smtClean="0"/>
              <a:t> </a:t>
            </a:r>
            <a:r>
              <a:rPr lang="en-US" dirty="0" err="1" smtClean="0"/>
              <a:t>Golongan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terutam</a:t>
            </a:r>
            <a:r>
              <a:rPr lang="en-US" dirty="0" smtClean="0"/>
              <a:t> </a:t>
            </a:r>
            <a:r>
              <a:rPr lang="en-US" dirty="0" err="1" smtClean="0"/>
              <a:t>golonga</a:t>
            </a:r>
            <a:r>
              <a:rPr lang="id-ID" dirty="0" smtClean="0"/>
              <a:t>N</a:t>
            </a:r>
            <a:r>
              <a:rPr lang="en-US" dirty="0" smtClean="0"/>
              <a:t> </a:t>
            </a:r>
            <a:r>
              <a:rPr lang="en-US" dirty="0" err="1" smtClean="0"/>
              <a:t>borjuis</a:t>
            </a:r>
            <a:r>
              <a:rPr lang="en-US" dirty="0" smtClean="0"/>
              <a:t> liberal yang </a:t>
            </a:r>
            <a:r>
              <a:rPr lang="en-US" dirty="0" err="1" smtClean="0"/>
              <a:t>mengkehendaki</a:t>
            </a:r>
            <a:r>
              <a:rPr lang="en-US" dirty="0" smtClean="0"/>
              <a:t> </a:t>
            </a:r>
            <a:r>
              <a:rPr lang="en-US" dirty="0" err="1" smtClean="0"/>
              <a:t>jaminan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penguasa</a:t>
            </a:r>
            <a:r>
              <a:rPr lang="en-US" dirty="0" smtClean="0"/>
              <a:t> agar </a:t>
            </a:r>
            <a:r>
              <a:rPr lang="en-US" dirty="0" err="1" smtClean="0"/>
              <a:t>hak-haknya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dilanggar</a:t>
            </a:r>
            <a:r>
              <a:rPr lang="en-US" dirty="0" smtClean="0"/>
              <a:t>.</a:t>
            </a:r>
            <a:r>
              <a:rPr lang="id-ID" dirty="0" smtClean="0"/>
              <a:t> (hal ini sesuai dengan studi yang dilakukan oleh K.C.Wheare di beberapa negara Eropa, termasuklah Prancis, Belanda dll)</a:t>
            </a:r>
            <a:endParaRPr lang="en-US" dirty="0" smtClean="0"/>
          </a:p>
          <a:p>
            <a:pPr algn="just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8674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id-ID" sz="3600" b="1" dirty="0" smtClean="0"/>
              <a:t>	</a:t>
            </a:r>
            <a:r>
              <a:rPr lang="en-US" sz="3600" b="1" dirty="0" smtClean="0"/>
              <a:t>KONSTITUSI POSITIF </a:t>
            </a:r>
            <a:r>
              <a:rPr lang="en-US" sz="3600" b="1" i="1" dirty="0" smtClean="0"/>
              <a:t>(</a:t>
            </a:r>
            <a:r>
              <a:rPr lang="en-US" sz="3600" b="1" i="1" dirty="0" err="1" smtClean="0"/>
              <a:t>positief</a:t>
            </a:r>
            <a:r>
              <a:rPr lang="en-US" sz="3600" b="1" i="1" dirty="0" smtClean="0"/>
              <a:t> </a:t>
            </a:r>
            <a:r>
              <a:rPr lang="en-US" sz="3600" b="1" i="1" dirty="0" err="1" smtClean="0"/>
              <a:t>begriff</a:t>
            </a:r>
            <a:r>
              <a:rPr lang="en-US" sz="3600" b="1" i="1" dirty="0" smtClean="0"/>
              <a:t> </a:t>
            </a:r>
            <a:r>
              <a:rPr lang="en-US" sz="3600" b="1" i="1" dirty="0" err="1" smtClean="0"/>
              <a:t>der</a:t>
            </a:r>
            <a:r>
              <a:rPr lang="en-US" sz="3600" b="1" i="1" dirty="0" smtClean="0"/>
              <a:t> </a:t>
            </a:r>
            <a:r>
              <a:rPr lang="en-US" sz="3600" b="1" i="1" dirty="0" err="1" smtClean="0"/>
              <a:t>verfassung</a:t>
            </a:r>
            <a:r>
              <a:rPr lang="en-US" sz="3600" b="1" i="1" dirty="0" smtClean="0"/>
              <a:t>)</a:t>
            </a:r>
          </a:p>
          <a:p>
            <a:pPr algn="just">
              <a:buNone/>
            </a:pPr>
            <a:r>
              <a:rPr lang="id-ID" sz="3600" dirty="0" smtClean="0"/>
              <a:t>	</a:t>
            </a:r>
            <a:r>
              <a:rPr lang="en-US" sz="3600" dirty="0" err="1" smtClean="0"/>
              <a:t>Menurut</a:t>
            </a:r>
            <a:r>
              <a:rPr lang="en-US" sz="3600" dirty="0" smtClean="0"/>
              <a:t> Carl Schmitt, </a:t>
            </a:r>
            <a:r>
              <a:rPr lang="en-US" sz="3600" dirty="0" err="1" smtClean="0"/>
              <a:t>Konstitusi</a:t>
            </a:r>
            <a:r>
              <a:rPr lang="en-US" sz="3600" dirty="0" smtClean="0"/>
              <a:t> </a:t>
            </a:r>
            <a:r>
              <a:rPr lang="en-US" sz="3600" dirty="0" err="1" smtClean="0"/>
              <a:t>Positif</a:t>
            </a:r>
            <a:r>
              <a:rPr lang="en-US" sz="3600" dirty="0" smtClean="0"/>
              <a:t> </a:t>
            </a:r>
            <a:r>
              <a:rPr lang="en-US" sz="3600" dirty="0" err="1" smtClean="0"/>
              <a:t>ini</a:t>
            </a:r>
            <a:r>
              <a:rPr lang="en-US" sz="3600" dirty="0" smtClean="0"/>
              <a:t> </a:t>
            </a:r>
            <a:r>
              <a:rPr lang="en-US" sz="3600" dirty="0" err="1" smtClean="0"/>
              <a:t>berhubungan</a:t>
            </a:r>
            <a:r>
              <a:rPr lang="en-US" sz="3600" dirty="0" smtClean="0"/>
              <a:t> </a:t>
            </a:r>
            <a:r>
              <a:rPr lang="en-US" sz="3600" dirty="0" err="1" smtClean="0"/>
              <a:t>dengan</a:t>
            </a:r>
            <a:r>
              <a:rPr lang="en-US" sz="3600" dirty="0" smtClean="0"/>
              <a:t> </a:t>
            </a:r>
            <a:r>
              <a:rPr lang="en-US" sz="3600" dirty="0" err="1" smtClean="0"/>
              <a:t>ajaran</a:t>
            </a:r>
            <a:r>
              <a:rPr lang="en-US" sz="3600" dirty="0" smtClean="0"/>
              <a:t> </a:t>
            </a:r>
            <a:r>
              <a:rPr lang="en-US" sz="3600" dirty="0" err="1" smtClean="0"/>
              <a:t>keputusan</a:t>
            </a:r>
            <a:r>
              <a:rPr lang="en-US" sz="3600" dirty="0" smtClean="0"/>
              <a:t>.</a:t>
            </a:r>
          </a:p>
          <a:p>
            <a:pPr algn="just">
              <a:buNone/>
            </a:pPr>
            <a:r>
              <a:rPr lang="id-ID" sz="3600" dirty="0" smtClean="0"/>
              <a:t>	</a:t>
            </a:r>
            <a:r>
              <a:rPr lang="en-US" sz="3600" dirty="0" err="1" smtClean="0"/>
              <a:t>Menurut</a:t>
            </a:r>
            <a:r>
              <a:rPr lang="en-US" sz="3600" dirty="0" smtClean="0"/>
              <a:t> </a:t>
            </a:r>
            <a:r>
              <a:rPr lang="en-US" sz="3600" b="1" dirty="0" err="1" smtClean="0"/>
              <a:t>Kusnardi</a:t>
            </a:r>
            <a:r>
              <a:rPr lang="en-US" sz="3600" dirty="0" smtClean="0"/>
              <a:t>, </a:t>
            </a:r>
            <a:r>
              <a:rPr lang="en-US" sz="3600" dirty="0" err="1" smtClean="0"/>
              <a:t>pengertian</a:t>
            </a:r>
            <a:r>
              <a:rPr lang="en-US" sz="3600" dirty="0" smtClean="0"/>
              <a:t> </a:t>
            </a:r>
            <a:r>
              <a:rPr lang="en-US" sz="3600" b="1" dirty="0" err="1" smtClean="0"/>
              <a:t>konstitusi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positif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dihubungkan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dengan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pembentukan</a:t>
            </a:r>
            <a:r>
              <a:rPr lang="en-US" sz="3600" b="1" dirty="0" smtClean="0"/>
              <a:t> UUD 1945</a:t>
            </a:r>
            <a:r>
              <a:rPr lang="en-US" sz="3600" dirty="0" smtClean="0"/>
              <a:t> </a:t>
            </a:r>
            <a:r>
              <a:rPr lang="en-US" sz="3600" dirty="0" err="1" smtClean="0"/>
              <a:t>bahwa</a:t>
            </a:r>
            <a:r>
              <a:rPr lang="en-US" sz="3600" dirty="0" smtClean="0"/>
              <a:t> </a:t>
            </a:r>
            <a:r>
              <a:rPr lang="en-US" sz="3600" dirty="0" err="1" smtClean="0"/>
              <a:t>proklamasi</a:t>
            </a:r>
            <a:r>
              <a:rPr lang="en-US" sz="3600" dirty="0" smtClean="0"/>
              <a:t> 17 </a:t>
            </a:r>
            <a:r>
              <a:rPr lang="en-US" sz="3600" dirty="0" err="1" smtClean="0"/>
              <a:t>agustus</a:t>
            </a:r>
            <a:r>
              <a:rPr lang="en-US" sz="3600" dirty="0" smtClean="0"/>
              <a:t> 1945 </a:t>
            </a:r>
            <a:r>
              <a:rPr lang="en-US" sz="3600" dirty="0" err="1" smtClean="0"/>
              <a:t>adalah</a:t>
            </a:r>
            <a:r>
              <a:rPr lang="en-US" sz="3600" dirty="0" smtClean="0"/>
              <a:t> </a:t>
            </a:r>
            <a:r>
              <a:rPr lang="en-US" sz="3600" dirty="0" err="1" smtClean="0"/>
              <a:t>konstitusi</a:t>
            </a:r>
            <a:r>
              <a:rPr lang="en-US" sz="3600" dirty="0" smtClean="0"/>
              <a:t> </a:t>
            </a:r>
            <a:r>
              <a:rPr lang="en-US" sz="3600" dirty="0" err="1" smtClean="0"/>
              <a:t>dalam</a:t>
            </a:r>
            <a:r>
              <a:rPr lang="en-US" sz="3600" dirty="0" smtClean="0"/>
              <a:t> </a:t>
            </a:r>
            <a:r>
              <a:rPr lang="en-US" sz="3600" dirty="0" err="1" smtClean="0"/>
              <a:t>arti</a:t>
            </a:r>
            <a:r>
              <a:rPr lang="en-US" sz="3600" dirty="0" smtClean="0"/>
              <a:t> </a:t>
            </a:r>
            <a:r>
              <a:rPr lang="en-US" sz="3600" dirty="0" err="1" smtClean="0"/>
              <a:t>positif</a:t>
            </a:r>
            <a:endParaRPr lang="en-US" sz="3600" dirty="0" smtClean="0"/>
          </a:p>
          <a:p>
            <a:pPr algn="just">
              <a:buNone/>
            </a:pPr>
            <a:endParaRPr lang="en-US" sz="3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/>
          <a:lstStyle/>
          <a:p>
            <a:pPr>
              <a:buNone/>
            </a:pPr>
            <a:r>
              <a:rPr lang="en-US" b="1" dirty="0" smtClean="0"/>
              <a:t>KONSTITUSI IDEAL</a:t>
            </a:r>
          </a:p>
          <a:p>
            <a:pPr algn="just">
              <a:buNone/>
            </a:pPr>
            <a:r>
              <a:rPr lang="id-ID" dirty="0" smtClean="0"/>
              <a:t>	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idaman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kaum</a:t>
            </a:r>
            <a:r>
              <a:rPr lang="en-US" dirty="0" smtClean="0"/>
              <a:t> </a:t>
            </a:r>
            <a:r>
              <a:rPr lang="en-US" dirty="0" err="1" smtClean="0"/>
              <a:t>borjuis</a:t>
            </a:r>
            <a:r>
              <a:rPr lang="en-US" dirty="0" smtClean="0"/>
              <a:t> liberal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jaminan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 agar </a:t>
            </a:r>
            <a:r>
              <a:rPr lang="en-US" dirty="0" err="1" smtClean="0"/>
              <a:t>hak-hak</a:t>
            </a:r>
            <a:r>
              <a:rPr lang="en-US" dirty="0" smtClean="0"/>
              <a:t> </a:t>
            </a:r>
            <a:r>
              <a:rPr lang="en-US" dirty="0" err="1" smtClean="0"/>
              <a:t>asasinya</a:t>
            </a:r>
            <a:r>
              <a:rPr lang="en-US" dirty="0" smtClean="0"/>
              <a:t> </a:t>
            </a:r>
            <a:r>
              <a:rPr lang="en-US" dirty="0" err="1" smtClean="0"/>
              <a:t>dilindungi</a:t>
            </a:r>
            <a:r>
              <a:rPr lang="en-US" dirty="0" smtClean="0"/>
              <a:t>. </a:t>
            </a:r>
            <a:r>
              <a:rPr lang="en-US" dirty="0" err="1" smtClean="0"/>
              <a:t>Cita</a:t>
            </a:r>
            <a:r>
              <a:rPr lang="en-US" dirty="0" smtClean="0"/>
              <a:t> –</a:t>
            </a:r>
            <a:r>
              <a:rPr lang="en-US" dirty="0" err="1" smtClean="0"/>
              <a:t>cita</a:t>
            </a:r>
            <a:r>
              <a:rPr lang="en-US" dirty="0" smtClean="0"/>
              <a:t> </a:t>
            </a:r>
            <a:r>
              <a:rPr lang="en-US" dirty="0" err="1" smtClean="0"/>
              <a:t>lahir</a:t>
            </a:r>
            <a:r>
              <a:rPr lang="en-US" dirty="0" smtClean="0"/>
              <a:t> </a:t>
            </a:r>
            <a:r>
              <a:rPr lang="en-US" dirty="0" err="1" smtClean="0"/>
              <a:t>sesudah</a:t>
            </a:r>
            <a:r>
              <a:rPr lang="en-US" dirty="0" smtClean="0"/>
              <a:t> </a:t>
            </a:r>
            <a:r>
              <a:rPr lang="en-US" dirty="0" err="1" smtClean="0"/>
              <a:t>revolusi</a:t>
            </a:r>
            <a:r>
              <a:rPr lang="en-US" dirty="0" smtClean="0"/>
              <a:t> </a:t>
            </a:r>
            <a:r>
              <a:rPr lang="en-US" dirty="0" err="1" smtClean="0"/>
              <a:t>perancis</a:t>
            </a:r>
            <a:r>
              <a:rPr lang="en-US" dirty="0" smtClean="0"/>
              <a:t> yang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tuntutan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golongan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agar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penguasa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berbuat</a:t>
            </a:r>
            <a:r>
              <a:rPr lang="en-US" dirty="0" smtClean="0"/>
              <a:t> </a:t>
            </a:r>
            <a:r>
              <a:rPr lang="en-US" dirty="0" err="1" smtClean="0"/>
              <a:t>sewenang-wenang</a:t>
            </a:r>
            <a:r>
              <a:rPr lang="id-ID" dirty="0" smtClean="0"/>
              <a:t>.</a:t>
            </a:r>
          </a:p>
          <a:p>
            <a:pPr algn="just">
              <a:buNone/>
            </a:pPr>
            <a:endParaRPr lang="en-US" dirty="0" smtClean="0"/>
          </a:p>
          <a:p>
            <a:pPr algn="just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NILAI KONSITUSI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153400" cy="4800600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n-US" b="1" dirty="0" smtClean="0"/>
              <a:t>NILAI NORMATIF</a:t>
            </a:r>
          </a:p>
          <a:p>
            <a:pPr algn="just">
              <a:buNone/>
            </a:pPr>
            <a:r>
              <a:rPr lang="en-US" dirty="0"/>
              <a:t>	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penerimaan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 </a:t>
            </a:r>
            <a:r>
              <a:rPr lang="en-US" dirty="0" err="1" smtClean="0"/>
              <a:t>thd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murni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konsekuen</a:t>
            </a:r>
            <a:r>
              <a:rPr lang="en-US" dirty="0" smtClean="0"/>
              <a:t>, </a:t>
            </a:r>
            <a:r>
              <a:rPr lang="en-US" dirty="0" err="1" smtClean="0"/>
              <a:t>ditaati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dijunjung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endParaRPr lang="en-US" dirty="0" smtClean="0"/>
          </a:p>
          <a:p>
            <a:pPr algn="just"/>
            <a:r>
              <a:rPr lang="en-US" b="1" dirty="0" smtClean="0"/>
              <a:t>NILAI NOMINAL</a:t>
            </a:r>
          </a:p>
          <a:p>
            <a:pPr algn="just">
              <a:buNone/>
            </a:pPr>
            <a:r>
              <a:rPr lang="en-US" dirty="0"/>
              <a:t>	</a:t>
            </a:r>
            <a:r>
              <a:rPr lang="en-US" dirty="0" err="1" smtClean="0"/>
              <a:t>diperoleh</a:t>
            </a:r>
            <a:r>
              <a:rPr lang="en-US" dirty="0" smtClean="0"/>
              <a:t>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kenyataan</a:t>
            </a:r>
            <a:r>
              <a:rPr lang="en-US" dirty="0" smtClean="0"/>
              <a:t> </a:t>
            </a:r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batas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berlakunya</a:t>
            </a:r>
            <a:r>
              <a:rPr lang="en-US" dirty="0" smtClean="0"/>
              <a:t>. </a:t>
            </a:r>
            <a:r>
              <a:rPr lang="en-US" dirty="0" err="1" smtClean="0"/>
              <a:t>Misl</a:t>
            </a:r>
            <a:r>
              <a:rPr lang="en-US" dirty="0" smtClean="0"/>
              <a:t>. </a:t>
            </a:r>
            <a:r>
              <a:rPr lang="en-US" dirty="0" err="1" smtClean="0"/>
              <a:t>Pasal</a:t>
            </a:r>
            <a:r>
              <a:rPr lang="en-US" dirty="0" smtClean="0"/>
              <a:t> 1 </a:t>
            </a:r>
            <a:r>
              <a:rPr lang="en-US" dirty="0" err="1" smtClean="0"/>
              <a:t>aturan</a:t>
            </a:r>
            <a:r>
              <a:rPr lang="en-US" dirty="0" smtClean="0"/>
              <a:t> </a:t>
            </a:r>
            <a:r>
              <a:rPr lang="en-US" dirty="0" err="1" smtClean="0"/>
              <a:t>peralihan</a:t>
            </a:r>
            <a:r>
              <a:rPr lang="en-US" dirty="0" smtClean="0"/>
              <a:t> UUD 1945 </a:t>
            </a:r>
            <a:r>
              <a:rPr lang="en-US" dirty="0" err="1" smtClean="0"/>
              <a:t>Sblm</a:t>
            </a:r>
            <a:r>
              <a:rPr lang="en-US" dirty="0" smtClean="0"/>
              <a:t> </a:t>
            </a:r>
            <a:r>
              <a:rPr lang="en-US" dirty="0" err="1" smtClean="0"/>
              <a:t>amandemen</a:t>
            </a:r>
            <a:endParaRPr lang="en-US" dirty="0" smtClean="0"/>
          </a:p>
          <a:p>
            <a:pPr algn="just"/>
            <a:r>
              <a:rPr lang="en-US" b="1" dirty="0" smtClean="0"/>
              <a:t>NILAI SEMANTIK</a:t>
            </a:r>
          </a:p>
          <a:p>
            <a:pPr algn="just">
              <a:buNone/>
            </a:pPr>
            <a:r>
              <a:rPr lang="en-US" dirty="0"/>
              <a:t>	</a:t>
            </a:r>
            <a:r>
              <a:rPr lang="en-US" dirty="0" err="1" smtClean="0"/>
              <a:t>konstitui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istilah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r>
              <a:rPr lang="en-US" dirty="0" smtClean="0"/>
              <a:t>. </a:t>
            </a:r>
            <a:r>
              <a:rPr lang="en-US" dirty="0" err="1" smtClean="0"/>
              <a:t>Meskipun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r>
              <a:rPr lang="en-US" dirty="0" smtClean="0"/>
              <a:t> </a:t>
            </a:r>
            <a:r>
              <a:rPr lang="en-US" dirty="0" err="1" smtClean="0"/>
              <a:t>berlaku</a:t>
            </a:r>
            <a:r>
              <a:rPr lang="en-US" dirty="0" smtClean="0"/>
              <a:t>,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kenyataannya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sekedar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memberi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yang </a:t>
            </a:r>
            <a:r>
              <a:rPr lang="en-US" dirty="0" err="1" smtClean="0"/>
              <a:t>tlah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, </a:t>
            </a:r>
            <a:r>
              <a:rPr lang="en-US" dirty="0" err="1" smtClean="0"/>
              <a:t>pelaksanaannya</a:t>
            </a:r>
            <a:r>
              <a:rPr lang="en-US" dirty="0" smtClean="0"/>
              <a:t> </a:t>
            </a:r>
            <a:r>
              <a:rPr lang="en-US" dirty="0" err="1" smtClean="0"/>
              <a:t>dikaitkan</a:t>
            </a:r>
            <a:r>
              <a:rPr lang="en-US" dirty="0" smtClean="0"/>
              <a:t> </a:t>
            </a:r>
            <a:r>
              <a:rPr lang="en-US" dirty="0" err="1" smtClean="0"/>
              <a:t>dgn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penguasa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ISTILAH KONSITUSI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dirty="0" err="1" smtClean="0"/>
              <a:t>Konstitusi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jaman</a:t>
            </a:r>
            <a:r>
              <a:rPr lang="en-US" dirty="0" smtClean="0"/>
              <a:t> </a:t>
            </a:r>
            <a:r>
              <a:rPr lang="en-US" dirty="0" err="1" smtClean="0"/>
              <a:t>Yunani</a:t>
            </a:r>
            <a:r>
              <a:rPr lang="en-US" dirty="0" smtClean="0"/>
              <a:t> </a:t>
            </a:r>
            <a:r>
              <a:rPr lang="en-US" dirty="0" err="1" smtClean="0"/>
              <a:t>Kuno</a:t>
            </a:r>
            <a:r>
              <a:rPr lang="en-US" dirty="0" smtClean="0"/>
              <a:t>,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Aristoteles</a:t>
            </a:r>
            <a:r>
              <a:rPr lang="en-US" dirty="0" smtClean="0"/>
              <a:t>, </a:t>
            </a:r>
            <a:r>
              <a:rPr lang="en-US" dirty="0" err="1" smtClean="0"/>
              <a:t>disebutkan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istilah</a:t>
            </a:r>
            <a:r>
              <a:rPr lang="en-US" dirty="0" smtClean="0"/>
              <a:t> </a:t>
            </a:r>
            <a:r>
              <a:rPr lang="en-US" dirty="0" err="1" smtClean="0"/>
              <a:t>Politea</a:t>
            </a:r>
            <a:r>
              <a:rPr lang="en-US" dirty="0" smtClean="0"/>
              <a:t> </a:t>
            </a:r>
            <a:r>
              <a:rPr lang="en-US" dirty="0" err="1" smtClean="0"/>
              <a:t>sedangkan</a:t>
            </a:r>
            <a:r>
              <a:rPr lang="en-US" dirty="0" smtClean="0"/>
              <a:t> </a:t>
            </a:r>
            <a:r>
              <a:rPr lang="en-US" dirty="0" err="1" smtClean="0"/>
              <a:t>Nomoi</a:t>
            </a:r>
            <a:r>
              <a:rPr lang="en-US" dirty="0" smtClean="0"/>
              <a:t> </a:t>
            </a:r>
            <a:r>
              <a:rPr lang="en-US" dirty="0" err="1" smtClean="0"/>
              <a:t>diartikan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 err="1" smtClean="0"/>
              <a:t>biasa</a:t>
            </a:r>
            <a:endParaRPr lang="en-US" dirty="0" smtClean="0"/>
          </a:p>
          <a:p>
            <a:pPr algn="just"/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jaman</a:t>
            </a:r>
            <a:r>
              <a:rPr lang="en-US" dirty="0" smtClean="0"/>
              <a:t> </a:t>
            </a:r>
            <a:r>
              <a:rPr lang="en-US" dirty="0" err="1" smtClean="0"/>
              <a:t>Yunani</a:t>
            </a:r>
            <a:r>
              <a:rPr lang="en-US" dirty="0" smtClean="0"/>
              <a:t> </a:t>
            </a:r>
            <a:r>
              <a:rPr lang="en-US" dirty="0" err="1" smtClean="0"/>
              <a:t>Kuno</a:t>
            </a:r>
            <a:r>
              <a:rPr lang="en-US" dirty="0" smtClean="0"/>
              <a:t>,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istilah</a:t>
            </a:r>
            <a:r>
              <a:rPr lang="en-US" dirty="0" smtClean="0"/>
              <a:t> “ </a:t>
            </a:r>
            <a:r>
              <a:rPr lang="en-US" dirty="0" err="1" smtClean="0"/>
              <a:t>Respulica</a:t>
            </a:r>
            <a:r>
              <a:rPr lang="en-US" dirty="0" smtClean="0"/>
              <a:t> </a:t>
            </a:r>
            <a:r>
              <a:rPr lang="en-US" dirty="0" err="1" smtClean="0"/>
              <a:t>constituere</a:t>
            </a:r>
            <a:r>
              <a:rPr lang="en-US" dirty="0" smtClean="0"/>
              <a:t>”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semboyan</a:t>
            </a:r>
            <a:r>
              <a:rPr lang="en-US" dirty="0" smtClean="0"/>
              <a:t> yang </a:t>
            </a:r>
            <a:r>
              <a:rPr lang="en-US" dirty="0" err="1" smtClean="0"/>
              <a:t>berbunyi</a:t>
            </a:r>
            <a:r>
              <a:rPr lang="en-US" dirty="0" smtClean="0"/>
              <a:t> </a:t>
            </a:r>
            <a:r>
              <a:rPr lang="en-US" b="1" dirty="0" smtClean="0"/>
              <a:t>“</a:t>
            </a:r>
            <a:r>
              <a:rPr lang="en-US" b="1" dirty="0" err="1" smtClean="0"/>
              <a:t>prinsep</a:t>
            </a:r>
            <a:r>
              <a:rPr lang="en-US" b="1" dirty="0" smtClean="0"/>
              <a:t> </a:t>
            </a:r>
            <a:r>
              <a:rPr lang="en-US" b="1" dirty="0" err="1" smtClean="0"/>
              <a:t>legibus</a:t>
            </a:r>
            <a:r>
              <a:rPr lang="en-US" b="1" dirty="0" smtClean="0"/>
              <a:t> </a:t>
            </a:r>
            <a:r>
              <a:rPr lang="en-US" b="1" dirty="0" err="1" smtClean="0"/>
              <a:t>solutus</a:t>
            </a:r>
            <a:r>
              <a:rPr lang="en-US" b="1" dirty="0" smtClean="0"/>
              <a:t> </a:t>
            </a:r>
            <a:r>
              <a:rPr lang="en-US" b="1" dirty="0" err="1" smtClean="0"/>
              <a:t>est</a:t>
            </a:r>
            <a:r>
              <a:rPr lang="en-US" b="1" dirty="0" smtClean="0"/>
              <a:t>, </a:t>
            </a:r>
            <a:r>
              <a:rPr lang="en-US" b="1" dirty="0" err="1" smtClean="0"/>
              <a:t>salus</a:t>
            </a:r>
            <a:r>
              <a:rPr lang="en-US" b="1" dirty="0" smtClean="0"/>
              <a:t> </a:t>
            </a:r>
            <a:r>
              <a:rPr lang="en-US" b="1" dirty="0" err="1" smtClean="0"/>
              <a:t>publica</a:t>
            </a:r>
            <a:r>
              <a:rPr lang="en-US" b="1" dirty="0" smtClean="0"/>
              <a:t> </a:t>
            </a:r>
            <a:r>
              <a:rPr lang="en-US" b="1" dirty="0" err="1" smtClean="0"/>
              <a:t>suprema</a:t>
            </a:r>
            <a:r>
              <a:rPr lang="en-US" b="1" dirty="0" smtClean="0"/>
              <a:t> </a:t>
            </a:r>
            <a:r>
              <a:rPr lang="en-US" b="1" dirty="0" err="1" smtClean="0"/>
              <a:t>lex</a:t>
            </a:r>
            <a:r>
              <a:rPr lang="en-US" b="1" dirty="0" smtClean="0"/>
              <a:t>” </a:t>
            </a:r>
            <a:r>
              <a:rPr lang="en-US" dirty="0" err="1" smtClean="0"/>
              <a:t>artinya</a:t>
            </a:r>
            <a:r>
              <a:rPr lang="en-US" dirty="0" smtClean="0"/>
              <a:t> </a:t>
            </a:r>
            <a:r>
              <a:rPr lang="en-US" dirty="0" err="1" smtClean="0"/>
              <a:t>Rajalah</a:t>
            </a:r>
            <a:r>
              <a:rPr lang="en-US" dirty="0" smtClean="0"/>
              <a:t> yang </a:t>
            </a:r>
            <a:r>
              <a:rPr lang="en-US" dirty="0" err="1" smtClean="0"/>
              <a:t>berhak</a:t>
            </a:r>
            <a:r>
              <a:rPr lang="en-US" dirty="0" smtClean="0"/>
              <a:t>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/</a:t>
            </a:r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 smtClean="0"/>
              <a:t>daripada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,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ia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satu-satunya</a:t>
            </a:r>
            <a:r>
              <a:rPr lang="en-US" dirty="0" smtClean="0"/>
              <a:t> </a:t>
            </a:r>
            <a:r>
              <a:rPr lang="en-US" dirty="0" err="1" smtClean="0"/>
              <a:t>pembuat</a:t>
            </a:r>
            <a:r>
              <a:rPr lang="en-US" dirty="0" smtClean="0"/>
              <a:t> </a:t>
            </a:r>
            <a:r>
              <a:rPr lang="en-US" dirty="0" err="1" smtClean="0"/>
              <a:t>undang-undang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err="1" smtClean="0"/>
              <a:t>Istilah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r>
              <a:rPr lang="en-US" dirty="0" smtClean="0"/>
              <a:t> 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“ constitution” </a:t>
            </a:r>
            <a:r>
              <a:rPr lang="en-US" dirty="0" err="1" smtClean="0"/>
              <a:t>atau</a:t>
            </a:r>
            <a:r>
              <a:rPr lang="en-US" dirty="0" smtClean="0"/>
              <a:t> :</a:t>
            </a:r>
            <a:r>
              <a:rPr lang="en-US" dirty="0" err="1" smtClean="0"/>
              <a:t>verfasung</a:t>
            </a:r>
            <a:r>
              <a:rPr lang="en-US" dirty="0" smtClean="0"/>
              <a:t>,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“</a:t>
            </a:r>
            <a:r>
              <a:rPr lang="en-US" dirty="0" err="1" smtClean="0"/>
              <a:t>grundgesetz</a:t>
            </a:r>
            <a:r>
              <a:rPr lang="en-US" dirty="0" smtClean="0"/>
              <a:t>”</a:t>
            </a:r>
          </a:p>
          <a:p>
            <a:pPr algn="just"/>
            <a:r>
              <a:rPr lang="en-US" dirty="0" err="1" smtClean="0"/>
              <a:t>Menurut</a:t>
            </a:r>
            <a:r>
              <a:rPr lang="en-US" dirty="0" smtClean="0"/>
              <a:t> Herman Heller, </a:t>
            </a:r>
            <a:r>
              <a:rPr lang="en-US" dirty="0" err="1" smtClean="0"/>
              <a:t>membagi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pengertian</a:t>
            </a:r>
            <a:r>
              <a:rPr lang="en-US" dirty="0" smtClean="0"/>
              <a:t>:</a:t>
            </a:r>
          </a:p>
          <a:p>
            <a:pPr algn="just">
              <a:buNone/>
            </a:pPr>
            <a:r>
              <a:rPr lang="en-US" dirty="0" smtClean="0"/>
              <a:t>1. </a:t>
            </a:r>
            <a:r>
              <a:rPr lang="en-US" dirty="0" err="1" smtClean="0"/>
              <a:t>Konstitusi</a:t>
            </a:r>
            <a:r>
              <a:rPr lang="en-US" dirty="0" smtClean="0"/>
              <a:t> </a:t>
            </a:r>
            <a:r>
              <a:rPr lang="en-US" dirty="0" err="1" smtClean="0"/>
              <a:t>mencerminkan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kenyataan</a:t>
            </a:r>
            <a:r>
              <a:rPr lang="en-US" dirty="0" smtClean="0"/>
              <a:t> </a:t>
            </a:r>
            <a:r>
              <a:rPr lang="en-US" b="1" dirty="0" smtClean="0"/>
              <a:t>(die </a:t>
            </a:r>
            <a:r>
              <a:rPr lang="en-US" b="1" dirty="0" err="1" smtClean="0"/>
              <a:t>politische</a:t>
            </a:r>
            <a:r>
              <a:rPr lang="en-US" b="1" dirty="0" smtClean="0"/>
              <a:t> </a:t>
            </a:r>
            <a:r>
              <a:rPr lang="en-US" b="1" dirty="0" err="1" smtClean="0"/>
              <a:t>verfassung</a:t>
            </a:r>
            <a:r>
              <a:rPr lang="en-US" b="1" dirty="0" smtClean="0"/>
              <a:t> </a:t>
            </a:r>
            <a:r>
              <a:rPr lang="en-US" b="1" dirty="0" err="1" smtClean="0"/>
              <a:t>alsgesellschaftliche</a:t>
            </a:r>
            <a:r>
              <a:rPr lang="en-US" b="1" dirty="0" smtClean="0"/>
              <a:t> </a:t>
            </a:r>
            <a:r>
              <a:rPr lang="en-US" b="1" dirty="0" err="1" smtClean="0"/>
              <a:t>wirklichkeit</a:t>
            </a:r>
            <a:r>
              <a:rPr lang="en-US" b="1" dirty="0" smtClean="0"/>
              <a:t>)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ia</a:t>
            </a:r>
            <a:r>
              <a:rPr lang="en-US" dirty="0" smtClean="0"/>
              <a:t>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arti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b="1" dirty="0" smtClean="0"/>
              <a:t>(</a:t>
            </a:r>
            <a:r>
              <a:rPr lang="en-US" b="1" dirty="0" err="1" smtClean="0"/>
              <a:t>ein</a:t>
            </a:r>
            <a:r>
              <a:rPr lang="en-US" b="1" dirty="0" smtClean="0"/>
              <a:t> </a:t>
            </a:r>
            <a:r>
              <a:rPr lang="en-US" b="1" dirty="0" err="1" smtClean="0"/>
              <a:t>rechtsverfassung</a:t>
            </a:r>
            <a:r>
              <a:rPr lang="en-US" b="1" dirty="0" smtClean="0"/>
              <a:t>)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kata</a:t>
            </a:r>
            <a:r>
              <a:rPr lang="en-US" dirty="0" smtClean="0"/>
              <a:t> lain </a:t>
            </a:r>
            <a:r>
              <a:rPr lang="en-US" dirty="0" err="1" smtClean="0"/>
              <a:t>konstitusi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dirty="0" err="1" smtClean="0"/>
              <a:t>sosiologis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politis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pPr marL="514350" indent="-514350" algn="just">
              <a:buFont typeface="+mj-lt"/>
              <a:buAutoNum type="arabicPeriod" startAt="2"/>
            </a:pP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mencari</a:t>
            </a:r>
            <a:r>
              <a:rPr lang="en-US" dirty="0" smtClean="0"/>
              <a:t> </a:t>
            </a:r>
            <a:r>
              <a:rPr lang="en-US" dirty="0" err="1" smtClean="0"/>
              <a:t>unsur</a:t>
            </a:r>
            <a:r>
              <a:rPr lang="en-US" dirty="0" smtClean="0"/>
              <a:t> </a:t>
            </a:r>
            <a:r>
              <a:rPr lang="en-US" dirty="0" err="1" smtClean="0"/>
              <a:t>hukumnya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r>
              <a:rPr lang="en-US" dirty="0" smtClean="0"/>
              <a:t> yang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dijadikan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kesatuan</a:t>
            </a:r>
            <a:r>
              <a:rPr lang="en-US" dirty="0" smtClean="0"/>
              <a:t> </a:t>
            </a:r>
            <a:r>
              <a:rPr lang="en-US" dirty="0" err="1" smtClean="0"/>
              <a:t>kaidah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konsitusi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b="1" dirty="0" err="1" smtClean="0"/>
              <a:t>rechtverfassung</a:t>
            </a:r>
            <a:r>
              <a:rPr lang="en-US" b="1" dirty="0" smtClean="0"/>
              <a:t> ( die </a:t>
            </a:r>
            <a:r>
              <a:rPr lang="en-US" b="1" dirty="0" err="1" smtClean="0"/>
              <a:t>verselbstandigte</a:t>
            </a:r>
            <a:r>
              <a:rPr lang="en-US" b="1" dirty="0" smtClean="0"/>
              <a:t> </a:t>
            </a:r>
            <a:r>
              <a:rPr lang="en-US" b="1" dirty="0" err="1" smtClean="0"/>
              <a:t>rechtverfassung</a:t>
            </a:r>
            <a:r>
              <a:rPr lang="en-US" b="1" dirty="0" smtClean="0"/>
              <a:t>).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mencari</a:t>
            </a:r>
            <a:r>
              <a:rPr lang="en-US" dirty="0" smtClean="0"/>
              <a:t> </a:t>
            </a:r>
            <a:r>
              <a:rPr lang="en-US" dirty="0" err="1" smtClean="0"/>
              <a:t>unsur-unsur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abstraksi</a:t>
            </a:r>
            <a:r>
              <a:rPr lang="en-US" dirty="0" smtClean="0"/>
              <a:t> </a:t>
            </a:r>
          </a:p>
          <a:p>
            <a:pPr marL="514350" indent="-514350" algn="just">
              <a:buFont typeface="+mj-lt"/>
              <a:buAutoNum type="arabicPeriod" startAt="2"/>
            </a:pP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mulai</a:t>
            </a:r>
            <a:r>
              <a:rPr lang="en-US" dirty="0" smtClean="0"/>
              <a:t> </a:t>
            </a:r>
            <a:r>
              <a:rPr lang="en-US" dirty="0" err="1" smtClean="0"/>
              <a:t>menulisnya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naskah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undang-undang</a:t>
            </a:r>
            <a:r>
              <a:rPr lang="en-US" dirty="0" smtClean="0"/>
              <a:t> yang </a:t>
            </a:r>
            <a:r>
              <a:rPr lang="en-US" dirty="0" err="1" smtClean="0"/>
              <a:t>tertinggi</a:t>
            </a:r>
            <a:r>
              <a:rPr lang="en-US" dirty="0" smtClean="0"/>
              <a:t> yang </a:t>
            </a:r>
            <a:r>
              <a:rPr lang="en-US" dirty="0" err="1" smtClean="0"/>
              <a:t>berlaku</a:t>
            </a:r>
            <a:r>
              <a:rPr lang="en-US" dirty="0" smtClean="0"/>
              <a:t> </a:t>
            </a:r>
            <a:r>
              <a:rPr lang="en-US" dirty="0" err="1" smtClean="0"/>
              <a:t>didalam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b="1" dirty="0" err="1" smtClean="0"/>
              <a:t>Hermaily</a:t>
            </a:r>
            <a:r>
              <a:rPr lang="en-US" b="1" dirty="0" smtClean="0"/>
              <a:t> Ibrahim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b="1" dirty="0" err="1" smtClean="0"/>
              <a:t>Kusnardi</a:t>
            </a:r>
            <a:r>
              <a:rPr lang="en-US" b="1" dirty="0" smtClean="0"/>
              <a:t>,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b="1" i="1" dirty="0" err="1" smtClean="0"/>
              <a:t>Rechtverfassung</a:t>
            </a:r>
            <a:r>
              <a:rPr lang="en-US" dirty="0" smtClean="0"/>
              <a:t> </a:t>
            </a:r>
            <a:r>
              <a:rPr lang="en-US" dirty="0" err="1" smtClean="0"/>
              <a:t>memerlukan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syarat</a:t>
            </a:r>
            <a:r>
              <a:rPr lang="en-US" dirty="0" smtClean="0"/>
              <a:t>:</a:t>
            </a:r>
          </a:p>
          <a:p>
            <a:pPr marL="514350" indent="-514350" algn="just">
              <a:buAutoNum type="arabicPeriod"/>
            </a:pPr>
            <a:r>
              <a:rPr lang="en-US" b="1" dirty="0" err="1" smtClean="0"/>
              <a:t>Bentuknya</a:t>
            </a:r>
            <a:r>
              <a:rPr lang="en-US" b="1" dirty="0" smtClean="0"/>
              <a:t> </a:t>
            </a:r>
            <a:r>
              <a:rPr lang="en-US" b="1" dirty="0" err="1" smtClean="0"/>
              <a:t>sebagai</a:t>
            </a:r>
            <a:r>
              <a:rPr lang="en-US" b="1" dirty="0" smtClean="0"/>
              <a:t> </a:t>
            </a:r>
            <a:r>
              <a:rPr lang="en-US" b="1" dirty="0" err="1" smtClean="0"/>
              <a:t>naskah</a:t>
            </a:r>
            <a:r>
              <a:rPr lang="en-US" b="1" dirty="0" smtClean="0"/>
              <a:t> </a:t>
            </a:r>
            <a:r>
              <a:rPr lang="en-US" b="1" dirty="0" err="1" smtClean="0"/>
              <a:t>tertulis</a:t>
            </a:r>
            <a:r>
              <a:rPr lang="en-US" dirty="0" smtClean="0"/>
              <a:t> yang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undang-undang</a:t>
            </a:r>
            <a:r>
              <a:rPr lang="en-US" dirty="0" smtClean="0"/>
              <a:t> yang </a:t>
            </a:r>
            <a:r>
              <a:rPr lang="en-US" dirty="0" err="1" smtClean="0"/>
              <a:t>tertinggi</a:t>
            </a:r>
            <a:r>
              <a:rPr lang="en-US" dirty="0" smtClean="0"/>
              <a:t> yang </a:t>
            </a:r>
            <a:r>
              <a:rPr lang="en-US" dirty="0" err="1" smtClean="0"/>
              <a:t>berlaku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endParaRPr lang="en-US" dirty="0" smtClean="0"/>
          </a:p>
          <a:p>
            <a:pPr marL="514350" indent="-514350" algn="just">
              <a:buAutoNum type="arabicPeriod"/>
            </a:pPr>
            <a:r>
              <a:rPr lang="en-US" b="1" dirty="0" err="1" smtClean="0"/>
              <a:t>Isinya</a:t>
            </a:r>
            <a:r>
              <a:rPr lang="en-US" b="1" dirty="0" smtClean="0"/>
              <a:t> </a:t>
            </a:r>
            <a:r>
              <a:rPr lang="en-US" b="1" dirty="0" err="1" smtClean="0"/>
              <a:t>merupakan</a:t>
            </a:r>
            <a:r>
              <a:rPr lang="en-US" b="1" dirty="0" smtClean="0"/>
              <a:t> </a:t>
            </a:r>
            <a:r>
              <a:rPr lang="en-US" b="1" dirty="0" err="1" smtClean="0"/>
              <a:t>peraturan</a:t>
            </a:r>
            <a:r>
              <a:rPr lang="en-US" b="1" dirty="0" smtClean="0"/>
              <a:t> yang </a:t>
            </a:r>
            <a:r>
              <a:rPr lang="en-US" b="1" dirty="0" err="1" smtClean="0"/>
              <a:t>bersifat</a:t>
            </a:r>
            <a:r>
              <a:rPr lang="en-US" b="1" dirty="0" smtClean="0"/>
              <a:t> </a:t>
            </a:r>
            <a:r>
              <a:rPr lang="en-US" b="1" dirty="0" err="1" smtClean="0"/>
              <a:t>fundamentiil</a:t>
            </a:r>
            <a:r>
              <a:rPr lang="en-US" dirty="0" smtClean="0"/>
              <a:t> </a:t>
            </a:r>
            <a:r>
              <a:rPr lang="en-US" dirty="0" err="1" smtClean="0"/>
              <a:t>artinya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yang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dimuat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r>
              <a:rPr lang="en-US" dirty="0" smtClean="0"/>
              <a:t> </a:t>
            </a:r>
            <a:r>
              <a:rPr lang="en-US" dirty="0" err="1" smtClean="0"/>
              <a:t>melainkan</a:t>
            </a:r>
            <a:r>
              <a:rPr lang="en-US" dirty="0" smtClean="0"/>
              <a:t> </a:t>
            </a:r>
            <a:r>
              <a:rPr lang="en-US" dirty="0" err="1" smtClean="0"/>
              <a:t>hal-hal</a:t>
            </a:r>
            <a:r>
              <a:rPr lang="en-US" dirty="0" smtClean="0"/>
              <a:t> yang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pokok</a:t>
            </a:r>
            <a:r>
              <a:rPr lang="en-US" dirty="0" smtClean="0"/>
              <a:t>,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azas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PENGERTIAN KONSTITUSI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b="1" dirty="0" err="1" smtClean="0"/>
              <a:t>K.C.Wheare</a:t>
            </a:r>
            <a:r>
              <a:rPr lang="en-US" b="1" dirty="0" smtClean="0"/>
              <a:t>,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r>
              <a:rPr lang="en-US" dirty="0" smtClean="0"/>
              <a:t> </a:t>
            </a:r>
            <a:r>
              <a:rPr lang="en-US" dirty="0" err="1" smtClean="0"/>
              <a:t>ialah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umumnya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menunjuk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ketatanegaraan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yang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keseluruhan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menggambarkan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ketatanegaraannya</a:t>
            </a:r>
            <a:r>
              <a:rPr lang="en-US" dirty="0" smtClean="0"/>
              <a:t>.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ketatanegaraan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terbagi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gua</a:t>
            </a:r>
            <a:r>
              <a:rPr lang="en-US" dirty="0" smtClean="0"/>
              <a:t> </a:t>
            </a:r>
            <a:r>
              <a:rPr lang="en-US" dirty="0" err="1" smtClean="0"/>
              <a:t>golongan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b="1" dirty="0" err="1" smtClean="0"/>
              <a:t>peraturan</a:t>
            </a:r>
            <a:r>
              <a:rPr lang="en-US" b="1" dirty="0" smtClean="0"/>
              <a:t> </a:t>
            </a:r>
            <a:r>
              <a:rPr lang="en-US" b="1" dirty="0" err="1" smtClean="0"/>
              <a:t>berderajat</a:t>
            </a:r>
            <a:r>
              <a:rPr lang="en-US" b="1" dirty="0" smtClean="0"/>
              <a:t> legal (law)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b="1" dirty="0" err="1" smtClean="0"/>
              <a:t>berderajat</a:t>
            </a:r>
            <a:r>
              <a:rPr lang="en-US" b="1" dirty="0" smtClean="0"/>
              <a:t> non legal (</a:t>
            </a:r>
            <a:r>
              <a:rPr lang="en-US" b="1" dirty="0" err="1" smtClean="0"/>
              <a:t>ekstra</a:t>
            </a:r>
            <a:r>
              <a:rPr lang="en-US" b="1" dirty="0" smtClean="0"/>
              <a:t> legal)” </a:t>
            </a:r>
            <a:endParaRPr lang="en-US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pPr algn="just"/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b="1" dirty="0" smtClean="0"/>
              <a:t>Abu </a:t>
            </a:r>
            <a:r>
              <a:rPr lang="en-US" b="1" dirty="0" err="1" smtClean="0"/>
              <a:t>Bakar</a:t>
            </a:r>
            <a:r>
              <a:rPr lang="en-US" b="1" dirty="0" smtClean="0"/>
              <a:t> </a:t>
            </a:r>
            <a:r>
              <a:rPr lang="en-US" b="1" dirty="0" err="1" smtClean="0"/>
              <a:t>Busroh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Abu </a:t>
            </a:r>
            <a:r>
              <a:rPr lang="en-US" b="1" dirty="0" err="1" smtClean="0"/>
              <a:t>daud</a:t>
            </a:r>
            <a:r>
              <a:rPr lang="en-US" b="1" dirty="0" smtClean="0"/>
              <a:t> </a:t>
            </a:r>
            <a:r>
              <a:rPr lang="en-US" b="1" dirty="0" err="1" smtClean="0"/>
              <a:t>Busroh</a:t>
            </a:r>
            <a:r>
              <a:rPr lang="en-US" b="1" dirty="0" smtClean="0"/>
              <a:t>,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aturan</a:t>
            </a:r>
            <a:r>
              <a:rPr lang="en-US" dirty="0" smtClean="0"/>
              <a:t> yang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dasarnya</a:t>
            </a:r>
            <a:r>
              <a:rPr lang="en-US" dirty="0" smtClean="0"/>
              <a:t> </a:t>
            </a:r>
            <a:r>
              <a:rPr lang="en-US" dirty="0" err="1" smtClean="0"/>
              <a:t>mengandung</a:t>
            </a:r>
            <a:r>
              <a:rPr lang="en-US" dirty="0" smtClean="0"/>
              <a:t> </a:t>
            </a:r>
            <a:r>
              <a:rPr lang="en-US" dirty="0" err="1" smtClean="0"/>
              <a:t>pokok-pokok</a:t>
            </a:r>
            <a:r>
              <a:rPr lang="en-US" dirty="0" smtClean="0"/>
              <a:t> </a:t>
            </a:r>
            <a:r>
              <a:rPr lang="en-US" dirty="0" err="1" smtClean="0"/>
              <a:t>pikiran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paham-paham</a:t>
            </a:r>
            <a:r>
              <a:rPr lang="en-US" dirty="0" smtClean="0"/>
              <a:t>, yang </a:t>
            </a:r>
            <a:r>
              <a:rPr lang="en-US" dirty="0" err="1" smtClean="0"/>
              <a:t>melukiskan</a:t>
            </a:r>
            <a:r>
              <a:rPr lang="en-US" dirty="0" smtClean="0"/>
              <a:t> </a:t>
            </a:r>
            <a:r>
              <a:rPr lang="en-US" dirty="0" err="1" smtClean="0"/>
              <a:t>kehendak</a:t>
            </a:r>
            <a:r>
              <a:rPr lang="en-US" dirty="0" smtClean="0"/>
              <a:t> yang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faktor-faktor</a:t>
            </a:r>
            <a:r>
              <a:rPr lang="en-US" dirty="0" smtClean="0"/>
              <a:t> </a:t>
            </a:r>
            <a:r>
              <a:rPr lang="en-US" dirty="0" err="1" smtClean="0"/>
              <a:t>kekuatan</a:t>
            </a:r>
            <a:r>
              <a:rPr lang="en-US" dirty="0" smtClean="0"/>
              <a:t> yang </a:t>
            </a:r>
            <a:r>
              <a:rPr lang="en-US" dirty="0" err="1" smtClean="0"/>
              <a:t>nyata</a:t>
            </a:r>
            <a:r>
              <a:rPr lang="en-US" dirty="0" smtClean="0"/>
              <a:t> </a:t>
            </a:r>
            <a:r>
              <a:rPr lang="en-US" b="1" i="1" dirty="0" smtClean="0"/>
              <a:t>(de </a:t>
            </a:r>
            <a:r>
              <a:rPr lang="en-US" b="1" i="1" dirty="0" err="1" smtClean="0"/>
              <a:t>reelemachtsfacoren</a:t>
            </a:r>
            <a:r>
              <a:rPr lang="en-US" b="1" i="1" dirty="0" smtClean="0"/>
              <a:t>)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yang </a:t>
            </a:r>
            <a:r>
              <a:rPr lang="en-US" dirty="0" err="1" smtClean="0"/>
              <a:t>bersangkutan</a:t>
            </a:r>
            <a:r>
              <a:rPr lang="en-US" dirty="0" smtClean="0"/>
              <a:t>, </a:t>
            </a:r>
            <a:r>
              <a:rPr lang="en-US" dirty="0" err="1" smtClean="0"/>
              <a:t>artinya</a:t>
            </a:r>
            <a:r>
              <a:rPr lang="en-US" dirty="0" smtClean="0"/>
              <a:t> </a:t>
            </a:r>
            <a:r>
              <a:rPr lang="en-US" b="1" dirty="0" err="1" smtClean="0"/>
              <a:t>suatu</a:t>
            </a:r>
            <a:r>
              <a:rPr lang="en-US" b="1" dirty="0" smtClean="0"/>
              <a:t> </a:t>
            </a:r>
            <a:r>
              <a:rPr lang="en-US" b="1" dirty="0" err="1" smtClean="0"/>
              <a:t>konsitusi</a:t>
            </a:r>
            <a:r>
              <a:rPr lang="en-US" b="1" dirty="0" smtClean="0"/>
              <a:t> </a:t>
            </a:r>
            <a:r>
              <a:rPr lang="en-US" b="1" dirty="0" err="1" smtClean="0"/>
              <a:t>pada</a:t>
            </a:r>
            <a:r>
              <a:rPr lang="en-US" b="1" dirty="0" smtClean="0"/>
              <a:t> </a:t>
            </a:r>
            <a:r>
              <a:rPr lang="en-US" b="1" dirty="0" err="1" smtClean="0"/>
              <a:t>dasarnya</a:t>
            </a:r>
            <a:r>
              <a:rPr lang="en-US" b="1" dirty="0" smtClean="0"/>
              <a:t> </a:t>
            </a:r>
            <a:r>
              <a:rPr lang="en-US" b="1" dirty="0" err="1" smtClean="0"/>
              <a:t>lahir</a:t>
            </a:r>
            <a:r>
              <a:rPr lang="en-US" b="1" dirty="0" smtClean="0"/>
              <a:t> </a:t>
            </a:r>
            <a:r>
              <a:rPr lang="en-US" b="1" dirty="0" err="1" smtClean="0"/>
              <a:t>dari</a:t>
            </a:r>
            <a:r>
              <a:rPr lang="en-US" b="1" dirty="0" smtClean="0"/>
              <a:t> </a:t>
            </a:r>
            <a:r>
              <a:rPr lang="en-US" b="1" dirty="0" err="1" smtClean="0"/>
              <a:t>sintesa</a:t>
            </a:r>
            <a:r>
              <a:rPr lang="en-US" b="1" dirty="0" smtClean="0"/>
              <a:t> </a:t>
            </a:r>
            <a:r>
              <a:rPr lang="en-US" b="1" dirty="0" err="1" smtClean="0"/>
              <a:t>atau</a:t>
            </a:r>
            <a:r>
              <a:rPr lang="en-US" b="1" dirty="0" smtClean="0"/>
              <a:t> pun </a:t>
            </a:r>
            <a:r>
              <a:rPr lang="en-US" b="1" dirty="0" err="1" smtClean="0"/>
              <a:t>reaksi</a:t>
            </a:r>
            <a:r>
              <a:rPr lang="en-US" b="1" dirty="0" smtClean="0"/>
              <a:t> </a:t>
            </a:r>
            <a:r>
              <a:rPr lang="en-US" b="1" dirty="0" err="1" smtClean="0"/>
              <a:t>terhadap</a:t>
            </a:r>
            <a:r>
              <a:rPr lang="en-US" b="1" dirty="0" smtClean="0"/>
              <a:t> </a:t>
            </a:r>
            <a:r>
              <a:rPr lang="en-US" b="1" dirty="0" err="1" smtClean="0"/>
              <a:t>paham-paham</a:t>
            </a:r>
            <a:r>
              <a:rPr lang="en-US" b="1" dirty="0" smtClean="0"/>
              <a:t> </a:t>
            </a:r>
            <a:r>
              <a:rPr lang="en-US" b="1" dirty="0" err="1" smtClean="0"/>
              <a:t>pikiran</a:t>
            </a:r>
            <a:r>
              <a:rPr lang="en-US" b="1" dirty="0" smtClean="0"/>
              <a:t> yang </a:t>
            </a:r>
            <a:r>
              <a:rPr lang="en-US" b="1" dirty="0" err="1" smtClean="0"/>
              <a:t>ada</a:t>
            </a:r>
            <a:r>
              <a:rPr lang="en-US" b="1" dirty="0" smtClean="0"/>
              <a:t> </a:t>
            </a:r>
            <a:r>
              <a:rPr lang="en-US" b="1" dirty="0" err="1" smtClean="0"/>
              <a:t>dalam</a:t>
            </a:r>
            <a:r>
              <a:rPr lang="en-US" b="1" dirty="0" smtClean="0"/>
              <a:t> </a:t>
            </a:r>
            <a:r>
              <a:rPr lang="en-US" b="1" dirty="0" err="1" smtClean="0"/>
              <a:t>masyarakat</a:t>
            </a:r>
            <a:r>
              <a:rPr lang="en-US" b="1" dirty="0" smtClean="0"/>
              <a:t> </a:t>
            </a:r>
            <a:r>
              <a:rPr lang="en-US" b="1" dirty="0" err="1" smtClean="0"/>
              <a:t>sebelumnya</a:t>
            </a:r>
            <a:endParaRPr lang="en-US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KLASIFIKASI KONSTITUSI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K.C.Wheare</a:t>
            </a:r>
            <a:r>
              <a:rPr lang="en-US" dirty="0" smtClean="0"/>
              <a:t>, </a:t>
            </a:r>
            <a:r>
              <a:rPr lang="en-US" dirty="0" err="1" smtClean="0"/>
              <a:t>ada</a:t>
            </a:r>
            <a:r>
              <a:rPr lang="en-US" dirty="0" smtClean="0"/>
              <a:t> 4 </a:t>
            </a:r>
            <a:r>
              <a:rPr lang="en-US" dirty="0" err="1" smtClean="0"/>
              <a:t>klasifikasi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r>
              <a:rPr lang="en-US" dirty="0" smtClean="0"/>
              <a:t>:</a:t>
            </a:r>
          </a:p>
          <a:p>
            <a:pPr marL="514350" indent="-514350" algn="just">
              <a:buAutoNum type="alphaLcPeriod"/>
            </a:pPr>
            <a:r>
              <a:rPr lang="en-US" dirty="0" err="1" smtClean="0"/>
              <a:t>Konstitusi</a:t>
            </a:r>
            <a:r>
              <a:rPr lang="en-US" dirty="0" smtClean="0"/>
              <a:t> </a:t>
            </a:r>
            <a:r>
              <a:rPr lang="en-US" dirty="0" err="1" smtClean="0"/>
              <a:t>Absolut</a:t>
            </a:r>
            <a:r>
              <a:rPr lang="en-US" dirty="0" smtClean="0"/>
              <a:t> </a:t>
            </a:r>
            <a:r>
              <a:rPr lang="en-US" b="1" i="1" dirty="0" smtClean="0"/>
              <a:t>(</a:t>
            </a:r>
            <a:r>
              <a:rPr lang="en-US" b="1" i="1" dirty="0" err="1" smtClean="0"/>
              <a:t>absolut</a:t>
            </a:r>
            <a:r>
              <a:rPr lang="en-US" b="1" i="1" dirty="0" smtClean="0"/>
              <a:t> </a:t>
            </a:r>
            <a:r>
              <a:rPr lang="en-US" b="1" i="1" dirty="0" err="1" smtClean="0"/>
              <a:t>begriff</a:t>
            </a:r>
            <a:r>
              <a:rPr lang="en-US" b="1" i="1" dirty="0" smtClean="0"/>
              <a:t> </a:t>
            </a:r>
            <a:r>
              <a:rPr lang="en-US" b="1" i="1" dirty="0" err="1" smtClean="0"/>
              <a:t>der</a:t>
            </a:r>
            <a:r>
              <a:rPr lang="en-US" b="1" i="1" dirty="0" smtClean="0"/>
              <a:t> </a:t>
            </a:r>
            <a:r>
              <a:rPr lang="en-US" b="1" i="1" dirty="0" err="1" smtClean="0"/>
              <a:t>verfassung</a:t>
            </a:r>
            <a:r>
              <a:rPr lang="id-ID" b="1" i="1" dirty="0" smtClean="0"/>
              <a:t>)</a:t>
            </a:r>
            <a:r>
              <a:rPr lang="en-US" b="1" i="1" dirty="0" smtClean="0"/>
              <a:t>;</a:t>
            </a:r>
          </a:p>
          <a:p>
            <a:pPr marL="514350" indent="-514350" algn="just">
              <a:buAutoNum type="alphaLcPeriod"/>
            </a:pPr>
            <a:r>
              <a:rPr lang="en-US" dirty="0" err="1" smtClean="0"/>
              <a:t>Konstitusi</a:t>
            </a:r>
            <a:r>
              <a:rPr lang="en-US" dirty="0" smtClean="0"/>
              <a:t> </a:t>
            </a:r>
            <a:r>
              <a:rPr lang="en-US" dirty="0" err="1" smtClean="0"/>
              <a:t>Relatif</a:t>
            </a:r>
            <a:r>
              <a:rPr lang="en-US" dirty="0" smtClean="0"/>
              <a:t> (</a:t>
            </a:r>
            <a:r>
              <a:rPr lang="en-US" b="1" i="1" dirty="0" smtClean="0"/>
              <a:t>relative </a:t>
            </a:r>
            <a:r>
              <a:rPr lang="en-US" b="1" i="1" dirty="0" err="1" smtClean="0"/>
              <a:t>begrriff</a:t>
            </a:r>
            <a:r>
              <a:rPr lang="en-US" b="1" i="1" dirty="0" smtClean="0"/>
              <a:t> </a:t>
            </a:r>
            <a:r>
              <a:rPr lang="en-US" b="1" i="1" dirty="0" err="1" smtClean="0"/>
              <a:t>der</a:t>
            </a:r>
            <a:r>
              <a:rPr lang="en-US" b="1" i="1" dirty="0" smtClean="0"/>
              <a:t> </a:t>
            </a:r>
            <a:r>
              <a:rPr lang="en-US" b="1" i="1" dirty="0" err="1" smtClean="0"/>
              <a:t>verfassung</a:t>
            </a:r>
            <a:r>
              <a:rPr lang="en-US" b="1" i="1" dirty="0" smtClean="0"/>
              <a:t>)</a:t>
            </a:r>
          </a:p>
          <a:p>
            <a:pPr marL="514350" indent="-514350" algn="just">
              <a:buAutoNum type="alphaLcPeriod"/>
            </a:pPr>
            <a:r>
              <a:rPr lang="en-US" dirty="0" err="1" smtClean="0"/>
              <a:t>Konstitusi</a:t>
            </a:r>
            <a:r>
              <a:rPr lang="en-US" dirty="0" smtClean="0"/>
              <a:t> </a:t>
            </a:r>
            <a:r>
              <a:rPr lang="en-US" dirty="0" err="1" smtClean="0"/>
              <a:t>Positif</a:t>
            </a:r>
            <a:r>
              <a:rPr lang="en-US" dirty="0" smtClean="0"/>
              <a:t> </a:t>
            </a:r>
            <a:r>
              <a:rPr lang="en-US" b="1" i="1" dirty="0" smtClean="0"/>
              <a:t>(positive </a:t>
            </a:r>
            <a:r>
              <a:rPr lang="en-US" b="1" i="1" dirty="0" err="1" smtClean="0"/>
              <a:t>begriff</a:t>
            </a:r>
            <a:r>
              <a:rPr lang="en-US" b="1" i="1" dirty="0" smtClean="0"/>
              <a:t> </a:t>
            </a:r>
            <a:r>
              <a:rPr lang="en-US" b="1" i="1" dirty="0" err="1" smtClean="0"/>
              <a:t>der</a:t>
            </a:r>
            <a:r>
              <a:rPr lang="en-US" b="1" i="1" dirty="0" smtClean="0"/>
              <a:t> </a:t>
            </a:r>
            <a:r>
              <a:rPr lang="en-US" b="1" i="1" dirty="0" err="1" smtClean="0"/>
              <a:t>verfassung</a:t>
            </a:r>
            <a:r>
              <a:rPr lang="en-US" b="1" i="1" dirty="0" smtClean="0"/>
              <a:t>)</a:t>
            </a:r>
          </a:p>
          <a:p>
            <a:pPr marL="514350" indent="-514350" algn="just">
              <a:buAutoNum type="alphaLcPeriod"/>
            </a:pPr>
            <a:r>
              <a:rPr lang="en-US" dirty="0" err="1" smtClean="0"/>
              <a:t>Konstitusi</a:t>
            </a:r>
            <a:r>
              <a:rPr lang="en-US" dirty="0" smtClean="0"/>
              <a:t> Ideal </a:t>
            </a:r>
            <a:r>
              <a:rPr lang="en-US" b="1" i="1" dirty="0" smtClean="0"/>
              <a:t>(ideal </a:t>
            </a:r>
            <a:r>
              <a:rPr lang="en-US" b="1" i="1" dirty="0" err="1" smtClean="0"/>
              <a:t>begriff</a:t>
            </a:r>
            <a:r>
              <a:rPr lang="en-US" b="1" i="1" dirty="0" smtClean="0"/>
              <a:t> </a:t>
            </a:r>
            <a:r>
              <a:rPr lang="en-US" b="1" i="1" dirty="0" err="1" smtClean="0"/>
              <a:t>der</a:t>
            </a:r>
            <a:r>
              <a:rPr lang="en-US" b="1" i="1" dirty="0" smtClean="0"/>
              <a:t> </a:t>
            </a:r>
            <a:r>
              <a:rPr lang="en-US" b="1" i="1" dirty="0" err="1" smtClean="0"/>
              <a:t>verfassung</a:t>
            </a:r>
            <a:r>
              <a:rPr lang="en-US" b="1" i="1" dirty="0" smtClean="0"/>
              <a:t>)</a:t>
            </a:r>
            <a:endParaRPr lang="en-US" b="1" i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2484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800" b="1" dirty="0" smtClean="0"/>
              <a:t>KONSTITUSI ABSOLUT </a:t>
            </a:r>
            <a:r>
              <a:rPr lang="en-US" sz="2800" b="1" i="1" dirty="0" smtClean="0"/>
              <a:t>(absolute </a:t>
            </a:r>
            <a:r>
              <a:rPr lang="en-US" sz="2800" b="1" i="1" dirty="0" err="1" smtClean="0"/>
              <a:t>begriff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der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verfassung</a:t>
            </a:r>
            <a:r>
              <a:rPr lang="en-US" sz="2800" b="1" i="1" dirty="0" smtClean="0"/>
              <a:t>)</a:t>
            </a:r>
          </a:p>
          <a:p>
            <a:pPr>
              <a:buNone/>
            </a:pPr>
            <a:r>
              <a:rPr lang="en-US" sz="2800" dirty="0" err="1" smtClean="0"/>
              <a:t>Memiliki</a:t>
            </a:r>
            <a:r>
              <a:rPr lang="en-US" sz="2800" dirty="0" smtClean="0"/>
              <a:t> </a:t>
            </a:r>
            <a:r>
              <a:rPr lang="en-US" sz="2800" dirty="0" err="1" smtClean="0"/>
              <a:t>makna</a:t>
            </a:r>
            <a:r>
              <a:rPr lang="en-US" sz="2800" dirty="0" smtClean="0"/>
              <a:t>:</a:t>
            </a:r>
          </a:p>
          <a:p>
            <a:pPr marL="514350" indent="-514350" algn="just">
              <a:buAutoNum type="alphaLcPeriod"/>
            </a:pPr>
            <a:r>
              <a:rPr lang="en-US" sz="2800" dirty="0" err="1" smtClean="0"/>
              <a:t>Konstitusi</a:t>
            </a:r>
            <a:r>
              <a:rPr lang="en-US" sz="2800" dirty="0" smtClean="0"/>
              <a:t> </a:t>
            </a:r>
            <a:r>
              <a:rPr lang="en-US" sz="2800" dirty="0" err="1" smtClean="0"/>
              <a:t>dianggap</a:t>
            </a:r>
            <a:r>
              <a:rPr lang="en-US" sz="2800" dirty="0" smtClean="0"/>
              <a:t> </a:t>
            </a:r>
            <a:r>
              <a:rPr lang="en-US" sz="2800" dirty="0" err="1" smtClean="0"/>
              <a:t>sebagai</a:t>
            </a:r>
            <a:r>
              <a:rPr lang="en-US" sz="2800" dirty="0" smtClean="0"/>
              <a:t> </a:t>
            </a:r>
            <a:r>
              <a:rPr lang="en-US" sz="2800" dirty="0" err="1" smtClean="0"/>
              <a:t>kesatuan</a:t>
            </a:r>
            <a:r>
              <a:rPr lang="en-US" sz="2800" dirty="0" smtClean="0"/>
              <a:t> </a:t>
            </a:r>
            <a:r>
              <a:rPr lang="en-US" sz="2800" dirty="0" err="1" smtClean="0"/>
              <a:t>organisasi</a:t>
            </a:r>
            <a:r>
              <a:rPr lang="en-US" sz="2800" dirty="0" smtClean="0"/>
              <a:t> </a:t>
            </a:r>
            <a:r>
              <a:rPr lang="en-US" sz="2800" dirty="0" err="1" smtClean="0"/>
              <a:t>nyata</a:t>
            </a:r>
            <a:r>
              <a:rPr lang="en-US" sz="2800" dirty="0" smtClean="0"/>
              <a:t> yang </a:t>
            </a:r>
            <a:r>
              <a:rPr lang="en-US" sz="2800" dirty="0" err="1" smtClean="0"/>
              <a:t>mencakup</a:t>
            </a:r>
            <a:r>
              <a:rPr lang="en-US" sz="2800" dirty="0" smtClean="0"/>
              <a:t> </a:t>
            </a:r>
            <a:r>
              <a:rPr lang="en-US" sz="2800" dirty="0" err="1" smtClean="0"/>
              <a:t>seluruh</a:t>
            </a:r>
            <a:r>
              <a:rPr lang="en-US" sz="2800" dirty="0" smtClean="0"/>
              <a:t> </a:t>
            </a:r>
            <a:r>
              <a:rPr lang="en-US" sz="2800" dirty="0" err="1" smtClean="0"/>
              <a:t>bangunan</a:t>
            </a:r>
            <a:r>
              <a:rPr lang="en-US" sz="2800" dirty="0" smtClean="0"/>
              <a:t> </a:t>
            </a:r>
            <a:r>
              <a:rPr lang="en-US" sz="2800" dirty="0" err="1" smtClean="0"/>
              <a:t>hukum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semua</a:t>
            </a:r>
            <a:r>
              <a:rPr lang="en-US" sz="2800" dirty="0" smtClean="0"/>
              <a:t> </a:t>
            </a:r>
            <a:r>
              <a:rPr lang="en-US" sz="2800" dirty="0" err="1" smtClean="0"/>
              <a:t>organisasi</a:t>
            </a:r>
            <a:r>
              <a:rPr lang="en-US" sz="2800" dirty="0" smtClean="0"/>
              <a:t> yang </a:t>
            </a:r>
            <a:r>
              <a:rPr lang="en-US" sz="2800" dirty="0" err="1" smtClean="0"/>
              <a:t>ada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negara</a:t>
            </a:r>
            <a:r>
              <a:rPr lang="en-US" sz="2800" dirty="0" smtClean="0"/>
              <a:t>;</a:t>
            </a:r>
          </a:p>
          <a:p>
            <a:pPr marL="514350" indent="-514350" algn="just">
              <a:buAutoNum type="alphaLcPeriod"/>
            </a:pPr>
            <a:r>
              <a:rPr lang="en-US" sz="2800" dirty="0" err="1" smtClean="0"/>
              <a:t>Konstitusi</a:t>
            </a:r>
            <a:r>
              <a:rPr lang="en-US" sz="2800" dirty="0" smtClean="0"/>
              <a:t> </a:t>
            </a:r>
            <a:r>
              <a:rPr lang="en-US" sz="2800" dirty="0" err="1" smtClean="0"/>
              <a:t>sbg</a:t>
            </a:r>
            <a:r>
              <a:rPr lang="en-US" sz="2800" dirty="0" smtClean="0"/>
              <a:t> </a:t>
            </a:r>
            <a:r>
              <a:rPr lang="en-US" sz="2800" dirty="0" err="1" smtClean="0"/>
              <a:t>bentuk</a:t>
            </a:r>
            <a:r>
              <a:rPr lang="id-ID" sz="2800" dirty="0" smtClean="0"/>
              <a:t> </a:t>
            </a:r>
            <a:r>
              <a:rPr lang="en-US" sz="2800" dirty="0" err="1" smtClean="0"/>
              <a:t>negara</a:t>
            </a:r>
            <a:r>
              <a:rPr lang="en-US" sz="2800" dirty="0" smtClean="0"/>
              <a:t> </a:t>
            </a:r>
            <a:r>
              <a:rPr lang="en-US" sz="2800" dirty="0" err="1" smtClean="0"/>
              <a:t>dlm</a:t>
            </a:r>
            <a:r>
              <a:rPr lang="en-US" sz="2800" dirty="0" smtClean="0"/>
              <a:t> </a:t>
            </a:r>
            <a:r>
              <a:rPr lang="en-US" sz="2800" dirty="0" err="1" smtClean="0"/>
              <a:t>arti</a:t>
            </a:r>
            <a:r>
              <a:rPr lang="en-US" sz="2800" dirty="0" smtClean="0"/>
              <a:t> </a:t>
            </a:r>
            <a:r>
              <a:rPr lang="en-US" sz="2800" dirty="0" err="1" smtClean="0"/>
              <a:t>keseluruhan</a:t>
            </a:r>
            <a:r>
              <a:rPr lang="en-US" sz="2800" dirty="0" smtClean="0"/>
              <a:t> </a:t>
            </a:r>
            <a:r>
              <a:rPr lang="en-US" sz="2800" dirty="0" err="1" smtClean="0"/>
              <a:t>bentuk</a:t>
            </a:r>
            <a:r>
              <a:rPr lang="en-US" sz="2800" dirty="0" smtClean="0"/>
              <a:t> </a:t>
            </a:r>
            <a:r>
              <a:rPr lang="en-US" sz="2800" dirty="0" err="1" smtClean="0"/>
              <a:t>negara</a:t>
            </a:r>
            <a:r>
              <a:rPr lang="en-US" sz="2800" dirty="0" smtClean="0"/>
              <a:t> </a:t>
            </a:r>
            <a:r>
              <a:rPr lang="en-US" sz="2800" dirty="0" err="1" smtClean="0"/>
              <a:t>itu</a:t>
            </a:r>
            <a:r>
              <a:rPr lang="en-US" sz="2800" dirty="0" smtClean="0"/>
              <a:t> </a:t>
            </a:r>
            <a:r>
              <a:rPr lang="en-US" sz="2800" dirty="0" err="1" smtClean="0"/>
              <a:t>bisa</a:t>
            </a:r>
            <a:r>
              <a:rPr lang="en-US" sz="2800" dirty="0" smtClean="0"/>
              <a:t> </a:t>
            </a:r>
            <a:r>
              <a:rPr lang="en-US" sz="2800" dirty="0" err="1" smtClean="0"/>
              <a:t>demokrasi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monarki</a:t>
            </a:r>
            <a:endParaRPr lang="en-US" sz="2800" dirty="0" smtClean="0"/>
          </a:p>
          <a:p>
            <a:pPr marL="514350" indent="-514350" algn="just">
              <a:buAutoNum type="alphaLcPeriod"/>
            </a:pPr>
            <a:r>
              <a:rPr lang="en-US" sz="2800" dirty="0" err="1" smtClean="0"/>
              <a:t>Konstitusi</a:t>
            </a:r>
            <a:r>
              <a:rPr lang="en-US" sz="2800" dirty="0" smtClean="0"/>
              <a:t> </a:t>
            </a:r>
            <a:r>
              <a:rPr lang="en-US" sz="2800" dirty="0" err="1" smtClean="0"/>
              <a:t>sbg</a:t>
            </a:r>
            <a:r>
              <a:rPr lang="en-US" sz="2800" dirty="0" smtClean="0"/>
              <a:t> </a:t>
            </a:r>
            <a:r>
              <a:rPr lang="en-US" sz="2800" dirty="0" err="1" smtClean="0"/>
              <a:t>faktor</a:t>
            </a:r>
            <a:r>
              <a:rPr lang="en-US" sz="2800" dirty="0" smtClean="0"/>
              <a:t> </a:t>
            </a:r>
            <a:r>
              <a:rPr lang="en-US" sz="2800" dirty="0" err="1" smtClean="0"/>
              <a:t>integrasi</a:t>
            </a:r>
            <a:r>
              <a:rPr lang="en-US" sz="2800" dirty="0" smtClean="0"/>
              <a:t>, </a:t>
            </a:r>
            <a:r>
              <a:rPr lang="en-US" sz="2800" dirty="0" err="1" smtClean="0"/>
              <a:t>sifatnya</a:t>
            </a:r>
            <a:r>
              <a:rPr lang="en-US" sz="2800" dirty="0" smtClean="0"/>
              <a:t> </a:t>
            </a:r>
            <a:r>
              <a:rPr lang="en-US" sz="2800" dirty="0" err="1" smtClean="0"/>
              <a:t>abstrak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fungsional</a:t>
            </a:r>
            <a:endParaRPr lang="en-US" sz="2800" dirty="0" smtClean="0"/>
          </a:p>
          <a:p>
            <a:pPr marL="514350" indent="-514350" algn="just">
              <a:buAutoNum type="alphaLcPeriod"/>
            </a:pPr>
            <a:r>
              <a:rPr lang="en-US" sz="2800" dirty="0" err="1" smtClean="0"/>
              <a:t>Konstitusi</a:t>
            </a:r>
            <a:r>
              <a:rPr lang="en-US" sz="2800" dirty="0" smtClean="0"/>
              <a:t> </a:t>
            </a:r>
            <a:r>
              <a:rPr lang="en-US" sz="2800" dirty="0" err="1" smtClean="0"/>
              <a:t>sbg</a:t>
            </a:r>
            <a:r>
              <a:rPr lang="en-US" sz="2800" dirty="0" smtClean="0"/>
              <a:t> </a:t>
            </a:r>
            <a:r>
              <a:rPr lang="en-US" sz="2800" dirty="0" err="1" smtClean="0"/>
              <a:t>sistem</a:t>
            </a:r>
            <a:r>
              <a:rPr lang="en-US" sz="2800" dirty="0" smtClean="0"/>
              <a:t> </a:t>
            </a:r>
            <a:r>
              <a:rPr lang="en-US" sz="2800" dirty="0" err="1" smtClean="0"/>
              <a:t>tertutup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</a:t>
            </a:r>
            <a:r>
              <a:rPr lang="en-US" sz="2800" dirty="0" err="1" smtClean="0"/>
              <a:t>norma</a:t>
            </a:r>
            <a:r>
              <a:rPr lang="en-US" sz="2800" dirty="0" smtClean="0"/>
              <a:t> </a:t>
            </a:r>
            <a:r>
              <a:rPr lang="en-US" sz="2800" dirty="0" err="1" smtClean="0"/>
              <a:t>hukum</a:t>
            </a:r>
            <a:r>
              <a:rPr lang="en-US" sz="2800" dirty="0" smtClean="0"/>
              <a:t> yang </a:t>
            </a:r>
            <a:r>
              <a:rPr lang="en-US" sz="2800" dirty="0" err="1" smtClean="0"/>
              <a:t>tertinggi</a:t>
            </a:r>
            <a:r>
              <a:rPr lang="en-US" sz="2800" dirty="0" smtClean="0"/>
              <a:t> </a:t>
            </a:r>
            <a:r>
              <a:rPr lang="en-US" sz="2800" dirty="0" err="1" smtClean="0"/>
              <a:t>di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negara</a:t>
            </a:r>
            <a:r>
              <a:rPr lang="en-US" sz="2800" dirty="0" smtClean="0"/>
              <a:t>, </a:t>
            </a:r>
            <a:r>
              <a:rPr lang="en-US" sz="2800" dirty="0" err="1" smtClean="0"/>
              <a:t>jadi</a:t>
            </a:r>
            <a:r>
              <a:rPr lang="en-US" sz="2800" dirty="0" smtClean="0"/>
              <a:t> </a:t>
            </a:r>
            <a:r>
              <a:rPr lang="en-US" sz="2800" dirty="0" err="1" smtClean="0"/>
              <a:t>konstitusi</a:t>
            </a:r>
            <a:r>
              <a:rPr lang="en-US" sz="2800" dirty="0" smtClean="0"/>
              <a:t> </a:t>
            </a:r>
            <a:r>
              <a:rPr lang="en-US" sz="2800" dirty="0" err="1" smtClean="0"/>
              <a:t>itu</a:t>
            </a:r>
            <a:r>
              <a:rPr lang="en-US" sz="2800" dirty="0" smtClean="0"/>
              <a:t> </a:t>
            </a:r>
            <a:r>
              <a:rPr lang="en-US" sz="2800" dirty="0" err="1" smtClean="0"/>
              <a:t>menjadi</a:t>
            </a:r>
            <a:r>
              <a:rPr lang="en-US" sz="2800" dirty="0" smtClean="0"/>
              <a:t> </a:t>
            </a:r>
            <a:r>
              <a:rPr lang="en-US" sz="2800" dirty="0" err="1" smtClean="0"/>
              <a:t>sumber</a:t>
            </a:r>
            <a:r>
              <a:rPr lang="en-US" sz="2800" dirty="0" smtClean="0"/>
              <a:t> </a:t>
            </a:r>
            <a:r>
              <a:rPr lang="en-US" sz="2800" dirty="0" err="1" smtClean="0"/>
              <a:t>bagi</a:t>
            </a:r>
            <a:r>
              <a:rPr lang="en-US" sz="2800" dirty="0" smtClean="0"/>
              <a:t> </a:t>
            </a:r>
            <a:r>
              <a:rPr lang="en-US" sz="2800" dirty="0" err="1" smtClean="0"/>
              <a:t>norma</a:t>
            </a:r>
            <a:r>
              <a:rPr lang="en-US" sz="2800" dirty="0" smtClean="0"/>
              <a:t> yang </a:t>
            </a:r>
            <a:r>
              <a:rPr lang="en-US" sz="2800" dirty="0" err="1" smtClean="0"/>
              <a:t>lainnya</a:t>
            </a:r>
            <a:endParaRPr lang="en-US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250</TotalTime>
  <Words>530</Words>
  <Application>Microsoft Office PowerPoint</Application>
  <PresentationFormat>On-screen Show (4:3)</PresentationFormat>
  <Paragraphs>52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KONSTITUSI </vt:lpstr>
      <vt:lpstr>ISTILAH KONSITUSI</vt:lpstr>
      <vt:lpstr>Slide 3</vt:lpstr>
      <vt:lpstr>Slide 4</vt:lpstr>
      <vt:lpstr>Slide 5</vt:lpstr>
      <vt:lpstr>PENGERTIAN KONSTITUSI</vt:lpstr>
      <vt:lpstr>Slide 7</vt:lpstr>
      <vt:lpstr>KLASIFIKASI KONSTITUSI</vt:lpstr>
      <vt:lpstr>Slide 9</vt:lpstr>
      <vt:lpstr>Slide 10</vt:lpstr>
      <vt:lpstr>Slide 11</vt:lpstr>
      <vt:lpstr>Slide 12</vt:lpstr>
      <vt:lpstr>Slide 13</vt:lpstr>
      <vt:lpstr>NILAI KONSITUSI</vt:lpstr>
    </vt:vector>
  </TitlesOfParts>
  <Company>intel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KONSTITUSI PERTEMUAN KE-4</dc:title>
  <dc:creator>user</dc:creator>
  <cp:lastModifiedBy>Windows</cp:lastModifiedBy>
  <cp:revision>36</cp:revision>
  <dcterms:created xsi:type="dcterms:W3CDTF">2013-10-16T00:37:40Z</dcterms:created>
  <dcterms:modified xsi:type="dcterms:W3CDTF">2016-12-05T15:07:06Z</dcterms:modified>
</cp:coreProperties>
</file>