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2" r:id="rId16"/>
    <p:sldId id="277" r:id="rId17"/>
    <p:sldId id="278" r:id="rId18"/>
    <p:sldId id="279" r:id="rId19"/>
    <p:sldId id="280" r:id="rId20"/>
    <p:sldId id="282" r:id="rId21"/>
    <p:sldId id="284" r:id="rId22"/>
    <p:sldId id="286" r:id="rId23"/>
    <p:sldId id="288" r:id="rId24"/>
    <p:sldId id="290" r:id="rId25"/>
    <p:sldId id="293" r:id="rId26"/>
    <p:sldId id="29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C13DB11-0488-480E-9A9F-46E8108D1DF8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9BB1784-DD1C-4085-A3FA-0240B3093E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M. </a:t>
            </a:r>
            <a:r>
              <a:rPr lang="en-US" b="1" dirty="0" err="1" smtClean="0">
                <a:solidFill>
                  <a:schemeClr val="tx1"/>
                </a:solidFill>
              </a:rPr>
              <a:t>Yusizal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Adi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Syaputra</a:t>
            </a:r>
            <a:r>
              <a:rPr lang="en-US" b="1" dirty="0" smtClean="0">
                <a:solidFill>
                  <a:schemeClr val="tx1"/>
                </a:solidFill>
              </a:rPr>
              <a:t>, SH.MH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Fakultas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Hukum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Universitas</a:t>
            </a:r>
            <a:r>
              <a:rPr lang="en-US" b="1" dirty="0" smtClean="0">
                <a:solidFill>
                  <a:schemeClr val="tx1"/>
                </a:solidFill>
              </a:rPr>
              <a:t> Medan Area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2686050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Bell MT" pitchFamily="18" charset="0"/>
              </a:rPr>
              <a:t>Pertemuan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ke</a:t>
            </a:r>
            <a:r>
              <a:rPr lang="en-US" sz="3600" b="1" dirty="0" smtClean="0">
                <a:latin typeface="Bell MT" pitchFamily="18" charset="0"/>
              </a:rPr>
              <a:t> 2</a:t>
            </a:r>
            <a:br>
              <a:rPr lang="en-US" sz="3600" b="1" dirty="0" smtClean="0">
                <a:latin typeface="Bell MT" pitchFamily="18" charset="0"/>
              </a:rPr>
            </a:br>
            <a:r>
              <a:rPr lang="en-US" sz="3200" b="1" dirty="0" smtClean="0">
                <a:latin typeface="Bell MT" pitchFamily="18" charset="0"/>
              </a:rPr>
              <a:t>“SUMBER HUKUM TATA NEGARA”</a:t>
            </a:r>
            <a:endParaRPr lang="en-US" sz="3200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1 TAP MPR </a:t>
            </a:r>
            <a:r>
              <a:rPr lang="en-US" dirty="0" err="1" smtClean="0"/>
              <a:t>Nomor</a:t>
            </a:r>
            <a:r>
              <a:rPr lang="en-US" dirty="0" smtClean="0"/>
              <a:t> III/MPR/2000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Tata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,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</a:t>
            </a:r>
          </a:p>
          <a:p>
            <a:pPr marL="514350" indent="-514350">
              <a:buAutoNum type="arabicParenBoth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;</a:t>
            </a:r>
          </a:p>
          <a:p>
            <a:pPr marL="514350" indent="-514350">
              <a:buAutoNum type="arabicParenBoth"/>
            </a:pPr>
            <a:r>
              <a:rPr lang="en-US" dirty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;</a:t>
            </a:r>
          </a:p>
          <a:p>
            <a:pPr marL="514350" indent="-514350">
              <a:buAutoNum type="arabicParenBoth"/>
            </a:pPr>
            <a:r>
              <a:rPr lang="en-US" dirty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633413" indent="60325" algn="just">
              <a:buFont typeface="+mj-lt"/>
              <a:buAutoNum type="alphaLcParenR"/>
              <a:tabLst>
                <a:tab pos="633413" algn="l"/>
              </a:tabLst>
            </a:pP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1945;</a:t>
            </a:r>
          </a:p>
          <a:p>
            <a:pPr marL="633413" indent="60325" algn="just">
              <a:buFont typeface="+mj-lt"/>
              <a:buAutoNum type="alphaLcParenR"/>
              <a:tabLst>
                <a:tab pos="633413" algn="l"/>
              </a:tabLst>
            </a:pPr>
            <a:r>
              <a:rPr lang="en-US" dirty="0"/>
              <a:t> </a:t>
            </a: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UUD 1945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Indonesia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Materiil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Formil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</a:t>
            </a:r>
            <a:r>
              <a:rPr lang="en-US" b="1" dirty="0" err="1" smtClean="0"/>
              <a:t>Materiil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 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menyelidiki</a:t>
            </a:r>
            <a:r>
              <a:rPr lang="en-US" dirty="0" smtClean="0"/>
              <a:t> </a:t>
            </a:r>
            <a:r>
              <a:rPr lang="en-US" dirty="0" err="1" smtClean="0"/>
              <a:t>asal-usul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 </a:t>
            </a:r>
            <a:r>
              <a:rPr lang="en-US" b="1" dirty="0" err="1" smtClean="0"/>
              <a:t>Misalnya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pandangan</a:t>
            </a:r>
            <a:r>
              <a:rPr lang="en-US" b="1" dirty="0" smtClean="0"/>
              <a:t> </a:t>
            </a:r>
            <a:r>
              <a:rPr lang="en-US" b="1" dirty="0" err="1" smtClean="0"/>
              <a:t>hidup</a:t>
            </a:r>
            <a:r>
              <a:rPr lang="en-US" b="1" dirty="0" smtClean="0"/>
              <a:t> </a:t>
            </a:r>
            <a:r>
              <a:rPr lang="en-US" b="1" dirty="0" err="1" smtClean="0"/>
              <a:t>bangsa</a:t>
            </a:r>
            <a:r>
              <a:rPr lang="en-US" b="1" dirty="0" smtClean="0"/>
              <a:t> </a:t>
            </a:r>
            <a:r>
              <a:rPr lang="en-US" b="1" dirty="0" err="1" smtClean="0"/>
              <a:t>indonesia</a:t>
            </a:r>
            <a:r>
              <a:rPr lang="en-US" b="1" dirty="0" smtClean="0"/>
              <a:t> yang </a:t>
            </a:r>
            <a:r>
              <a:rPr lang="en-US" b="1" dirty="0" err="1" smtClean="0"/>
              <a:t>kemudian</a:t>
            </a:r>
            <a:r>
              <a:rPr lang="en-US" b="1" dirty="0" smtClean="0"/>
              <a:t> </a:t>
            </a:r>
            <a:r>
              <a:rPr lang="en-US" b="1" dirty="0" err="1" smtClean="0"/>
              <a:t>menjadi</a:t>
            </a:r>
            <a:r>
              <a:rPr lang="en-US" b="1" dirty="0" smtClean="0"/>
              <a:t> </a:t>
            </a:r>
            <a:r>
              <a:rPr lang="en-US" b="1" dirty="0" err="1" smtClean="0"/>
              <a:t>falsafah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merupakan</a:t>
            </a:r>
            <a:r>
              <a:rPr lang="en-US" b="1" dirty="0" smtClean="0"/>
              <a:t>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arti</a:t>
            </a:r>
            <a:r>
              <a:rPr lang="en-US" b="1" dirty="0" smtClean="0"/>
              <a:t> </a:t>
            </a:r>
            <a:r>
              <a:rPr lang="en-US" b="1" dirty="0" err="1" smtClean="0"/>
              <a:t>materiil</a:t>
            </a:r>
            <a:r>
              <a:rPr lang="en-US" b="1" dirty="0" smtClean="0"/>
              <a:t> yang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saja</a:t>
            </a:r>
            <a:r>
              <a:rPr lang="en-US" b="1" dirty="0" smtClean="0"/>
              <a:t> </a:t>
            </a:r>
            <a:r>
              <a:rPr lang="en-US" b="1" dirty="0" err="1" smtClean="0"/>
              <a:t>menjiwai</a:t>
            </a:r>
            <a:r>
              <a:rPr lang="en-US" b="1" dirty="0" smtClean="0"/>
              <a:t> </a:t>
            </a:r>
            <a:r>
              <a:rPr lang="en-US" b="1" dirty="0" err="1" smtClean="0"/>
              <a:t>bahkan</a:t>
            </a:r>
            <a:r>
              <a:rPr lang="en-US" b="1" dirty="0" smtClean="0"/>
              <a:t> </a:t>
            </a:r>
            <a:r>
              <a:rPr lang="en-US" b="1" dirty="0" err="1" smtClean="0"/>
              <a:t>dilaksanakan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setiap</a:t>
            </a:r>
            <a:r>
              <a:rPr lang="en-US" b="1" dirty="0" smtClean="0"/>
              <a:t> </a:t>
            </a:r>
            <a:r>
              <a:rPr lang="en-US" b="1" dirty="0" err="1" smtClean="0"/>
              <a:t>peraturan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. 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TAP MPRS No. XX/MPRS/1966 </a:t>
            </a:r>
            <a:r>
              <a:rPr lang="en-US" dirty="0" err="1" smtClean="0"/>
              <a:t>tentang</a:t>
            </a:r>
            <a:r>
              <a:rPr lang="en-US" dirty="0" smtClean="0"/>
              <a:t> Tata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Indonesia,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,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,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Denga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Lain,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formal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materiil</a:t>
            </a:r>
            <a:r>
              <a:rPr lang="en-US" dirty="0" smtClean="0"/>
              <a:t> </a:t>
            </a:r>
            <a:r>
              <a:rPr lang="en-US" dirty="0" err="1" smtClean="0"/>
              <a:t>seluruhnya</a:t>
            </a:r>
            <a:r>
              <a:rPr lang="en-US" dirty="0" smtClean="0"/>
              <a:t>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;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falsafah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;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, </a:t>
            </a:r>
            <a:r>
              <a:rPr lang="en-US" dirty="0" err="1" smtClean="0"/>
              <a:t>diberlakukan</a:t>
            </a:r>
            <a:r>
              <a:rPr lang="en-US" dirty="0" smtClean="0"/>
              <a:t>,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haris</a:t>
            </a:r>
            <a:r>
              <a:rPr lang="en-US" dirty="0" smtClean="0"/>
              <a:t> </a:t>
            </a:r>
            <a:r>
              <a:rPr lang="en-US" dirty="0" err="1" smtClean="0"/>
              <a:t>dibatalkan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SUMBER HUKUM FORMIL</a:t>
            </a:r>
          </a:p>
          <a:p>
            <a:pPr>
              <a:buNone/>
            </a:pPr>
            <a:r>
              <a:rPr lang="en-US" dirty="0" err="1" smtClean="0"/>
              <a:t>Yaitu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formil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ditaati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</a:t>
            </a:r>
            <a:r>
              <a:rPr lang="en-US" b="1" dirty="0" err="1" smtClean="0"/>
              <a:t>formil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Tata Negara, </a:t>
            </a:r>
            <a:r>
              <a:rPr lang="en-US" b="1" dirty="0" err="1" smtClean="0"/>
              <a:t>meliputi</a:t>
            </a:r>
            <a:r>
              <a:rPr lang="en-US" b="1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(</a:t>
            </a:r>
            <a:r>
              <a:rPr lang="en-US" dirty="0" err="1" smtClean="0"/>
              <a:t>Undang-undang</a:t>
            </a:r>
            <a:r>
              <a:rPr lang="en-US" dirty="0" smtClean="0"/>
              <a:t>);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Kebiasaan</a:t>
            </a:r>
            <a:r>
              <a:rPr lang="en-US" dirty="0" smtClean="0"/>
              <a:t> (</a:t>
            </a:r>
            <a:r>
              <a:rPr lang="en-US" dirty="0" err="1" smtClean="0"/>
              <a:t>costum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(</a:t>
            </a:r>
            <a:r>
              <a:rPr lang="en-US" dirty="0" err="1" smtClean="0"/>
              <a:t>traktat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Keputusan</a:t>
            </a:r>
            <a:r>
              <a:rPr lang="en-US" dirty="0" smtClean="0"/>
              <a:t> hakim (</a:t>
            </a:r>
            <a:r>
              <a:rPr lang="en-US" dirty="0" err="1" smtClean="0"/>
              <a:t>jurisprudensi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terkemuka</a:t>
            </a:r>
            <a:r>
              <a:rPr lang="en-US" dirty="0" smtClean="0"/>
              <a:t> (</a:t>
            </a:r>
            <a:r>
              <a:rPr lang="en-US" dirty="0" err="1" smtClean="0"/>
              <a:t>doktrin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b="1" dirty="0" smtClean="0">
                <a:latin typeface="Bell MT" pitchFamily="18" charset="0"/>
              </a:rPr>
              <a:t>UNDANG-UNDANG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T.J Buys,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mempunyai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dua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;</a:t>
            </a:r>
          </a:p>
          <a:p>
            <a:pPr marL="1089025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formil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keputusan-keputusan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karena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pembuatannya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Misalnya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pengertian</a:t>
            </a:r>
            <a:r>
              <a:rPr lang="en-US" dirty="0" smtClean="0">
                <a:latin typeface="Bell MT" pitchFamily="18" charset="0"/>
              </a:rPr>
              <a:t> UU </a:t>
            </a: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ketentuan</a:t>
            </a:r>
            <a:r>
              <a:rPr lang="en-US" dirty="0" smtClean="0">
                <a:latin typeface="Bell MT" pitchFamily="18" charset="0"/>
              </a:rPr>
              <a:t> UUD 1945 </a:t>
            </a:r>
            <a:r>
              <a:rPr lang="en-US" dirty="0" err="1" smtClean="0">
                <a:latin typeface="Bell MT" pitchFamily="18" charset="0"/>
              </a:rPr>
              <a:t>hasil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amandemen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yg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bersama</a:t>
            </a:r>
            <a:r>
              <a:rPr lang="en-US" dirty="0" smtClean="0">
                <a:latin typeface="Bell MT" pitchFamily="18" charset="0"/>
              </a:rPr>
              <a:t> DPR</a:t>
            </a:r>
          </a:p>
          <a:p>
            <a:pPr marL="1089025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materil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setiap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keputusan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isinya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mengikat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langsung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setiap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penduduk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ell MT" pitchFamily="18" charset="0"/>
              </a:rPr>
              <a:t>UUD 1945</a:t>
            </a:r>
            <a:endParaRPr lang="en-US" b="1" dirty="0">
              <a:latin typeface="Bell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hukum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tertulis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disamping</a:t>
            </a:r>
            <a:r>
              <a:rPr lang="en-US" dirty="0" smtClean="0">
                <a:latin typeface="Bell MT" pitchFamily="18" charset="0"/>
              </a:rPr>
              <a:t> UUD </a:t>
            </a:r>
            <a:r>
              <a:rPr lang="en-US" dirty="0" err="1" smtClean="0">
                <a:latin typeface="Bell MT" pitchFamily="18" charset="0"/>
              </a:rPr>
              <a:t>berlaku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juga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hukum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tertulis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sumber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hukum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misalnya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kebiasaan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traktat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dsb</a:t>
            </a:r>
            <a:endParaRPr lang="en-US" dirty="0" smtClean="0">
              <a:latin typeface="Bell MT" pitchFamily="18" charset="0"/>
            </a:endParaRPr>
          </a:p>
          <a:p>
            <a:pPr algn="just"/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Dasril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Radjab</a:t>
            </a:r>
            <a:endParaRPr lang="en-US" dirty="0" smtClean="0">
              <a:latin typeface="Bell MT" pitchFamily="18" charset="0"/>
            </a:endParaRPr>
          </a:p>
          <a:p>
            <a:pPr algn="just">
              <a:buNone/>
            </a:pPr>
            <a:r>
              <a:rPr lang="en-US" dirty="0">
                <a:latin typeface="Bell MT" pitchFamily="18" charset="0"/>
              </a:rPr>
              <a:t>	</a:t>
            </a:r>
            <a:r>
              <a:rPr lang="en-US" dirty="0" smtClean="0">
                <a:latin typeface="Bell MT" pitchFamily="18" charset="0"/>
              </a:rPr>
              <a:t>UUD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dokumen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mengandung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aturan-aturan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ketentuan-ketentuan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pokok-pokok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dasar-dasar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mengenai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ketatanegaraan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lazim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diberikan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sifat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luhur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kekal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apabila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mengadakan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perubahannya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dilakukan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prosedur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berat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kalau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dibandingkan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pembuatan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perubahan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bentuk-bentuk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ketetapan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lainnya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Isi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UUD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pokoknya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cita-cita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bangsa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garis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besar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asas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tujuan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pengaturan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kelembagaan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Hak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manusia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pengaturan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perundang-undangan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segala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sesuatu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pengaturan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bersifat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maka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UUD </a:t>
            </a:r>
            <a:r>
              <a:rPr lang="en-US" dirty="0" err="1" smtClean="0">
                <a:latin typeface="Bell MT" pitchFamily="18" charset="0"/>
              </a:rPr>
              <a:t>disebut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i="1" dirty="0" smtClean="0">
                <a:latin typeface="Bell MT" pitchFamily="18" charset="0"/>
              </a:rPr>
              <a:t>Frame work of the nation </a:t>
            </a:r>
            <a:r>
              <a:rPr lang="en-US" dirty="0" smtClean="0">
                <a:latin typeface="Bell MT" pitchFamily="18" charset="0"/>
              </a:rPr>
              <a:t>(</a:t>
            </a:r>
            <a:r>
              <a:rPr lang="en-US" dirty="0" err="1" smtClean="0">
                <a:latin typeface="Bell MT" pitchFamily="18" charset="0"/>
              </a:rPr>
              <a:t>K.Wantjik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Saleh</a:t>
            </a:r>
            <a:r>
              <a:rPr lang="en-US" dirty="0" smtClean="0">
                <a:latin typeface="Bell MT" pitchFamily="18" charset="0"/>
              </a:rPr>
              <a:t>)</a:t>
            </a:r>
          </a:p>
          <a:p>
            <a:pPr algn="just"/>
            <a:r>
              <a:rPr lang="en-US" b="1" dirty="0" err="1" smtClean="0">
                <a:latin typeface="Bell MT" pitchFamily="18" charset="0"/>
              </a:rPr>
              <a:t>Sebagai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Sumber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Hukum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Formil</a:t>
            </a:r>
            <a:r>
              <a:rPr lang="en-US" b="1" dirty="0" smtClean="0">
                <a:latin typeface="Bell MT" pitchFamily="18" charset="0"/>
              </a:rPr>
              <a:t>, UUD 1945 </a:t>
            </a:r>
            <a:r>
              <a:rPr lang="en-US" b="1" dirty="0" err="1" smtClean="0">
                <a:latin typeface="Bell MT" pitchFamily="18" charset="0"/>
              </a:rPr>
              <a:t>meliputi</a:t>
            </a:r>
            <a:r>
              <a:rPr lang="en-US" b="1" dirty="0" smtClean="0">
                <a:latin typeface="Bell MT" pitchFamily="18" charset="0"/>
              </a:rPr>
              <a:t>;</a:t>
            </a:r>
          </a:p>
          <a:p>
            <a:pPr marL="1606550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Hukum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tertulis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mengatur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kenegaraan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1606550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hukum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pengembangan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perundang-undangan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Bell MT" pitchFamily="18" charset="0"/>
              </a:rPr>
              <a:t>Ketetapan</a:t>
            </a:r>
            <a:r>
              <a:rPr lang="en-US" b="1" dirty="0" smtClean="0">
                <a:latin typeface="Bell MT" pitchFamily="18" charset="0"/>
              </a:rPr>
              <a:t> MPR</a:t>
            </a:r>
            <a:endParaRPr lang="en-US" b="1" dirty="0">
              <a:latin typeface="Bell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Ketetapan</a:t>
            </a:r>
            <a:r>
              <a:rPr lang="en-US" dirty="0" smtClean="0">
                <a:latin typeface="Bell MT" pitchFamily="18" charset="0"/>
              </a:rPr>
              <a:t> MPR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produk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legislatif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keputusan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musyawarah</a:t>
            </a:r>
            <a:r>
              <a:rPr lang="en-US" dirty="0" smtClean="0">
                <a:latin typeface="Bell MT" pitchFamily="18" charset="0"/>
              </a:rPr>
              <a:t> MPR, yang </a:t>
            </a:r>
            <a:r>
              <a:rPr lang="en-US" dirty="0" err="1" smtClean="0">
                <a:latin typeface="Bell MT" pitchFamily="18" charset="0"/>
              </a:rPr>
              <a:t>ditujukan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keluar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majelis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GBHN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bidang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legislatif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yudikatif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Berdasarkan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102 Tap MPR No.1 /MPR/1973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tertib</a:t>
            </a:r>
            <a:r>
              <a:rPr lang="en-US" dirty="0" smtClean="0">
                <a:latin typeface="Bell MT" pitchFamily="18" charset="0"/>
              </a:rPr>
              <a:t> MPR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keputusan</a:t>
            </a:r>
            <a:r>
              <a:rPr lang="en-US" dirty="0" smtClean="0">
                <a:latin typeface="Bell MT" pitchFamily="18" charset="0"/>
              </a:rPr>
              <a:t> MPR;</a:t>
            </a:r>
          </a:p>
          <a:p>
            <a:pPr marL="1311275" indent="-514350" algn="just">
              <a:buAutoNum type="arabicPeriod"/>
            </a:pPr>
            <a:r>
              <a:rPr lang="en-US" dirty="0" err="1" smtClean="0">
                <a:latin typeface="Bell MT" pitchFamily="18" charset="0"/>
              </a:rPr>
              <a:t>Ketetapan</a:t>
            </a:r>
            <a:r>
              <a:rPr lang="en-US" dirty="0" smtClean="0">
                <a:latin typeface="Bell MT" pitchFamily="18" charset="0"/>
              </a:rPr>
              <a:t> MPR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putusan</a:t>
            </a:r>
            <a:r>
              <a:rPr lang="en-US" dirty="0" smtClean="0">
                <a:latin typeface="Bell MT" pitchFamily="18" charset="0"/>
              </a:rPr>
              <a:t> MPR yang </a:t>
            </a:r>
            <a:r>
              <a:rPr lang="en-US" dirty="0" err="1" smtClean="0">
                <a:latin typeface="Bell MT" pitchFamily="18" charset="0"/>
              </a:rPr>
              <a:t>mempunyai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hukum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mengikat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keluar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majelis</a:t>
            </a:r>
            <a:r>
              <a:rPr lang="en-US" dirty="0" smtClean="0">
                <a:latin typeface="Bell MT" pitchFamily="18" charset="0"/>
              </a:rPr>
              <a:t>,</a:t>
            </a:r>
          </a:p>
          <a:p>
            <a:pPr marL="1311275" indent="-514350" algn="just">
              <a:buAutoNum type="arabicPeriod"/>
            </a:pPr>
            <a:r>
              <a:rPr lang="en-US" dirty="0" err="1" smtClean="0">
                <a:latin typeface="Bell MT" pitchFamily="18" charset="0"/>
              </a:rPr>
              <a:t>Keputusan</a:t>
            </a:r>
            <a:r>
              <a:rPr lang="en-US" dirty="0" smtClean="0">
                <a:latin typeface="Bell MT" pitchFamily="18" charset="0"/>
              </a:rPr>
              <a:t> MPR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putusan</a:t>
            </a:r>
            <a:r>
              <a:rPr lang="en-US" dirty="0" smtClean="0">
                <a:latin typeface="Bell MT" pitchFamily="18" charset="0"/>
              </a:rPr>
              <a:t> MPR yang </a:t>
            </a:r>
            <a:r>
              <a:rPr lang="en-US" dirty="0" err="1" smtClean="0">
                <a:latin typeface="Bell MT" pitchFamily="18" charset="0"/>
              </a:rPr>
              <a:t>mempunyai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</a:t>
            </a:r>
            <a:r>
              <a:rPr lang="en-US" dirty="0" err="1" smtClean="0"/>
              <a:t>kuatan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Bell MT" pitchFamily="18" charset="0"/>
              </a:rPr>
              <a:t>Undang-Undang</a:t>
            </a:r>
            <a:endParaRPr lang="en-US" b="1" dirty="0">
              <a:latin typeface="Bell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Luas</a:t>
            </a:r>
            <a:r>
              <a:rPr lang="en-US" dirty="0" smtClean="0">
                <a:latin typeface="Bell MT" pitchFamily="18" charset="0"/>
              </a:rPr>
              <a:t> (UU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Formil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smtClean="0">
                <a:latin typeface="Bell MT" pitchFamily="18" charset="0"/>
              </a:rPr>
              <a:t>‘ wet in </a:t>
            </a:r>
            <a:r>
              <a:rPr lang="en-US" dirty="0" err="1" smtClean="0">
                <a:latin typeface="Bell MT" pitchFamily="18" charset="0"/>
              </a:rPr>
              <a:t>materiele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zin</a:t>
            </a:r>
            <a:r>
              <a:rPr lang="en-US" dirty="0" smtClean="0">
                <a:latin typeface="Bell MT" pitchFamily="18" charset="0"/>
              </a:rPr>
              <a:t>’)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segala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tertulis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dibuat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penguasa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) yang </a:t>
            </a:r>
            <a:r>
              <a:rPr lang="en-US" dirty="0" err="1" smtClean="0">
                <a:latin typeface="Bell MT" pitchFamily="18" charset="0"/>
              </a:rPr>
              <a:t>mengikat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berlaku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umum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Misal</a:t>
            </a:r>
            <a:r>
              <a:rPr lang="en-US" dirty="0" smtClean="0">
                <a:latin typeface="Bell MT" pitchFamily="18" charset="0"/>
              </a:rPr>
              <a:t>;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endParaRPr lang="en-US" dirty="0" smtClean="0">
              <a:latin typeface="Bell MT" pitchFamily="18" charset="0"/>
            </a:endParaRPr>
          </a:p>
          <a:p>
            <a:pPr algn="just"/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sempit</a:t>
            </a:r>
            <a:r>
              <a:rPr lang="en-US" dirty="0" smtClean="0">
                <a:latin typeface="Bell MT" pitchFamily="18" charset="0"/>
              </a:rPr>
              <a:t> (UU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Arti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Materil</a:t>
            </a:r>
            <a:r>
              <a:rPr lang="en-US" dirty="0" smtClean="0">
                <a:latin typeface="Bell MT" pitchFamily="18" charset="0"/>
              </a:rPr>
              <a:t>’ wet in </a:t>
            </a:r>
            <a:r>
              <a:rPr lang="en-US" dirty="0" err="1" smtClean="0">
                <a:latin typeface="Bell MT" pitchFamily="18" charset="0"/>
              </a:rPr>
              <a:t>formele</a:t>
            </a:r>
            <a:r>
              <a:rPr lang="en-US" dirty="0" smtClean="0">
                <a:latin typeface="Bell MT" pitchFamily="18" charset="0"/>
              </a:rPr>
              <a:t>’)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tertulis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penguasa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tertentu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membentuk</a:t>
            </a:r>
            <a:r>
              <a:rPr lang="en-US" dirty="0" smtClean="0">
                <a:latin typeface="Bell MT" pitchFamily="18" charset="0"/>
              </a:rPr>
              <a:t> UU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DPR </a:t>
            </a:r>
            <a:r>
              <a:rPr lang="en-US" dirty="0" err="1" smtClean="0">
                <a:latin typeface="Bell MT" pitchFamily="18" charset="0"/>
              </a:rPr>
              <a:t>bersama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alisto MT" pitchFamily="18" charset="0"/>
              </a:rPr>
              <a:t>Konsepsi</a:t>
            </a:r>
            <a:r>
              <a:rPr lang="en-US" b="1" dirty="0" smtClean="0">
                <a:latin typeface="Calisto MT" pitchFamily="18" charset="0"/>
              </a:rPr>
              <a:t> </a:t>
            </a:r>
            <a:r>
              <a:rPr lang="en-US" b="1" dirty="0" err="1" smtClean="0">
                <a:latin typeface="Calisto MT" pitchFamily="18" charset="0"/>
              </a:rPr>
              <a:t>Sumber</a:t>
            </a:r>
            <a:r>
              <a:rPr lang="en-US" b="1" dirty="0" smtClean="0">
                <a:latin typeface="Calisto MT" pitchFamily="18" charset="0"/>
              </a:rPr>
              <a:t> </a:t>
            </a:r>
            <a:r>
              <a:rPr lang="en-US" b="1" dirty="0" err="1" smtClean="0">
                <a:latin typeface="Calisto MT" pitchFamily="18" charset="0"/>
              </a:rPr>
              <a:t>Hukum</a:t>
            </a:r>
            <a:endParaRPr lang="en-US" b="1" dirty="0">
              <a:latin typeface="Calisto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Istilah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sumber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hukum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yang </a:t>
            </a:r>
            <a:r>
              <a:rPr lang="en-US" dirty="0" err="1" smtClean="0"/>
              <a:t>berbeda-beda</a:t>
            </a:r>
            <a:r>
              <a:rPr lang="en-US" dirty="0" smtClean="0"/>
              <a:t>,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Paton George </a:t>
            </a:r>
            <a:r>
              <a:rPr lang="en-US" dirty="0" err="1" smtClean="0">
                <a:solidFill>
                  <a:srgbClr val="FF0000"/>
                </a:solidFill>
              </a:rPr>
              <a:t>Whitecross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bukunya</a:t>
            </a:r>
            <a:r>
              <a:rPr lang="en-US" dirty="0" smtClean="0"/>
              <a:t> </a:t>
            </a:r>
            <a:r>
              <a:rPr lang="en-US" b="1" i="1" dirty="0" smtClean="0"/>
              <a:t>“Text Book of Jurisprudence”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kesalahan-kesalahan</a:t>
            </a:r>
            <a:r>
              <a:rPr lang="en-US" dirty="0" smtClean="0"/>
              <a:t>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seksama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(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) </a:t>
            </a:r>
            <a:r>
              <a:rPr lang="en-US" dirty="0" err="1" smtClean="0"/>
              <a:t>tertentu</a:t>
            </a:r>
            <a:endParaRPr lang="en-US" b="1" i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mulai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berlaku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apabila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diundangkan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lembaran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sekretaris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tanggal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berlakunya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Misalnya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uu</a:t>
            </a:r>
            <a:r>
              <a:rPr lang="en-US" dirty="0" smtClean="0">
                <a:latin typeface="Bell MT" pitchFamily="18" charset="0"/>
              </a:rPr>
              <a:t> no 24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2003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mahkamah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konstitusi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diundangkan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tanggal</a:t>
            </a:r>
            <a:r>
              <a:rPr lang="en-US" dirty="0" smtClean="0">
                <a:latin typeface="Bell MT" pitchFamily="18" charset="0"/>
              </a:rPr>
              <a:t> 13 </a:t>
            </a:r>
            <a:r>
              <a:rPr lang="en-US" dirty="0" err="1" smtClean="0">
                <a:latin typeface="Bell MT" pitchFamily="18" charset="0"/>
              </a:rPr>
              <a:t>agustus</a:t>
            </a:r>
            <a:r>
              <a:rPr lang="en-US" dirty="0" smtClean="0">
                <a:latin typeface="Bell MT" pitchFamily="18" charset="0"/>
              </a:rPr>
              <a:t> 2003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LNRI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2003 No.98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TLNRI No. 4316, </a:t>
            </a:r>
            <a:r>
              <a:rPr lang="en-US" dirty="0" err="1" smtClean="0">
                <a:latin typeface="Bell MT" pitchFamily="18" charset="0"/>
              </a:rPr>
              <a:t>jika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disebutkan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tanggal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diundangkannya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berlaku</a:t>
            </a:r>
            <a:r>
              <a:rPr lang="en-US" dirty="0" smtClean="0">
                <a:latin typeface="Bell MT" pitchFamily="18" charset="0"/>
              </a:rPr>
              <a:t> 30 </a:t>
            </a:r>
            <a:r>
              <a:rPr lang="en-US" dirty="0" err="1" smtClean="0">
                <a:latin typeface="Bell MT" pitchFamily="18" charset="0"/>
              </a:rPr>
              <a:t>hari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setelah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diundangkan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madura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100 </a:t>
            </a:r>
            <a:r>
              <a:rPr lang="en-US" dirty="0" err="1" smtClean="0">
                <a:latin typeface="Bell MT" pitchFamily="18" charset="0"/>
              </a:rPr>
              <a:t>hari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lain.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/>
          </a:bodyPr>
          <a:lstStyle/>
          <a:p>
            <a:pPr algn="just"/>
            <a:r>
              <a:rPr lang="en-US" b="1" dirty="0" err="1" smtClean="0">
                <a:latin typeface="Bell MT" pitchFamily="18" charset="0"/>
              </a:rPr>
              <a:t>Asas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peraturan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perundang-undangan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yaitu</a:t>
            </a:r>
            <a:r>
              <a:rPr lang="en-US" b="1" dirty="0" smtClean="0">
                <a:latin typeface="Bell MT" pitchFamily="18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berlaku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surut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dibuat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penguasa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lebih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tinggi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mempunyai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kedudukan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lebih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tinggi</a:t>
            </a:r>
            <a:r>
              <a:rPr lang="en-US" dirty="0" smtClean="0">
                <a:latin typeface="Bell MT" pitchFamily="18" charset="0"/>
              </a:rPr>
              <a:t> pula;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bersifat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khusus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mengesampingkan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bersifat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umum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berlaku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kemudian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membatalkan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terdahulu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mengatur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hal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sama</a:t>
            </a:r>
            <a:r>
              <a:rPr lang="en-US" smtClean="0">
                <a:latin typeface="Bell MT" pitchFamily="18" charset="0"/>
              </a:rPr>
              <a:t>;</a:t>
            </a:r>
            <a:endParaRPr lang="en-US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 smtClean="0">
                <a:latin typeface="Bell MT" pitchFamily="18" charset="0"/>
              </a:rPr>
              <a:t>Suatu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Undang-Undang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tidak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berlaku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lagi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apabila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1089025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Jangka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waktu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berlakunya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telah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ditentukan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UU yang </a:t>
            </a:r>
            <a:r>
              <a:rPr lang="en-US" dirty="0" err="1" smtClean="0">
                <a:latin typeface="Bell MT" pitchFamily="18" charset="0"/>
              </a:rPr>
              <a:t>bersangkutan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sudah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habis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1089025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Keadaaan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mana</a:t>
            </a:r>
            <a:r>
              <a:rPr lang="en-US" dirty="0" smtClean="0">
                <a:latin typeface="Bell MT" pitchFamily="18" charset="0"/>
              </a:rPr>
              <a:t> UU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sudah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lagi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1089025" indent="-514350" algn="just">
              <a:buAutoNum type="alphaLcPeriod"/>
            </a:pPr>
            <a:r>
              <a:rPr lang="en-US" dirty="0" smtClean="0">
                <a:latin typeface="Bell MT" pitchFamily="18" charset="0"/>
              </a:rPr>
              <a:t>UU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dicabut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instansi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membuat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instansi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lebih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tinggi</a:t>
            </a:r>
            <a:endParaRPr lang="en-US" dirty="0" smtClean="0">
              <a:latin typeface="Bell MT" pitchFamily="18" charset="0"/>
            </a:endParaRPr>
          </a:p>
          <a:p>
            <a:pPr marL="1089025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Telah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</a:t>
            </a:r>
            <a:r>
              <a:rPr lang="en-US" dirty="0" smtClean="0">
                <a:latin typeface="Bell MT" pitchFamily="18" charset="0"/>
              </a:rPr>
              <a:t> UU yang </a:t>
            </a:r>
            <a:r>
              <a:rPr lang="en-US" dirty="0" err="1" smtClean="0">
                <a:latin typeface="Bell MT" pitchFamily="18" charset="0"/>
              </a:rPr>
              <a:t>baru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isinya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bertentangan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berlainan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UU yang </a:t>
            </a:r>
            <a:r>
              <a:rPr lang="en-US" dirty="0" err="1" smtClean="0">
                <a:latin typeface="Bell MT" pitchFamily="18" charset="0"/>
              </a:rPr>
              <a:t>dahulu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berlaku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>
                <a:latin typeface="Bell MT" pitchFamily="18" charset="0"/>
              </a:rPr>
              <a:t>Peraturan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Pemerintah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Pengganti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Undang-Undang</a:t>
            </a:r>
            <a:r>
              <a:rPr lang="en-US" sz="3600" b="1" dirty="0" smtClean="0">
                <a:latin typeface="Bell MT" pitchFamily="18" charset="0"/>
              </a:rPr>
              <a:t> (</a:t>
            </a:r>
            <a:r>
              <a:rPr lang="en-US" sz="3600" b="1" dirty="0" err="1" smtClean="0">
                <a:latin typeface="Bell MT" pitchFamily="18" charset="0"/>
              </a:rPr>
              <a:t>Perpu</a:t>
            </a:r>
            <a:r>
              <a:rPr lang="en-US" sz="3600" b="1" dirty="0" smtClean="0">
                <a:latin typeface="Bell MT" pitchFamily="18" charset="0"/>
              </a:rPr>
              <a:t>)</a:t>
            </a:r>
            <a:endParaRPr lang="en-US" sz="3600" b="1" dirty="0">
              <a:latin typeface="Bell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Perpu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kegentingan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memaksa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karena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keadaan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mendesak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22 UUD 1945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ikhwal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kepentingan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memaksa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berhak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menetapkan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peraturan-peraturan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pengganti</a:t>
            </a:r>
            <a:r>
              <a:rPr lang="en-US" dirty="0" smtClean="0">
                <a:latin typeface="Bell MT" pitchFamily="18" charset="0"/>
              </a:rPr>
              <a:t> UU;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Perpu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harus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mendapatkan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persetujuan</a:t>
            </a:r>
            <a:r>
              <a:rPr lang="en-US" dirty="0" smtClean="0">
                <a:latin typeface="Bell MT" pitchFamily="18" charset="0"/>
              </a:rPr>
              <a:t> DPR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berikutnya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Jika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persetujuan</a:t>
            </a:r>
            <a:r>
              <a:rPr lang="en-US" dirty="0" smtClean="0">
                <a:latin typeface="Bell MT" pitchFamily="18" charset="0"/>
              </a:rPr>
              <a:t> DPR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sidang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berikutnya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maka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Perpu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harus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dicabut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Bell MT" pitchFamily="18" charset="0"/>
              </a:rPr>
              <a:t>Peraturan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</a:t>
            </a:r>
            <a:endParaRPr lang="en-US" b="1" dirty="0">
              <a:latin typeface="Bell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menetapkan</a:t>
            </a:r>
            <a:r>
              <a:rPr lang="en-US" dirty="0" smtClean="0">
                <a:latin typeface="Bell MT" pitchFamily="18" charset="0"/>
              </a:rPr>
              <a:t> PP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menjalankan</a:t>
            </a:r>
            <a:r>
              <a:rPr lang="en-US" dirty="0" smtClean="0">
                <a:latin typeface="Bell MT" pitchFamily="18" charset="0"/>
              </a:rPr>
              <a:t> UU </a:t>
            </a:r>
            <a:r>
              <a:rPr lang="en-US" dirty="0" err="1" smtClean="0">
                <a:latin typeface="Bell MT" pitchFamily="18" charset="0"/>
              </a:rPr>
              <a:t>sebagaimana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mestinya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5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2 UUD 1945)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Misalnya</a:t>
            </a:r>
            <a:r>
              <a:rPr lang="en-US" dirty="0" smtClean="0">
                <a:latin typeface="Bell MT" pitchFamily="18" charset="0"/>
              </a:rPr>
              <a:t>; PP No. 6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2005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pemilihan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pengesahan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pengangkatan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pemberhentian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wakil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pelaksana</a:t>
            </a:r>
            <a:r>
              <a:rPr lang="en-US" dirty="0" smtClean="0">
                <a:latin typeface="Bell MT" pitchFamily="18" charset="0"/>
              </a:rPr>
              <a:t> UU No. 32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2004 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Bell MT" pitchFamily="18" charset="0"/>
              </a:rPr>
              <a:t>Peraturan</a:t>
            </a:r>
            <a:r>
              <a:rPr lang="en-US" b="1" dirty="0" smtClean="0">
                <a:latin typeface="Bell MT" pitchFamily="18" charset="0"/>
              </a:rPr>
              <a:t> Daerah</a:t>
            </a:r>
            <a:endParaRPr lang="en-US" b="1" dirty="0">
              <a:latin typeface="Bell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.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DPRD </a:t>
            </a:r>
            <a:r>
              <a:rPr lang="en-US" dirty="0" err="1" smtClean="0">
                <a:latin typeface="Bell MT" pitchFamily="18" charset="0"/>
              </a:rPr>
              <a:t>bersama-sama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Khusus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rancangan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APBD </a:t>
            </a:r>
            <a:r>
              <a:rPr lang="en-US" dirty="0" err="1" smtClean="0">
                <a:latin typeface="Bell MT" pitchFamily="18" charset="0"/>
              </a:rPr>
              <a:t>rancangannya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disiapkan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telah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mencakup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keuangan</a:t>
            </a:r>
            <a:r>
              <a:rPr lang="en-US" dirty="0" smtClean="0">
                <a:latin typeface="Bell MT" pitchFamily="18" charset="0"/>
              </a:rPr>
              <a:t> DPRD,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dibahas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bersama</a:t>
            </a:r>
            <a:r>
              <a:rPr lang="en-US" dirty="0" smtClean="0">
                <a:latin typeface="Bell MT" pitchFamily="18" charset="0"/>
              </a:rPr>
              <a:t> DPRD.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ell MT" pitchFamily="18" charset="0"/>
              </a:rPr>
              <a:t>KEBIASAAN (CONVENTION)</a:t>
            </a:r>
            <a:endParaRPr lang="en-US" b="1" dirty="0">
              <a:latin typeface="Bell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Bell MT" pitchFamily="18" charset="0"/>
              </a:rPr>
              <a:t>Kebiasaan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perbuatan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manusia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tetap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dilakukan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berulang-ulang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hal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sama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Apabila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kebiasaan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diterima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masyarakat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kebiasaan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selalu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berulang-ulang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dilakukan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sedemikian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rupa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sehingga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tindakan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melanggarnya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dianggap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pelanggaran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nilai-nilai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hukum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disebutlah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hukum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kebiasaan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dirty="0" smtClean="0"/>
              <a:t>Utrecht,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keilmuannya</a:t>
            </a:r>
            <a:r>
              <a:rPr lang="en-US" dirty="0" smtClean="0"/>
              <a:t>.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; yang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pengenalan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darimana</a:t>
            </a:r>
            <a:r>
              <a:rPr lang="en-US" dirty="0" smtClean="0"/>
              <a:t> </a:t>
            </a:r>
            <a:r>
              <a:rPr lang="en-US" dirty="0" err="1" smtClean="0"/>
              <a:t>pembentuk</a:t>
            </a:r>
            <a:r>
              <a:rPr lang="en-US" dirty="0" smtClean="0"/>
              <a:t> </a:t>
            </a:r>
            <a:r>
              <a:rPr lang="en-US" dirty="0" err="1" smtClean="0"/>
              <a:t>ikatan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sistem-sistem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sosiolog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religius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formil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materiil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aturan-aturan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yang </a:t>
            </a:r>
            <a:r>
              <a:rPr lang="en-US" dirty="0" err="1" smtClean="0"/>
              <a:t>memaksa</a:t>
            </a:r>
            <a:r>
              <a:rPr lang="en-US" dirty="0" smtClean="0"/>
              <a:t>, </a:t>
            </a:r>
            <a:r>
              <a:rPr lang="en-US" dirty="0" err="1" smtClean="0"/>
              <a:t>mengikat,dan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dilanggar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yang </a:t>
            </a:r>
            <a:r>
              <a:rPr lang="en-US" dirty="0" err="1" smtClean="0"/>
              <a:t>tegas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Joeinarto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“</a:t>
            </a:r>
            <a:r>
              <a:rPr lang="en-US" dirty="0" err="1" smtClean="0"/>
              <a:t>asalnya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”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haruslah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“</a:t>
            </a:r>
            <a:r>
              <a:rPr lang="en-US" dirty="0" err="1" smtClean="0"/>
              <a:t>tempat</a:t>
            </a:r>
            <a:r>
              <a:rPr lang="en-US" dirty="0" smtClean="0"/>
              <a:t>” </a:t>
            </a:r>
            <a:r>
              <a:rPr lang="en-US" dirty="0" err="1" smtClean="0"/>
              <a:t>ditemukannya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, </a:t>
            </a:r>
            <a:r>
              <a:rPr lang="en-US" dirty="0" err="1" smtClean="0"/>
              <a:t>kebiasaan</a:t>
            </a:r>
            <a:r>
              <a:rPr lang="en-US" dirty="0" smtClean="0"/>
              <a:t>, </a:t>
            </a:r>
            <a:r>
              <a:rPr lang="en-US" dirty="0" err="1" smtClean="0"/>
              <a:t>traktat</a:t>
            </a:r>
            <a:r>
              <a:rPr lang="en-US" dirty="0" smtClean="0"/>
              <a:t>, </a:t>
            </a:r>
            <a:r>
              <a:rPr lang="en-US" dirty="0" err="1" smtClean="0"/>
              <a:t>yurisprudensi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doktrin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“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hukumnya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, rasa </a:t>
            </a:r>
            <a:r>
              <a:rPr lang="en-US" dirty="0" err="1" smtClean="0"/>
              <a:t>keadilan</a:t>
            </a:r>
            <a:r>
              <a:rPr lang="en-US" dirty="0" smtClean="0"/>
              <a:t>,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hukumnya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609600"/>
            <a:ext cx="8229600" cy="54403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Utrecht </a:t>
            </a:r>
            <a:r>
              <a:rPr lang="en-US" dirty="0" err="1" smtClean="0">
                <a:solidFill>
                  <a:srgbClr val="FF0000"/>
                </a:solidFill>
              </a:rPr>
              <a:t>membagi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sumber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hukum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yakni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Materiil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>
              <a:buAutoNum type="arabicPeriod" startAt="2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Formil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ditaati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SUMBER HUKUM TATA NEGARA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Joniarto</a:t>
            </a:r>
            <a:r>
              <a:rPr lang="en-US" dirty="0" smtClean="0"/>
              <a:t>,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lain: a.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dilkuarkan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, b.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, c.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hukumnya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diketemukannya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yang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yang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UU, PP, </a:t>
            </a:r>
            <a:r>
              <a:rPr lang="en-US" dirty="0" err="1" smtClean="0"/>
              <a:t>Kepres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lain, </a:t>
            </a:r>
            <a:r>
              <a:rPr lang="en-US" dirty="0" err="1" smtClean="0"/>
              <a:t>keyakinan</a:t>
            </a:r>
            <a:r>
              <a:rPr lang="en-US" dirty="0" smtClean="0"/>
              <a:t>,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232</TotalTime>
  <Words>1403</Words>
  <Application>Microsoft Office PowerPoint</Application>
  <PresentationFormat>On-screen Show (4:3)</PresentationFormat>
  <Paragraphs>107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Equity</vt:lpstr>
      <vt:lpstr>Pertemuan ke 2 “SUMBER HUKUM TATA NEGARA”</vt:lpstr>
      <vt:lpstr>Konsepsi Sumber Hukum</vt:lpstr>
      <vt:lpstr>Slide 3</vt:lpstr>
      <vt:lpstr>Slide 4</vt:lpstr>
      <vt:lpstr>Pengertian Sumber Hukum</vt:lpstr>
      <vt:lpstr>Slide 6</vt:lpstr>
      <vt:lpstr>Slide 7</vt:lpstr>
      <vt:lpstr>SUMBER HUKUM TATA NEGARA</vt:lpstr>
      <vt:lpstr>Slide 9</vt:lpstr>
      <vt:lpstr>Slide 10</vt:lpstr>
      <vt:lpstr>Slide 11</vt:lpstr>
      <vt:lpstr>Slide 12</vt:lpstr>
      <vt:lpstr>Slide 13</vt:lpstr>
      <vt:lpstr>Slide 14</vt:lpstr>
      <vt:lpstr>Slide 15</vt:lpstr>
      <vt:lpstr>UUD 1945</vt:lpstr>
      <vt:lpstr>Slide 17</vt:lpstr>
      <vt:lpstr>Ketetapan MPR</vt:lpstr>
      <vt:lpstr>Undang-Undang</vt:lpstr>
      <vt:lpstr>Slide 20</vt:lpstr>
      <vt:lpstr>Slide 21</vt:lpstr>
      <vt:lpstr>Slide 22</vt:lpstr>
      <vt:lpstr>Peraturan Pemerintah Pengganti Undang-Undang (Perpu)</vt:lpstr>
      <vt:lpstr>Peraturan Pemerintah</vt:lpstr>
      <vt:lpstr>Peraturan Daerah</vt:lpstr>
      <vt:lpstr>KEBIASAAN (CONVENTION)</vt:lpstr>
    </vt:vector>
  </TitlesOfParts>
  <Company>intel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KULIAH HUKUM TATA NEGARA Pertemuan ke 2 “SUMBER HUKUM TATA NEGARA”</dc:title>
  <dc:creator>user</dc:creator>
  <cp:lastModifiedBy>Windows</cp:lastModifiedBy>
  <cp:revision>21</cp:revision>
  <dcterms:created xsi:type="dcterms:W3CDTF">2013-09-25T00:43:04Z</dcterms:created>
  <dcterms:modified xsi:type="dcterms:W3CDTF">2016-12-05T15:05:33Z</dcterms:modified>
</cp:coreProperties>
</file>