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71" r:id="rId26"/>
    <p:sldId id="272" r:id="rId27"/>
    <p:sldId id="273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267" r:id="rId44"/>
    <p:sldId id="302" r:id="rId45"/>
    <p:sldId id="304" r:id="rId46"/>
    <p:sldId id="268" r:id="rId47"/>
    <p:sldId id="306" r:id="rId48"/>
    <p:sldId id="307" r:id="rId49"/>
    <p:sldId id="269" r:id="rId50"/>
    <p:sldId id="270" r:id="rId51"/>
    <p:sldId id="308" r:id="rId52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72753-20DA-41DA-84E1-B18E24396D82}" type="datetimeFigureOut">
              <a:rPr lang="id-ID" smtClean="0"/>
              <a:pPr/>
              <a:t>05/12/2016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21B67-A2A1-4562-965A-B694A61E72A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2265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9E0124-31C5-41CD-9711-05245F9ABC4E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1C53EF-B546-4835-AAE5-48B5062549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FAKULTAS HUKUM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M. </a:t>
            </a:r>
            <a:r>
              <a:rPr lang="en-US" b="1" dirty="0" err="1" smtClean="0">
                <a:solidFill>
                  <a:schemeClr val="tx1"/>
                </a:solidFill>
              </a:rPr>
              <a:t>Yusrizal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Adi</a:t>
            </a:r>
            <a:r>
              <a:rPr lang="en-US" b="1" smtClean="0">
                <a:solidFill>
                  <a:schemeClr val="tx1"/>
                </a:solidFill>
              </a:rPr>
              <a:t> S.SH.MH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LEMBAGA LEGISLATIF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HAK-HAK PARLEMEN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="1" dirty="0" err="1" smtClean="0">
                <a:solidFill>
                  <a:srgbClr val="00B0F0"/>
                </a:solidFill>
              </a:rPr>
              <a:t>Hak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bertanya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b="1" dirty="0" err="1" smtClean="0">
                <a:solidFill>
                  <a:srgbClr val="00B0F0"/>
                </a:solidFill>
              </a:rPr>
              <a:t>Hak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interpelasi</a:t>
            </a:r>
            <a:r>
              <a:rPr lang="en-US" b="1" dirty="0" smtClean="0">
                <a:solidFill>
                  <a:srgbClr val="00B0F0"/>
                </a:solidFill>
              </a:rPr>
              <a:t> (</a:t>
            </a:r>
            <a:r>
              <a:rPr lang="en-US" b="1" dirty="0" err="1" smtClean="0">
                <a:solidFill>
                  <a:srgbClr val="00B0F0"/>
                </a:solidFill>
              </a:rPr>
              <a:t>meminta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keterangan</a:t>
            </a:r>
            <a:r>
              <a:rPr lang="en-US" b="1" dirty="0" smtClean="0">
                <a:solidFill>
                  <a:srgbClr val="00B0F0"/>
                </a:solidFill>
              </a:rPr>
              <a:t>)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>
                <a:solidFill>
                  <a:srgbClr val="C00000"/>
                </a:solidFill>
              </a:rPr>
              <a:t>hak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anggota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parlemen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untuk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meminta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keterangan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dari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pemerintah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terkait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pelaksananaan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id-ID" dirty="0" smtClean="0">
                <a:solidFill>
                  <a:srgbClr val="C00000"/>
                </a:solidFill>
              </a:rPr>
              <a:t>kebijakan dan </a:t>
            </a:r>
            <a:r>
              <a:rPr lang="en-US" dirty="0" err="1" smtClean="0">
                <a:solidFill>
                  <a:srgbClr val="C00000"/>
                </a:solidFill>
              </a:rPr>
              <a:t>kebijaksanaan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id-ID" dirty="0" smtClean="0">
                <a:solidFill>
                  <a:srgbClr val="C00000"/>
                </a:solidFill>
              </a:rPr>
              <a:t>yg dilakukan oleh pemerintah dlm berbagai bidang.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B0F0"/>
                </a:solidFill>
              </a:rPr>
              <a:t>Hak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angket</a:t>
            </a:r>
            <a:r>
              <a:rPr lang="en-US" dirty="0" smtClean="0">
                <a:solidFill>
                  <a:srgbClr val="00B0F0"/>
                </a:solidFill>
              </a:rPr>
              <a:t> (</a:t>
            </a:r>
            <a:r>
              <a:rPr lang="en-US" dirty="0" err="1" smtClean="0">
                <a:solidFill>
                  <a:srgbClr val="00B0F0"/>
                </a:solidFill>
              </a:rPr>
              <a:t>hak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mengadakan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penyelidikan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B0F0"/>
                </a:solidFill>
              </a:rPr>
              <a:t>Hak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mosi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/>
            <a:r>
              <a:rPr lang="en-US" b="1" dirty="0" err="1" smtClean="0">
                <a:solidFill>
                  <a:srgbClr val="00B0F0"/>
                </a:solidFill>
              </a:rPr>
              <a:t>Hak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angket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anggota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badan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legislatif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untuk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mengadakan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penyelidikan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sendiri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dengan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membentuk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panitia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angket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kemudian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panitia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melaporkan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hasil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penyelidikannya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kepada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badan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legislatif</a:t>
            </a:r>
            <a:endParaRPr lang="en-US" dirty="0" smtClean="0">
              <a:solidFill>
                <a:srgbClr val="C00000"/>
              </a:solidFill>
            </a:endParaRPr>
          </a:p>
          <a:p>
            <a:pPr algn="just"/>
            <a:r>
              <a:rPr lang="en-US" b="1" dirty="0" err="1" smtClean="0">
                <a:solidFill>
                  <a:srgbClr val="00B0F0"/>
                </a:solidFill>
              </a:rPr>
              <a:t>Hak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mosi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kontrol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parlemen</a:t>
            </a:r>
            <a:r>
              <a:rPr lang="en-US" dirty="0" smtClean="0">
                <a:solidFill>
                  <a:srgbClr val="C00000"/>
                </a:solidFill>
              </a:rPr>
              <a:t>/</a:t>
            </a:r>
            <a:r>
              <a:rPr lang="en-US" dirty="0" err="1" smtClean="0">
                <a:solidFill>
                  <a:srgbClr val="C00000"/>
                </a:solidFill>
              </a:rPr>
              <a:t>hak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ketidakpercayaan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parlemen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kepada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kebijakan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pemerintah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dalam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menjalankan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pemerintahan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hak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ini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biasanya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dilaksanakan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dinegara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sistem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parlementer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DEWAN PERWAKILAN RAKYAT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mtClean="0"/>
              <a:t>UU NO 17 TAHUN 2014</a:t>
            </a:r>
          </a:p>
          <a:p>
            <a:pPr marL="0" indent="0">
              <a:buNone/>
            </a:pPr>
            <a:r>
              <a:rPr lang="en-US" dirty="0" smtClean="0"/>
              <a:t>DPR </a:t>
            </a:r>
            <a:r>
              <a:rPr lang="en-US" dirty="0" err="1"/>
              <a:t>berwenang</a:t>
            </a:r>
            <a:r>
              <a:rPr lang="en-US" dirty="0"/>
              <a:t>: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lphaLcPeriod"/>
            </a:pPr>
            <a:r>
              <a:rPr lang="en-US" dirty="0" smtClean="0"/>
              <a:t>memberikan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memberikan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37377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lphaLcPeriod" startAt="3"/>
            </a:pP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DPR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pemekaran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penggabungan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perimbangan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mengikutsertakan</a:t>
            </a:r>
            <a:r>
              <a:rPr lang="en-US" dirty="0"/>
              <a:t> DPD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DPR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lphaLcPeriod" startAt="3"/>
            </a:pP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/>
              <a:t>pertimbangan</a:t>
            </a:r>
            <a:r>
              <a:rPr lang="en-US" dirty="0"/>
              <a:t> DPD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APBN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agama;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6023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 marL="514350" indent="-514350" algn="just">
              <a:buFont typeface="+mj-lt"/>
              <a:buAutoNum type="alphaLcPeriod" startAt="5"/>
            </a:pP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DPD </a:t>
            </a:r>
            <a:r>
              <a:rPr lang="en-US" dirty="0" err="1"/>
              <a:t>dan</a:t>
            </a:r>
            <a:r>
              <a:rPr lang="en-US" dirty="0"/>
              <a:t> memberikan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APBN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lphaLcPeriod" startAt="5"/>
            </a:pP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menindaklanjuti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yang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DPD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pembentukan</a:t>
            </a:r>
            <a:r>
              <a:rPr lang="en-US" dirty="0"/>
              <a:t>, </a:t>
            </a:r>
            <a:r>
              <a:rPr lang="en-US" dirty="0" err="1"/>
              <a:t>pemekaran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penggabungan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APBN,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agama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29546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eriod" startAt="7"/>
            </a:pPr>
            <a:r>
              <a:rPr lang="en-US" dirty="0" smtClean="0"/>
              <a:t>memberikan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perdamaian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lain; </a:t>
            </a:r>
            <a:endParaRPr lang="en-US" dirty="0" smtClean="0"/>
          </a:p>
          <a:p>
            <a:pPr marL="514350" indent="-514350" algn="just">
              <a:buFont typeface="+mj-lt"/>
              <a:buAutoNum type="alphaLcPeriod" startAt="7"/>
            </a:pPr>
            <a:r>
              <a:rPr lang="en-US" dirty="0" smtClean="0"/>
              <a:t>memberikan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mengharuskan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lphaLcPeriod" startAt="7"/>
            </a:pPr>
            <a:r>
              <a:rPr lang="en-US" dirty="0" smtClean="0"/>
              <a:t>memberikan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amnesti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abolisi</a:t>
            </a:r>
            <a:r>
              <a:rPr lang="en-US" dirty="0"/>
              <a:t>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87894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eriod" startAt="10"/>
            </a:pPr>
            <a:r>
              <a:rPr lang="en-US" dirty="0" smtClean="0"/>
              <a:t>memberikan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mengangkat</a:t>
            </a:r>
            <a:r>
              <a:rPr lang="en-US" dirty="0"/>
              <a:t> </a:t>
            </a:r>
            <a:r>
              <a:rPr lang="en-US" dirty="0" err="1"/>
              <a:t>duta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penempatan</a:t>
            </a:r>
            <a:r>
              <a:rPr lang="en-US" dirty="0"/>
              <a:t> </a:t>
            </a:r>
            <a:r>
              <a:rPr lang="en-US" dirty="0" err="1"/>
              <a:t>duta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lain; </a:t>
            </a:r>
            <a:endParaRPr lang="en-US" dirty="0" smtClean="0"/>
          </a:p>
          <a:p>
            <a:pPr marL="514350" indent="-514350" algn="just">
              <a:buFont typeface="+mj-lt"/>
              <a:buAutoNum type="alphaLcPeriod" startAt="10"/>
            </a:pP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/>
              <a:t>anggota</a:t>
            </a:r>
            <a:r>
              <a:rPr lang="en-US" dirty="0"/>
              <a:t> BPK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smtClean="0"/>
              <a:t>DPD;</a:t>
            </a:r>
          </a:p>
          <a:p>
            <a:pPr marL="514350" indent="-514350" algn="just">
              <a:buFont typeface="+mj-lt"/>
              <a:buAutoNum type="alphaLcPeriod" startAt="10"/>
            </a:pPr>
            <a:r>
              <a:rPr lang="en-US" dirty="0" smtClean="0"/>
              <a:t>memberikan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Yudisial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lphaLcPeriod" startAt="10"/>
            </a:pP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3285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pPr marL="514350" indent="-514350" algn="just">
              <a:buFont typeface="+mj-lt"/>
              <a:buAutoNum type="alphaLcPeriod" startAt="13"/>
            </a:pPr>
            <a:r>
              <a:rPr lang="en-US" sz="3600" dirty="0"/>
              <a:t>memberikan </a:t>
            </a:r>
            <a:r>
              <a:rPr lang="en-US" sz="3600" dirty="0" err="1"/>
              <a:t>persetujuan</a:t>
            </a:r>
            <a:r>
              <a:rPr lang="en-US" sz="3600" dirty="0"/>
              <a:t> </a:t>
            </a:r>
            <a:r>
              <a:rPr lang="en-US" sz="3600" dirty="0" err="1"/>
              <a:t>calon</a:t>
            </a:r>
            <a:r>
              <a:rPr lang="en-US" sz="3600" dirty="0"/>
              <a:t> hakim </a:t>
            </a:r>
            <a:r>
              <a:rPr lang="en-US" sz="3600" dirty="0" err="1"/>
              <a:t>agung</a:t>
            </a:r>
            <a:r>
              <a:rPr lang="en-US" sz="3600" dirty="0"/>
              <a:t> yang </a:t>
            </a:r>
            <a:r>
              <a:rPr lang="en-US" sz="3600" dirty="0" err="1"/>
              <a:t>diusulkan</a:t>
            </a:r>
            <a:r>
              <a:rPr lang="en-US" sz="3600" dirty="0"/>
              <a:t> </a:t>
            </a:r>
            <a:r>
              <a:rPr lang="en-US" sz="3600" dirty="0" err="1"/>
              <a:t>Komisi</a:t>
            </a:r>
            <a:r>
              <a:rPr lang="en-US" sz="3600" dirty="0"/>
              <a:t> </a:t>
            </a:r>
            <a:r>
              <a:rPr lang="en-US" sz="3600" dirty="0" err="1"/>
              <a:t>Yudisial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ditetapkan</a:t>
            </a:r>
            <a:r>
              <a:rPr lang="en-US" sz="3600" dirty="0"/>
              <a:t> </a:t>
            </a:r>
            <a:r>
              <a:rPr lang="en-US" sz="3600" dirty="0" err="1"/>
              <a:t>sebagai</a:t>
            </a:r>
            <a:r>
              <a:rPr lang="en-US" sz="3600" dirty="0"/>
              <a:t> hakim </a:t>
            </a:r>
            <a:r>
              <a:rPr lang="en-US" sz="3600" dirty="0" err="1"/>
              <a:t>agung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Presiden</a:t>
            </a:r>
            <a:r>
              <a:rPr lang="en-US" sz="3600" dirty="0"/>
              <a:t>; </a:t>
            </a:r>
            <a:endParaRPr lang="en-US" sz="3600" dirty="0" smtClean="0"/>
          </a:p>
          <a:p>
            <a:pPr marL="514350" indent="-514350" algn="just">
              <a:buFont typeface="+mj-lt"/>
              <a:buAutoNum type="alphaLcPeriod" startAt="13"/>
            </a:pPr>
            <a:r>
              <a:rPr lang="en-US" sz="3600" dirty="0" err="1" smtClean="0"/>
              <a:t>memilih</a:t>
            </a:r>
            <a:r>
              <a:rPr lang="en-US" sz="3600" dirty="0" smtClean="0"/>
              <a:t> </a:t>
            </a:r>
            <a:r>
              <a:rPr lang="en-US" sz="3600" dirty="0"/>
              <a:t>3 (</a:t>
            </a:r>
            <a:r>
              <a:rPr lang="en-US" sz="3600" dirty="0" err="1"/>
              <a:t>tiga</a:t>
            </a:r>
            <a:r>
              <a:rPr lang="en-US" sz="3600" dirty="0"/>
              <a:t>) orang hakim </a:t>
            </a:r>
            <a:r>
              <a:rPr lang="en-US" sz="3600" dirty="0" err="1"/>
              <a:t>konstitusi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mengajukannya</a:t>
            </a:r>
            <a:r>
              <a:rPr lang="en-US" sz="3600" dirty="0"/>
              <a:t> </a:t>
            </a:r>
            <a:r>
              <a:rPr lang="en-US" sz="3600" dirty="0" err="1"/>
              <a:t>kepada</a:t>
            </a:r>
            <a:r>
              <a:rPr lang="en-US" sz="3600" dirty="0"/>
              <a:t> </a:t>
            </a:r>
            <a:r>
              <a:rPr lang="en-US" sz="3600" dirty="0" err="1"/>
              <a:t>Presiden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diresmikan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keputusan</a:t>
            </a:r>
            <a:r>
              <a:rPr lang="en-US" sz="3600" dirty="0"/>
              <a:t> </a:t>
            </a:r>
            <a:r>
              <a:rPr lang="en-US" sz="3600" dirty="0" err="1"/>
              <a:t>Presiden</a:t>
            </a:r>
            <a:r>
              <a:rPr lang="en-US" sz="3600" dirty="0"/>
              <a:t>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1061748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DPR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DPR </a:t>
            </a:r>
            <a:r>
              <a:rPr lang="en-US" dirty="0" err="1"/>
              <a:t>bertugas</a:t>
            </a:r>
            <a:r>
              <a:rPr lang="en-US" dirty="0"/>
              <a:t>: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 smtClean="0"/>
              <a:t>menyusun</a:t>
            </a:r>
            <a:r>
              <a:rPr lang="en-US" dirty="0"/>
              <a:t>, </a:t>
            </a:r>
            <a:r>
              <a:rPr lang="en-US" dirty="0" err="1"/>
              <a:t>membahas</a:t>
            </a:r>
            <a:r>
              <a:rPr lang="en-US" dirty="0"/>
              <a:t>, </a:t>
            </a:r>
            <a:r>
              <a:rPr lang="en-US" dirty="0" err="1"/>
              <a:t>menetapkan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menyebarluaskan</a:t>
            </a:r>
            <a:r>
              <a:rPr lang="en-US" dirty="0"/>
              <a:t> program </a:t>
            </a:r>
            <a:r>
              <a:rPr lang="en-US" dirty="0" err="1"/>
              <a:t>legislasi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 smtClean="0"/>
              <a:t>menyusun</a:t>
            </a:r>
            <a:r>
              <a:rPr lang="en-US" dirty="0"/>
              <a:t>, </a:t>
            </a:r>
            <a:r>
              <a:rPr lang="en-US" dirty="0" err="1"/>
              <a:t>membahas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menyebarluaskan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DPD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pemekaran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penggabungan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perimbangan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;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06518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lphaLcPeriod" startAt="4"/>
            </a:pP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undang-undang</a:t>
            </a:r>
            <a:r>
              <a:rPr lang="en-US" sz="2800" dirty="0"/>
              <a:t>, APBN,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; </a:t>
            </a:r>
            <a:endParaRPr lang="en-US" sz="2800" dirty="0" smtClean="0"/>
          </a:p>
          <a:p>
            <a:pPr marL="514350" indent="-514350" algn="just">
              <a:buFont typeface="+mj-lt"/>
              <a:buAutoNum type="alphaLcPeriod" startAt="4"/>
            </a:pPr>
            <a:r>
              <a:rPr lang="en-US" sz="2800" dirty="0" err="1" smtClean="0"/>
              <a:t>membahas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menindaklanjuti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pemeriksaan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pengelolaan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tanggung</a:t>
            </a:r>
            <a:r>
              <a:rPr lang="en-US" sz="2800" dirty="0"/>
              <a:t> </a:t>
            </a:r>
            <a:r>
              <a:rPr lang="en-US" sz="2800" dirty="0" err="1"/>
              <a:t>jawab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yang </a:t>
            </a:r>
            <a:r>
              <a:rPr lang="en-US" sz="2800" dirty="0" err="1"/>
              <a:t>disampaikan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BPK; </a:t>
            </a:r>
            <a:endParaRPr lang="en-US" sz="2800" dirty="0" smtClean="0"/>
          </a:p>
          <a:p>
            <a:pPr marL="514350" indent="-514350" algn="just">
              <a:buFont typeface="+mj-lt"/>
              <a:buAutoNum type="alphaLcPeriod" startAt="4"/>
            </a:pPr>
            <a:r>
              <a:rPr lang="en-US" sz="2800" dirty="0" smtClean="0"/>
              <a:t> </a:t>
            </a:r>
            <a:r>
              <a:rPr lang="en-US" sz="2800" dirty="0"/>
              <a:t>memberikan </a:t>
            </a:r>
            <a:r>
              <a:rPr lang="en-US" sz="2800" dirty="0" err="1"/>
              <a:t>persetujuan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pemindahtanganan</a:t>
            </a:r>
            <a:r>
              <a:rPr lang="en-US" sz="2800" dirty="0"/>
              <a:t> </a:t>
            </a:r>
            <a:r>
              <a:rPr lang="en-US" sz="2800" dirty="0" err="1"/>
              <a:t>aset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kewenangannya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ketentuan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perundang-undangan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perjanjian</a:t>
            </a:r>
            <a:r>
              <a:rPr lang="en-US" sz="2800" dirty="0"/>
              <a:t> yang </a:t>
            </a:r>
            <a:r>
              <a:rPr lang="en-US" sz="2800" dirty="0" err="1"/>
              <a:t>berakibat</a:t>
            </a:r>
            <a:r>
              <a:rPr lang="en-US" sz="2800" dirty="0"/>
              <a:t> </a:t>
            </a:r>
            <a:r>
              <a:rPr lang="en-US" sz="2800" dirty="0" err="1"/>
              <a:t>luas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mendasar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yang </a:t>
            </a:r>
            <a:r>
              <a:rPr lang="en-US" sz="2800" dirty="0" err="1"/>
              <a:t>terkait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beban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682785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TINJAUAN UMUM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endParaRPr lang="en-US" dirty="0" smtClean="0"/>
          </a:p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pPr algn="just"/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modern.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eriod" startAt="7"/>
            </a:pPr>
            <a:r>
              <a:rPr lang="en-US" sz="4000" dirty="0" err="1" smtClean="0"/>
              <a:t>menyerap</a:t>
            </a:r>
            <a:r>
              <a:rPr lang="en-US" sz="4000" dirty="0"/>
              <a:t>, </a:t>
            </a:r>
            <a:r>
              <a:rPr lang="en-US" sz="4000" dirty="0" err="1"/>
              <a:t>menghimpun</a:t>
            </a:r>
            <a:r>
              <a:rPr lang="en-US" sz="4000" dirty="0"/>
              <a:t>, </a:t>
            </a:r>
            <a:r>
              <a:rPr lang="en-US" sz="4000" dirty="0" err="1"/>
              <a:t>menampung</a:t>
            </a:r>
            <a:r>
              <a:rPr lang="en-US" sz="4000" dirty="0"/>
              <a:t>,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menindaklanjuti</a:t>
            </a:r>
            <a:r>
              <a:rPr lang="en-US" sz="4000" dirty="0"/>
              <a:t> </a:t>
            </a:r>
            <a:r>
              <a:rPr lang="en-US" sz="4000" dirty="0" err="1"/>
              <a:t>aspirasi</a:t>
            </a:r>
            <a:r>
              <a:rPr lang="en-US" sz="4000" dirty="0"/>
              <a:t> </a:t>
            </a:r>
            <a:r>
              <a:rPr lang="en-US" sz="4000" dirty="0" err="1"/>
              <a:t>masyarakat</a:t>
            </a:r>
            <a:r>
              <a:rPr lang="en-US" sz="4000" dirty="0"/>
              <a:t>;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endParaRPr lang="en-US" sz="4000" dirty="0" smtClean="0"/>
          </a:p>
          <a:p>
            <a:pPr marL="514350" indent="-514350" algn="just">
              <a:buFont typeface="+mj-lt"/>
              <a:buAutoNum type="alphaLcPeriod" startAt="7"/>
            </a:pPr>
            <a:r>
              <a:rPr lang="en-US" sz="4000" dirty="0" smtClean="0"/>
              <a:t> </a:t>
            </a:r>
            <a:r>
              <a:rPr lang="en-US" sz="4000" dirty="0" err="1"/>
              <a:t>melaksanakan</a:t>
            </a:r>
            <a:r>
              <a:rPr lang="en-US" sz="4000" dirty="0"/>
              <a:t> </a:t>
            </a:r>
            <a:r>
              <a:rPr lang="en-US" sz="4000" dirty="0" err="1"/>
              <a:t>tugas</a:t>
            </a:r>
            <a:r>
              <a:rPr lang="en-US" sz="4000" dirty="0"/>
              <a:t> lain yang </a:t>
            </a:r>
            <a:r>
              <a:rPr lang="en-US" sz="4000" dirty="0" err="1"/>
              <a:t>diatur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undang-undang</a:t>
            </a:r>
            <a:r>
              <a:rPr lang="en-US" sz="4000" dirty="0"/>
              <a:t>. </a:t>
            </a:r>
          </a:p>
          <a:p>
            <a:pPr algn="just"/>
            <a:endParaRPr lang="en-US" sz="4000" dirty="0"/>
          </a:p>
        </p:txBody>
      </p:sp>
    </p:spTree>
    <p:extLst>
      <p:ext uri="{BB962C8B-B14F-4D97-AF65-F5344CB8AC3E}">
        <p14:creationId xmlns="" xmlns:p14="http://schemas.microsoft.com/office/powerpoint/2010/main" val="2874957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KEANGGOTAAN DPR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457200" indent="-4572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/>
              <a:t>Anggota</a:t>
            </a:r>
            <a:r>
              <a:rPr lang="en-US" dirty="0"/>
              <a:t> DPR </a:t>
            </a:r>
            <a:r>
              <a:rPr lang="en-US" dirty="0" err="1"/>
              <a:t>berjumlah</a:t>
            </a:r>
            <a:r>
              <a:rPr lang="en-US" dirty="0"/>
              <a:t> 560 (lima </a:t>
            </a:r>
            <a:r>
              <a:rPr lang="en-US" dirty="0" err="1"/>
              <a:t>ratus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orang. </a:t>
            </a:r>
            <a:endParaRPr lang="en-US" dirty="0" smtClean="0"/>
          </a:p>
          <a:p>
            <a:pPr marL="457200" indent="-457200" algn="just">
              <a:spcBef>
                <a:spcPts val="0"/>
              </a:spcBef>
              <a:buFont typeface="+mj-lt"/>
              <a:buAutoNum type="alphaLcPeriod"/>
            </a:pPr>
            <a:r>
              <a:rPr lang="sv-SE" dirty="0" smtClean="0"/>
              <a:t>Keanggotaan </a:t>
            </a:r>
            <a:r>
              <a:rPr lang="sv-SE" dirty="0"/>
              <a:t>DPR diresmikan dengan keputusan Presiden. </a:t>
            </a:r>
            <a:endParaRPr lang="sv-SE" dirty="0" smtClean="0"/>
          </a:p>
          <a:p>
            <a:pPr marL="457200" indent="-457200" algn="just">
              <a:spcBef>
                <a:spcPts val="0"/>
              </a:spcBef>
              <a:buFont typeface="+mj-lt"/>
              <a:buAutoNum type="alphaLcPeriod"/>
            </a:pPr>
            <a:r>
              <a:rPr lang="it-IT" dirty="0" smtClean="0"/>
              <a:t> </a:t>
            </a:r>
            <a:r>
              <a:rPr lang="it-IT" dirty="0"/>
              <a:t>Anggota DPR berdomisili di ibu kota negara Republik Indonesia. </a:t>
            </a:r>
            <a:endParaRPr lang="it-IT" dirty="0" smtClean="0"/>
          </a:p>
          <a:p>
            <a:pPr marL="457200" indent="-457200" algn="just">
              <a:spcBef>
                <a:spcPts val="0"/>
              </a:spcBef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 </a:t>
            </a:r>
            <a:r>
              <a:rPr lang="en-US" dirty="0" err="1"/>
              <a:t>adalah</a:t>
            </a:r>
            <a:r>
              <a:rPr lang="en-US" dirty="0"/>
              <a:t> 5 (lima)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berakhir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 yang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mengucapkan</a:t>
            </a:r>
            <a:r>
              <a:rPr lang="en-US" dirty="0"/>
              <a:t> </a:t>
            </a:r>
            <a:r>
              <a:rPr lang="en-US" dirty="0" err="1"/>
              <a:t>sumpah</a:t>
            </a:r>
            <a:r>
              <a:rPr lang="en-US" dirty="0"/>
              <a:t>/</a:t>
            </a:r>
            <a:r>
              <a:rPr lang="en-US" dirty="0" err="1"/>
              <a:t>janji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875415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dirty="0"/>
              <a:t>Setiap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MPR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DPR,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/>
              <a:t>Setiap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merangkap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,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Musyawarah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054306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HAK ANGGOTA DPR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/>
              <a:t>Anggota</a:t>
            </a:r>
            <a:r>
              <a:rPr lang="en-US" sz="3600" dirty="0"/>
              <a:t> DPR </a:t>
            </a:r>
            <a:r>
              <a:rPr lang="en-US" sz="3600" dirty="0" err="1"/>
              <a:t>berhak</a:t>
            </a:r>
            <a:r>
              <a:rPr lang="en-US" sz="3600" dirty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mengajukan</a:t>
            </a:r>
            <a:r>
              <a:rPr lang="en-US" sz="3600" dirty="0" smtClean="0"/>
              <a:t> </a:t>
            </a:r>
            <a:r>
              <a:rPr lang="en-US" sz="3600" dirty="0" err="1"/>
              <a:t>usul</a:t>
            </a:r>
            <a:r>
              <a:rPr lang="en-US" sz="3600" dirty="0"/>
              <a:t> </a:t>
            </a:r>
            <a:r>
              <a:rPr lang="en-US" sz="3600" dirty="0" err="1"/>
              <a:t>rancangan</a:t>
            </a:r>
            <a:r>
              <a:rPr lang="en-US" sz="3600" dirty="0"/>
              <a:t> </a:t>
            </a:r>
            <a:r>
              <a:rPr lang="en-US" sz="3600" dirty="0" err="1" smtClean="0"/>
              <a:t>undang-undang</a:t>
            </a:r>
            <a:r>
              <a:rPr lang="en-US" sz="36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mengajukan</a:t>
            </a:r>
            <a:r>
              <a:rPr lang="en-US" sz="3600" dirty="0" smtClean="0"/>
              <a:t> </a:t>
            </a:r>
            <a:r>
              <a:rPr lang="en-US" sz="3600" dirty="0" err="1"/>
              <a:t>pertanyaan</a:t>
            </a:r>
            <a:r>
              <a:rPr lang="en-US" sz="3600" dirty="0"/>
              <a:t>; 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sv-SE" sz="3600" dirty="0" smtClean="0"/>
              <a:t>menyampaikan </a:t>
            </a:r>
            <a:r>
              <a:rPr lang="sv-SE" sz="3600" dirty="0"/>
              <a:t>usul dan pendapat; </a:t>
            </a:r>
            <a:endParaRPr lang="sv-SE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memilih</a:t>
            </a:r>
            <a:r>
              <a:rPr lang="en-US" sz="3600" dirty="0" smtClean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dipilih</a:t>
            </a:r>
            <a:r>
              <a:rPr lang="en-US" sz="3600" dirty="0"/>
              <a:t>; 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membela</a:t>
            </a:r>
            <a:r>
              <a:rPr lang="en-US" sz="3600" dirty="0" smtClean="0"/>
              <a:t> </a:t>
            </a:r>
            <a:r>
              <a:rPr lang="en-US" sz="3600" dirty="0" err="1"/>
              <a:t>diri</a:t>
            </a:r>
            <a:r>
              <a:rPr lang="en-US" sz="3600" dirty="0"/>
              <a:t>;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2053247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 startAt="6"/>
            </a:pPr>
            <a:r>
              <a:rPr lang="en-US" sz="3600" dirty="0" err="1" smtClean="0"/>
              <a:t>imunitas</a:t>
            </a:r>
            <a:r>
              <a:rPr lang="en-US" sz="3600" dirty="0"/>
              <a:t>; </a:t>
            </a:r>
            <a:endParaRPr lang="en-US" sz="3600" dirty="0" smtClean="0"/>
          </a:p>
          <a:p>
            <a:pPr marL="514350" indent="-514350" algn="just">
              <a:buFont typeface="+mj-lt"/>
              <a:buAutoNum type="arabicPeriod" startAt="6"/>
            </a:pPr>
            <a:r>
              <a:rPr lang="en-US" sz="3600" dirty="0" err="1" smtClean="0"/>
              <a:t>protokoler</a:t>
            </a:r>
            <a:r>
              <a:rPr lang="en-US" sz="3600" dirty="0"/>
              <a:t>; </a:t>
            </a:r>
            <a:endParaRPr lang="en-US" sz="3600" dirty="0" smtClean="0"/>
          </a:p>
          <a:p>
            <a:pPr marL="514350" indent="-514350" algn="just">
              <a:buFont typeface="+mj-lt"/>
              <a:buAutoNum type="arabicPeriod" startAt="6"/>
            </a:pPr>
            <a:r>
              <a:rPr lang="en-US" sz="3600" dirty="0" err="1" smtClean="0"/>
              <a:t>keuangan</a:t>
            </a:r>
            <a:r>
              <a:rPr lang="en-US" sz="3600" dirty="0" smtClean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administratif</a:t>
            </a:r>
            <a:r>
              <a:rPr lang="en-US" sz="3600" dirty="0"/>
              <a:t>; </a:t>
            </a:r>
            <a:endParaRPr lang="en-US" sz="3600" dirty="0" smtClean="0"/>
          </a:p>
          <a:p>
            <a:pPr marL="514350" indent="-514350" algn="just">
              <a:buFont typeface="+mj-lt"/>
              <a:buAutoNum type="arabicPeriod" startAt="6"/>
            </a:pPr>
            <a:r>
              <a:rPr lang="en-US" sz="3600" dirty="0" err="1" smtClean="0"/>
              <a:t>pengawasan</a:t>
            </a:r>
            <a:r>
              <a:rPr lang="en-US" sz="3600" dirty="0"/>
              <a:t>; </a:t>
            </a:r>
            <a:endParaRPr lang="en-US" sz="3600" dirty="0" smtClean="0"/>
          </a:p>
          <a:p>
            <a:pPr marL="514350" indent="-514350" algn="just">
              <a:buFont typeface="+mj-lt"/>
              <a:buAutoNum type="arabicPeriod" startAt="6"/>
            </a:pPr>
            <a:r>
              <a:rPr lang="en-US" sz="3600" dirty="0" err="1" smtClean="0"/>
              <a:t>mengusulkan</a:t>
            </a:r>
            <a:r>
              <a:rPr lang="en-US" sz="3600" dirty="0" smtClean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memperjuangkan</a:t>
            </a:r>
            <a:r>
              <a:rPr lang="en-US" sz="3600" dirty="0"/>
              <a:t> program </a:t>
            </a:r>
            <a:r>
              <a:rPr lang="en-US" sz="3600" dirty="0" err="1"/>
              <a:t>pembangunan</a:t>
            </a:r>
            <a:r>
              <a:rPr lang="en-US" sz="3600" dirty="0"/>
              <a:t> </a:t>
            </a:r>
            <a:r>
              <a:rPr lang="en-US" sz="3600" dirty="0" err="1"/>
              <a:t>daerah</a:t>
            </a:r>
            <a:r>
              <a:rPr lang="en-US" sz="3600" dirty="0"/>
              <a:t> </a:t>
            </a:r>
            <a:r>
              <a:rPr lang="en-US" sz="3600" dirty="0" err="1"/>
              <a:t>pemilihan</a:t>
            </a:r>
            <a:r>
              <a:rPr lang="en-US" sz="3600" dirty="0"/>
              <a:t>; </a:t>
            </a:r>
            <a:r>
              <a:rPr lang="en-US" sz="3600" dirty="0" err="1" smtClean="0"/>
              <a:t>dan</a:t>
            </a:r>
            <a:endParaRPr lang="en-US" sz="3600" dirty="0"/>
          </a:p>
          <a:p>
            <a:pPr marL="514350" indent="-514350" algn="just">
              <a:buFont typeface="+mj-lt"/>
              <a:buAutoNum type="arabicPeriod" startAt="6"/>
            </a:pPr>
            <a:r>
              <a:rPr lang="en-US" sz="3600" dirty="0" err="1" smtClean="0"/>
              <a:t>melakukan</a:t>
            </a:r>
            <a:r>
              <a:rPr lang="en-US" sz="3600" dirty="0" smtClean="0"/>
              <a:t> </a:t>
            </a:r>
            <a:r>
              <a:rPr lang="en-US" sz="3600" dirty="0" err="1"/>
              <a:t>sosialiasi</a:t>
            </a:r>
            <a:r>
              <a:rPr lang="en-US" sz="3600" dirty="0"/>
              <a:t> </a:t>
            </a:r>
            <a:r>
              <a:rPr lang="en-US" sz="3600" dirty="0" err="1"/>
              <a:t>undang-undang</a:t>
            </a:r>
            <a:r>
              <a:rPr lang="en-US" sz="3600" dirty="0"/>
              <a:t> 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4485501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FRAKSI DI DPR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Fraksi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pengelompokkan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konfigurasi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Setiap </a:t>
            </a:r>
            <a:r>
              <a:rPr lang="en-US" dirty="0" err="1"/>
              <a:t>anggota</a:t>
            </a:r>
            <a:r>
              <a:rPr lang="en-US" dirty="0"/>
              <a:t> DPR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Fraksi</a:t>
            </a:r>
            <a:r>
              <a:rPr lang="en-US" dirty="0" smtClean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ambang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</a:t>
            </a:r>
            <a:r>
              <a:rPr lang="en-US" dirty="0" err="1"/>
              <a:t>kursi</a:t>
            </a:r>
            <a:r>
              <a:rPr lang="en-US" dirty="0"/>
              <a:t> DPR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49736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endParaRPr lang="en-US" dirty="0"/>
          </a:p>
          <a:p>
            <a:pPr algn="just"/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, </a:t>
            </a:r>
            <a:r>
              <a:rPr lang="en-US" dirty="0" err="1"/>
              <a:t>wewenang</a:t>
            </a:r>
            <a:r>
              <a:rPr lang="en-US" dirty="0"/>
              <a:t>, </a:t>
            </a:r>
            <a:r>
              <a:rPr lang="en-US" dirty="0" err="1"/>
              <a:t>tugas</a:t>
            </a:r>
            <a:r>
              <a:rPr lang="en-US" dirty="0"/>
              <a:t> DPR,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DPR. </a:t>
            </a:r>
            <a:endParaRPr lang="en-US" dirty="0" smtClean="0"/>
          </a:p>
          <a:p>
            <a:pPr algn="just"/>
            <a:r>
              <a:rPr lang="nn-NO" dirty="0" smtClean="0"/>
              <a:t>Fraksi </a:t>
            </a:r>
            <a:r>
              <a:rPr lang="nn-NO" dirty="0"/>
              <a:t>didukung oleh sekretariat dan tenaga ahli. </a:t>
            </a:r>
            <a:endParaRPr lang="nn-NO" dirty="0" smtClean="0"/>
          </a:p>
          <a:p>
            <a:pPr algn="just"/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/>
              <a:t>Jenderal</a:t>
            </a:r>
            <a:r>
              <a:rPr lang="en-US" dirty="0"/>
              <a:t> DPR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, </a:t>
            </a:r>
            <a:r>
              <a:rPr lang="en-US" dirty="0" err="1"/>
              <a:t>anggaran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kelancaran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DPR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658020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ALAT KELENGKAPAN DPR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Alat </a:t>
            </a:r>
            <a:r>
              <a:rPr lang="fi-FI" dirty="0"/>
              <a:t>kelengkapan DPR terdiri atas: 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pimpinan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Musyawarah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c. </a:t>
            </a:r>
            <a:r>
              <a:rPr lang="en-US" dirty="0" err="1"/>
              <a:t>komisi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d.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Legislasi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e.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634521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endParaRPr lang="en-US" sz="3600" dirty="0"/>
          </a:p>
          <a:p>
            <a:pPr marL="0" indent="0" algn="just">
              <a:buNone/>
            </a:pPr>
            <a:r>
              <a:rPr lang="en-US" sz="3600" dirty="0"/>
              <a:t>f. </a:t>
            </a:r>
            <a:r>
              <a:rPr lang="en-US" sz="3600" dirty="0" err="1"/>
              <a:t>Badan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 </a:t>
            </a:r>
            <a:r>
              <a:rPr lang="en-US" sz="3600" dirty="0" err="1"/>
              <a:t>Sama</a:t>
            </a:r>
            <a:r>
              <a:rPr lang="en-US" sz="3600" dirty="0"/>
              <a:t> </a:t>
            </a:r>
            <a:r>
              <a:rPr lang="en-US" sz="3600" dirty="0" err="1"/>
              <a:t>Antar-Parlemen</a:t>
            </a:r>
            <a:r>
              <a:rPr lang="en-US" sz="3600" dirty="0"/>
              <a:t>; </a:t>
            </a:r>
          </a:p>
          <a:p>
            <a:pPr marL="0" indent="0" algn="just">
              <a:buNone/>
            </a:pPr>
            <a:r>
              <a:rPr lang="en-US" sz="3600" dirty="0"/>
              <a:t>g. </a:t>
            </a:r>
            <a:r>
              <a:rPr lang="en-US" sz="3600" dirty="0" err="1"/>
              <a:t>Mahkamah</a:t>
            </a:r>
            <a:r>
              <a:rPr lang="en-US" sz="3600" dirty="0"/>
              <a:t> </a:t>
            </a:r>
            <a:r>
              <a:rPr lang="en-US" sz="3600" dirty="0" err="1"/>
              <a:t>Kehormatan</a:t>
            </a:r>
            <a:r>
              <a:rPr lang="en-US" sz="3600" dirty="0"/>
              <a:t> </a:t>
            </a:r>
            <a:r>
              <a:rPr lang="en-US" sz="3600" dirty="0" err="1"/>
              <a:t>Dewan</a:t>
            </a:r>
            <a:r>
              <a:rPr lang="en-US" sz="3600" dirty="0"/>
              <a:t>; </a:t>
            </a:r>
          </a:p>
          <a:p>
            <a:pPr marL="0" indent="0" algn="just">
              <a:buNone/>
            </a:pPr>
            <a:r>
              <a:rPr lang="sv-SE" sz="3600" dirty="0"/>
              <a:t>h. Badan Urusan Rumah Tangga; </a:t>
            </a:r>
            <a:endParaRPr lang="sv-SE" sz="3600" dirty="0" smtClean="0"/>
          </a:p>
          <a:p>
            <a:pPr marL="0" indent="0" algn="just">
              <a:buNone/>
            </a:pPr>
            <a:r>
              <a:rPr lang="sv-SE" sz="3600" dirty="0" smtClean="0"/>
              <a:t>i. </a:t>
            </a:r>
            <a:r>
              <a:rPr lang="en-US" sz="3600" dirty="0" err="1" smtClean="0"/>
              <a:t>panitia</a:t>
            </a:r>
            <a:r>
              <a:rPr lang="en-US" sz="3600" dirty="0" smtClean="0"/>
              <a:t> </a:t>
            </a:r>
            <a:r>
              <a:rPr lang="en-US" sz="3600" dirty="0" err="1"/>
              <a:t>khusus</a:t>
            </a:r>
            <a:r>
              <a:rPr lang="en-US" sz="3600" dirty="0"/>
              <a:t>;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</a:p>
          <a:p>
            <a:pPr marL="0" indent="0" algn="just">
              <a:buNone/>
            </a:pPr>
            <a:r>
              <a:rPr lang="en-US" sz="3600" dirty="0"/>
              <a:t>j. </a:t>
            </a:r>
            <a:r>
              <a:rPr lang="en-US" sz="3600" dirty="0" err="1"/>
              <a:t>alat</a:t>
            </a:r>
            <a:r>
              <a:rPr lang="en-US" sz="3600" dirty="0"/>
              <a:t> </a:t>
            </a:r>
            <a:r>
              <a:rPr lang="en-US" sz="3600" dirty="0" err="1"/>
              <a:t>kelengkapan</a:t>
            </a:r>
            <a:r>
              <a:rPr lang="en-US" sz="3600" dirty="0"/>
              <a:t> lain yang </a:t>
            </a:r>
            <a:r>
              <a:rPr lang="en-US" sz="3600" dirty="0" err="1"/>
              <a:t>diperlukan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dibentuk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rapat</a:t>
            </a:r>
            <a:r>
              <a:rPr lang="en-US" sz="3600" dirty="0"/>
              <a:t> </a:t>
            </a:r>
            <a:r>
              <a:rPr lang="en-US" sz="3600" dirty="0" err="1"/>
              <a:t>paripurna</a:t>
            </a:r>
            <a:r>
              <a:rPr lang="en-US" sz="3600" dirty="0"/>
              <a:t>. 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1396953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Pimpinan</a:t>
            </a:r>
            <a:r>
              <a:rPr lang="en-US" dirty="0"/>
              <a:t> DPR </a:t>
            </a:r>
            <a:r>
              <a:rPr lang="en-US" dirty="0" err="1"/>
              <a:t>diberhentikan</a:t>
            </a:r>
            <a:r>
              <a:rPr lang="en-US" dirty="0"/>
              <a:t> </a:t>
            </a:r>
            <a:r>
              <a:rPr lang="en-US" dirty="0" err="1" smtClean="0"/>
              <a:t>apabila</a:t>
            </a:r>
            <a:r>
              <a:rPr lang="en-US" dirty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berhalangan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 </a:t>
            </a:r>
            <a:r>
              <a:rPr lang="en-US" dirty="0" err="1"/>
              <a:t>selama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berturut-turut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smtClean="0"/>
              <a:t>pun;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/>
              <a:t>sumpah</a:t>
            </a:r>
            <a:r>
              <a:rPr lang="en-US" dirty="0"/>
              <a:t>/</a:t>
            </a:r>
            <a:r>
              <a:rPr lang="en-US" dirty="0" err="1"/>
              <a:t>janji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DPR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paripurna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Mahkamah</a:t>
            </a:r>
            <a:r>
              <a:rPr lang="en-US" dirty="0"/>
              <a:t> </a:t>
            </a:r>
            <a:r>
              <a:rPr lang="en-US" dirty="0" err="1"/>
              <a:t>Kehormatan</a:t>
            </a:r>
            <a:r>
              <a:rPr lang="en-US" dirty="0"/>
              <a:t> DPR</a:t>
            </a:r>
            <a:r>
              <a:rPr lang="en-US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361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DPR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sebutan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“parliament” </a:t>
            </a:r>
            <a:r>
              <a:rPr lang="en-US" dirty="0" smtClean="0"/>
              <a:t>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Di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“legislature”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(law making body)</a:t>
            </a:r>
          </a:p>
          <a:p>
            <a:pPr algn="just"/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</a:t>
            </a:r>
            <a:r>
              <a:rPr lang="en-US" dirty="0" err="1" smtClean="0"/>
              <a:t>pertengahan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berkuasa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raja-raja/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feodal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feodal</a:t>
            </a:r>
            <a:r>
              <a:rPr lang="en-US" dirty="0" smtClean="0"/>
              <a:t> </a:t>
            </a:r>
            <a:r>
              <a:rPr lang="en-US" dirty="0" err="1" smtClean="0"/>
              <a:t>bergelar</a:t>
            </a:r>
            <a:r>
              <a:rPr lang="en-US" dirty="0" smtClean="0"/>
              <a:t> Lord yang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/>
              <a:t>bersalah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yang </a:t>
            </a:r>
            <a:r>
              <a:rPr lang="en-US" dirty="0" err="1"/>
              <a:t>diancam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penjara</a:t>
            </a:r>
            <a:r>
              <a:rPr lang="en-US" dirty="0"/>
              <a:t> 5 (lima)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diusulkan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/>
              <a:t>keanggotaannya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politiknya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rabicPeriod" startAt="3"/>
            </a:pPr>
            <a:r>
              <a:rPr lang="en-US" dirty="0" smtClean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; </a:t>
            </a:r>
            <a:r>
              <a:rPr lang="en-US" dirty="0" err="1"/>
              <a:t>atau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270908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endParaRPr lang="en-US" dirty="0"/>
          </a:p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DPR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jabatannya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yang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ditetapkannya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yang </a:t>
            </a:r>
            <a:r>
              <a:rPr lang="en-US" dirty="0" err="1"/>
              <a:t>definitif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DPR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jabatannya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 smtClean="0"/>
              <a:t>penggantinya</a:t>
            </a:r>
            <a:r>
              <a:rPr lang="en-US" dirty="0" smtClean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973159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Pimpinan</a:t>
            </a:r>
            <a:r>
              <a:rPr lang="en-US" dirty="0"/>
              <a:t> DPR </a:t>
            </a:r>
            <a:r>
              <a:rPr lang="en-US" dirty="0" err="1"/>
              <a:t>diberhentikan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jabatannya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terdakwa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yang </a:t>
            </a:r>
            <a:r>
              <a:rPr lang="en-US" dirty="0" err="1"/>
              <a:t>diancam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penjara</a:t>
            </a:r>
            <a:r>
              <a:rPr lang="en-US" dirty="0"/>
              <a:t> 5 (lima)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DPR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, </a:t>
            </a:r>
            <a:r>
              <a:rPr lang="en-US" dirty="0" err="1"/>
              <a:t>pimpinan</a:t>
            </a:r>
            <a:r>
              <a:rPr lang="en-US" dirty="0"/>
              <a:t> DPR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DPR.</a:t>
            </a:r>
          </a:p>
        </p:txBody>
      </p:sp>
    </p:spTree>
    <p:extLst>
      <p:ext uri="{BB962C8B-B14F-4D97-AF65-F5344CB8AC3E}">
        <p14:creationId xmlns="" xmlns:p14="http://schemas.microsoft.com/office/powerpoint/2010/main" val="7068882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KOMISI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DPR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DPR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DPR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permulaan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keanggotaan</a:t>
            </a:r>
            <a:r>
              <a:rPr lang="en-US" dirty="0"/>
              <a:t> DPR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permulaan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paripurna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perimbangan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pemerataan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tiap-tiap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permulaan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keanggotaan</a:t>
            </a:r>
            <a:r>
              <a:rPr lang="en-US" dirty="0"/>
              <a:t> DPR, </a:t>
            </a:r>
            <a:r>
              <a:rPr lang="en-US" dirty="0" err="1"/>
              <a:t>permulaan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DPR </a:t>
            </a:r>
            <a:r>
              <a:rPr lang="en-US" dirty="0" err="1"/>
              <a:t>tentang</a:t>
            </a:r>
            <a:r>
              <a:rPr lang="en-US" dirty="0"/>
              <a:t> Tata </a:t>
            </a:r>
            <a:r>
              <a:rPr lang="en-US" dirty="0" err="1"/>
              <a:t>Tertib</a:t>
            </a:r>
            <a:r>
              <a:rPr lang="en-US" dirty="0"/>
              <a:t>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724834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MAJELIS KEHORMATAN DEWAN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Rakyat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Nomor</a:t>
            </a:r>
            <a:r>
              <a:rPr lang="en-US" dirty="0" smtClean="0"/>
              <a:t> 2 </a:t>
            </a:r>
            <a:r>
              <a:rPr lang="en-US" dirty="0" err="1" smtClean="0"/>
              <a:t>Tahun</a:t>
            </a:r>
            <a:r>
              <a:rPr lang="en-US" dirty="0" smtClean="0"/>
              <a:t> 2015 </a:t>
            </a:r>
            <a:r>
              <a:rPr lang="en-US" dirty="0" err="1" smtClean="0"/>
              <a:t>tentang</a:t>
            </a:r>
            <a:r>
              <a:rPr lang="en-US" dirty="0" smtClean="0"/>
              <a:t> 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beracara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Kehormatan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MKD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DPR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DPR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menegakkan</a:t>
            </a:r>
            <a:r>
              <a:rPr lang="en-US" dirty="0"/>
              <a:t> </a:t>
            </a:r>
            <a:r>
              <a:rPr lang="en-US" dirty="0" err="1"/>
              <a:t>kehormatan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keluhuran</a:t>
            </a:r>
            <a:r>
              <a:rPr lang="en-US" dirty="0"/>
              <a:t> </a:t>
            </a:r>
            <a:r>
              <a:rPr lang="en-US" dirty="0" err="1"/>
              <a:t>martabat</a:t>
            </a:r>
            <a:r>
              <a:rPr lang="en-US" dirty="0"/>
              <a:t> DPR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602322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MKD </a:t>
            </a:r>
            <a:r>
              <a:rPr lang="en-US" dirty="0" err="1"/>
              <a:t>bertugas</a:t>
            </a:r>
            <a:r>
              <a:rPr lang="en-US" dirty="0"/>
              <a:t>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pencegahan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agar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Permusyawaratan</a:t>
            </a:r>
            <a:r>
              <a:rPr lang="en-US" dirty="0"/>
              <a:t> Rakyat,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Rakyat,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Daerah,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Daerah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DPR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Tata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="" xmlns:p14="http://schemas.microsoft.com/office/powerpoint/2010/main" val="39492182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pengaduan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:</a:t>
            </a:r>
          </a:p>
          <a:p>
            <a:pPr marL="1257300" indent="-514350" algn="just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Permusyawaratan</a:t>
            </a:r>
            <a:r>
              <a:rPr lang="en-US" dirty="0"/>
              <a:t> Rakyat,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Rakyat,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Daerah,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</a:t>
            </a:r>
            <a:r>
              <a:rPr lang="en-US" dirty="0" smtClean="0"/>
              <a:t>Daerah;</a:t>
            </a:r>
          </a:p>
          <a:p>
            <a:pPr marL="1257300" indent="-514350" algn="just">
              <a:buFont typeface="+mj-lt"/>
              <a:buAutoNum type="alphaL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berhalangan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berturut-turut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yang </a:t>
            </a:r>
            <a:r>
              <a:rPr lang="en-US" dirty="0" err="1"/>
              <a:t>sah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836891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eriod" startAt="3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–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Rakyat,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Daerah,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Daerah;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endParaRPr lang="en-US" dirty="0" smtClean="0"/>
          </a:p>
          <a:p>
            <a:pPr marL="514350" indent="-514350" algn="just">
              <a:buFont typeface="+mj-lt"/>
              <a:buAutoNum type="alphaLcPeriod" startAt="3"/>
            </a:pP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Permusyawaratan</a:t>
            </a:r>
            <a:r>
              <a:rPr lang="en-US" dirty="0"/>
              <a:t> Rakyat,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Rakyat,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Daerah,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Daerah</a:t>
            </a:r>
          </a:p>
        </p:txBody>
      </p:sp>
    </p:spTree>
    <p:extLst>
      <p:ext uri="{BB962C8B-B14F-4D97-AF65-F5344CB8AC3E}">
        <p14:creationId xmlns="" xmlns:p14="http://schemas.microsoft.com/office/powerpoint/2010/main" val="24876043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3"/>
            </a:pP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patut</a:t>
            </a:r>
            <a:r>
              <a:rPr lang="en-US" dirty="0"/>
              <a:t>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Permusyawaratan</a:t>
            </a:r>
            <a:r>
              <a:rPr lang="en-US" dirty="0"/>
              <a:t> Rakyat,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Rakyat,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Daerah,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Daerah,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DPR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Tata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0130342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4"/>
            </a:pP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pemanggilan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penyidikan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rabicPeriod" startAt="4"/>
            </a:pP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pemberitahuan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pemanggilan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penyidikan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rabicPeriod" startAt="4"/>
            </a:pP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yang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="" xmlns:p14="http://schemas.microsoft.com/office/powerpoint/2010/main" val="3026671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raja </a:t>
            </a:r>
            <a:r>
              <a:rPr lang="en-US" dirty="0" err="1" smtClean="0"/>
              <a:t>berkeinginan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raja </a:t>
            </a:r>
            <a:r>
              <a:rPr lang="en-US" dirty="0" err="1" smtClean="0"/>
              <a:t>mengirimkan</a:t>
            </a:r>
            <a:r>
              <a:rPr lang="en-US" dirty="0" smtClean="0"/>
              <a:t>  </a:t>
            </a:r>
            <a:r>
              <a:rPr lang="en-US" dirty="0" err="1" smtClean="0"/>
              <a:t>utusan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lord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dirasa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raja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anggotanya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lord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pemuka</a:t>
            </a:r>
            <a:r>
              <a:rPr lang="en-US" dirty="0" smtClean="0"/>
              <a:t> </a:t>
            </a:r>
            <a:r>
              <a:rPr lang="en-US" dirty="0" err="1" smtClean="0"/>
              <a:t>gereja</a:t>
            </a:r>
            <a:r>
              <a:rPr lang="en-US" dirty="0" smtClean="0"/>
              <a:t>/</a:t>
            </a:r>
            <a:r>
              <a:rPr lang="en-US" dirty="0" err="1" smtClean="0"/>
              <a:t>pendeta-pendeta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dipusat</a:t>
            </a:r>
            <a:r>
              <a:rPr lang="en-US" dirty="0" smtClean="0"/>
              <a:t>/</a:t>
            </a:r>
            <a:r>
              <a:rPr lang="en-US" dirty="0" err="1" smtClean="0"/>
              <a:t>dekat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raja.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7"/>
            </a:pPr>
            <a:r>
              <a:rPr lang="en-US" dirty="0"/>
              <a:t>memberikan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memberikan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pemanggilan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yang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 algn="just">
              <a:buFont typeface="+mj-lt"/>
              <a:buAutoNum type="arabicPeriod" startAt="7"/>
            </a:pPr>
            <a:r>
              <a:rPr lang="en-US" dirty="0" err="1"/>
              <a:t>mendampingi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penggeledahan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penyitaan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yang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. </a:t>
            </a:r>
            <a:r>
              <a:rPr lang="en-US" dirty="0" err="1"/>
              <a:t>mendampingi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penggeledahan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penyitaan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yang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0734936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Pengaduan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MKD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:</a:t>
            </a:r>
          </a:p>
          <a:p>
            <a:pPr marL="1200150" indent="-514350" algn="just">
              <a:buFont typeface="+mj-lt"/>
              <a:buAutoNum type="arabicPeriod"/>
            </a:pP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/>
              <a:t>DPR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aduan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;</a:t>
            </a:r>
          </a:p>
          <a:p>
            <a:pPr marL="1200150" indent="-514350" algn="just">
              <a:buFont typeface="+mj-lt"/>
              <a:buAutoNum type="arabicPeriod"/>
            </a:pP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DPR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AKD;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endParaRPr lang="en-US" dirty="0"/>
          </a:p>
          <a:p>
            <a:pPr marL="1200150" indent="-514350" algn="just">
              <a:buFont typeface="+mj-lt"/>
              <a:buAutoNum type="arabicPeriod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perseorangan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Pimpinan</a:t>
            </a:r>
            <a:r>
              <a:rPr lang="en-US" dirty="0"/>
              <a:t> DPR,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AKD.</a:t>
            </a:r>
          </a:p>
          <a:p>
            <a:pPr marL="0" indent="0" algn="just">
              <a:buNone/>
            </a:pP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ditandatangani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cap </a:t>
            </a:r>
            <a:r>
              <a:rPr lang="en-US" dirty="0" err="1"/>
              <a:t>jempol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Pengadu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33022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SANKSI PUTUSAN MKD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AKD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yang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bersalah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MKD </a:t>
            </a:r>
            <a:r>
              <a:rPr lang="en-US" dirty="0" err="1"/>
              <a:t>berupa</a:t>
            </a:r>
            <a:r>
              <a:rPr lang="en-US" dirty="0"/>
              <a:t>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/>
              <a:t>Sanksi</a:t>
            </a:r>
            <a:r>
              <a:rPr lang="en-US" b="1" dirty="0" smtClean="0"/>
              <a:t> </a:t>
            </a:r>
            <a:r>
              <a:rPr lang="en-US" b="1" dirty="0" err="1"/>
              <a:t>ringan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teguran</a:t>
            </a:r>
            <a:r>
              <a:rPr lang="en-US" b="1" dirty="0"/>
              <a:t> </a:t>
            </a:r>
            <a:r>
              <a:rPr lang="en-US" b="1" dirty="0" err="1"/>
              <a:t>lisan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teguran</a:t>
            </a:r>
            <a:r>
              <a:rPr lang="en-US" b="1" dirty="0"/>
              <a:t> </a:t>
            </a:r>
            <a:r>
              <a:rPr lang="en-US" b="1" dirty="0" err="1"/>
              <a:t>tertulis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/>
              <a:t>Sanksi</a:t>
            </a:r>
            <a:r>
              <a:rPr lang="en-US" b="1" dirty="0" smtClean="0"/>
              <a:t> </a:t>
            </a:r>
            <a:r>
              <a:rPr lang="en-US" b="1" dirty="0" err="1"/>
              <a:t>sedang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pemindahan</a:t>
            </a:r>
            <a:r>
              <a:rPr lang="en-US" b="1" dirty="0"/>
              <a:t> </a:t>
            </a:r>
            <a:r>
              <a:rPr lang="en-US" b="1" dirty="0" err="1"/>
              <a:t>keanggotaan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Kelengkapan</a:t>
            </a:r>
            <a:r>
              <a:rPr lang="en-US" b="1" dirty="0"/>
              <a:t> DPR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pemberhentian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jabatan</a:t>
            </a:r>
            <a:r>
              <a:rPr lang="en-US" b="1" dirty="0"/>
              <a:t> </a:t>
            </a:r>
            <a:r>
              <a:rPr lang="en-US" b="1" dirty="0" err="1"/>
              <a:t>Pimpinan</a:t>
            </a:r>
            <a:r>
              <a:rPr lang="en-US" b="1" dirty="0"/>
              <a:t> DPR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Pimpinan</a:t>
            </a:r>
            <a:r>
              <a:rPr lang="en-US" b="1" dirty="0"/>
              <a:t> 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Kelengkapan</a:t>
            </a:r>
            <a:r>
              <a:rPr lang="en-US" b="1" dirty="0"/>
              <a:t> DPR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diumumkan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;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endParaRPr lang="en-US" b="1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/>
              <a:t>Sanksi</a:t>
            </a:r>
            <a:r>
              <a:rPr lang="en-US" b="1" dirty="0" smtClean="0"/>
              <a:t> </a:t>
            </a:r>
            <a:r>
              <a:rPr lang="en-US" b="1" dirty="0" err="1"/>
              <a:t>berat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pemberhentian</a:t>
            </a:r>
            <a:r>
              <a:rPr lang="en-US" b="1" dirty="0"/>
              <a:t> </a:t>
            </a:r>
            <a:r>
              <a:rPr lang="en-US" b="1" dirty="0" err="1"/>
              <a:t>sementara</a:t>
            </a:r>
            <a:r>
              <a:rPr lang="en-US" b="1" dirty="0"/>
              <a:t> paling </a:t>
            </a:r>
            <a:r>
              <a:rPr lang="en-US" b="1" dirty="0" err="1"/>
              <a:t>singkat</a:t>
            </a:r>
            <a:r>
              <a:rPr lang="en-US" b="1" dirty="0"/>
              <a:t> 3 (</a:t>
            </a:r>
            <a:r>
              <a:rPr lang="en-US" b="1" dirty="0" err="1"/>
              <a:t>tiga</a:t>
            </a:r>
            <a:r>
              <a:rPr lang="en-US" b="1" dirty="0"/>
              <a:t>) </a:t>
            </a:r>
            <a:r>
              <a:rPr lang="en-US" b="1" dirty="0" err="1"/>
              <a:t>bulan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pemberhentian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Anggota</a:t>
            </a:r>
            <a:r>
              <a:rPr lang="en-US" b="1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617863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SISTEM PARLEMEN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-US" b="1" dirty="0" smtClean="0">
                <a:solidFill>
                  <a:srgbClr val="00B050"/>
                </a:solidFill>
              </a:rPr>
              <a:t>SISTEM UNIKAMERAL (SATU KAMAR)</a:t>
            </a:r>
          </a:p>
          <a:p>
            <a:pPr algn="just">
              <a:buNone/>
            </a:pPr>
            <a:r>
              <a:rPr lang="id-ID" dirty="0" smtClean="0"/>
              <a:t>	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dinegara</a:t>
            </a:r>
            <a:r>
              <a:rPr lang="en-US" dirty="0" smtClean="0"/>
              <a:t> </a:t>
            </a:r>
            <a:r>
              <a:rPr lang="en-US" dirty="0" err="1" smtClean="0"/>
              <a:t>homogen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kecil</a:t>
            </a:r>
            <a:r>
              <a:rPr lang="en-US" dirty="0" smtClean="0"/>
              <a:t>.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UNIKAMERAL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Tidak dikenal adanya dua badan yang terpisah seperti Majelis Tinggi dan Majelis Rendah. </a:t>
            </a:r>
            <a:endParaRPr lang="en-US" dirty="0"/>
          </a:p>
          <a:p>
            <a:pPr>
              <a:defRPr/>
            </a:pPr>
            <a:r>
              <a:rPr lang="en-US" b="1" i="1" dirty="0"/>
              <a:t>Di Asia, </a:t>
            </a:r>
            <a:r>
              <a:rPr lang="en-US" b="1" i="1" dirty="0" err="1"/>
              <a:t>sistem</a:t>
            </a:r>
            <a:r>
              <a:rPr lang="en-US" b="1" i="1" dirty="0"/>
              <a:t> </a:t>
            </a:r>
            <a:r>
              <a:rPr lang="en-US" b="1" i="1" dirty="0" err="1"/>
              <a:t>unikameral</a:t>
            </a:r>
            <a:r>
              <a:rPr lang="en-US" b="1" i="1" dirty="0"/>
              <a:t> </a:t>
            </a:r>
            <a:r>
              <a:rPr lang="en-US" b="1" i="1" dirty="0" err="1"/>
              <a:t>ini</a:t>
            </a:r>
            <a:r>
              <a:rPr lang="en-US" b="1" i="1" dirty="0"/>
              <a:t> </a:t>
            </a:r>
            <a:r>
              <a:rPr lang="en-US" b="1" i="1" dirty="0" err="1"/>
              <a:t>misalnya</a:t>
            </a:r>
            <a:r>
              <a:rPr lang="en-US" b="1" i="1" dirty="0"/>
              <a:t> </a:t>
            </a:r>
            <a:r>
              <a:rPr lang="en-US" b="1" i="1" dirty="0" err="1"/>
              <a:t>dianut</a:t>
            </a:r>
            <a:r>
              <a:rPr lang="en-US" b="1" i="1" dirty="0"/>
              <a:t> </a:t>
            </a:r>
            <a:r>
              <a:rPr lang="en-US" b="1" i="1" dirty="0" err="1"/>
              <a:t>oleh</a:t>
            </a:r>
            <a:r>
              <a:rPr lang="en-US" b="1" i="1" dirty="0"/>
              <a:t> Vietnam, </a:t>
            </a:r>
            <a:r>
              <a:rPr lang="en-US" b="1" i="1" dirty="0" err="1"/>
              <a:t>Singapura</a:t>
            </a:r>
            <a:r>
              <a:rPr lang="en-US" b="1" i="1" dirty="0"/>
              <a:t>, Laos, Lebanon, </a:t>
            </a:r>
            <a:r>
              <a:rPr lang="en-US" b="1" i="1" dirty="0" err="1"/>
              <a:t>Syiria</a:t>
            </a:r>
            <a:r>
              <a:rPr lang="en-US" b="1" i="1" dirty="0"/>
              <a:t>, Kuwait.</a:t>
            </a:r>
          </a:p>
          <a:p>
            <a:pPr>
              <a:defRPr/>
            </a:pPr>
            <a:r>
              <a:rPr lang="id-ID" dirty="0"/>
              <a:t>Legislatif terpusat pada satu badan legislatif tertinggi dalam struktur negara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624984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BIKAMERAL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b="1" dirty="0">
                <a:solidFill>
                  <a:srgbClr val="00B050"/>
                </a:solidFill>
              </a:rPr>
              <a:t>b) SISTEM BIKAMERAL (DUA KAMAR)</a:t>
            </a:r>
          </a:p>
          <a:p>
            <a:pPr algn="just">
              <a:buNone/>
            </a:pPr>
            <a:r>
              <a:rPr lang="id-ID" dirty="0"/>
              <a:t>	</a:t>
            </a:r>
            <a:r>
              <a:rPr lang="en-US" dirty="0" err="1"/>
              <a:t>Parlemen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kamar</a:t>
            </a:r>
            <a:r>
              <a:rPr lang="en-US" dirty="0"/>
              <a:t>, yang di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house of lord (</a:t>
            </a:r>
            <a:r>
              <a:rPr lang="en-US" i="1" dirty="0" err="1">
                <a:solidFill>
                  <a:srgbClr val="FF0000"/>
                </a:solidFill>
              </a:rPr>
              <a:t>bangsawan</a:t>
            </a:r>
            <a:r>
              <a:rPr lang="en-US" i="1" dirty="0">
                <a:solidFill>
                  <a:srgbClr val="FF0000"/>
                </a:solidFill>
              </a:rPr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house of commons (</a:t>
            </a:r>
            <a:r>
              <a:rPr lang="en-US" i="1" dirty="0" err="1">
                <a:solidFill>
                  <a:srgbClr val="FF0000"/>
                </a:solidFill>
              </a:rPr>
              <a:t>rakyat</a:t>
            </a:r>
            <a:r>
              <a:rPr lang="en-US" i="1" dirty="0">
                <a:solidFill>
                  <a:srgbClr val="FF0000"/>
                </a:solidFill>
              </a:rPr>
              <a:t>),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house of representative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435 orang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Senate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50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gabungan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KONGRRES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266508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majelis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tinggi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majelis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rendah</a:t>
            </a:r>
            <a:endParaRPr lang="en-US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err="1" smtClean="0">
                <a:solidFill>
                  <a:srgbClr val="FF0000"/>
                </a:solidFill>
              </a:rPr>
              <a:t>Majelis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Rendah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yang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praktiknya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oposisi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pro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algn="just"/>
            <a:r>
              <a:rPr lang="en-US" dirty="0" err="1" smtClean="0">
                <a:solidFill>
                  <a:srgbClr val="FF0000"/>
                </a:solidFill>
              </a:rPr>
              <a:t>Majelis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Tinggi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kewilayahan</a:t>
            </a:r>
            <a:r>
              <a:rPr lang="en-US" dirty="0" smtClean="0"/>
              <a:t>. </a:t>
            </a:r>
            <a:r>
              <a:rPr lang="en-US" dirty="0" err="1" smtClean="0"/>
              <a:t>Anggotanya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senator.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memperjuangkan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Bikameralisme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yang </a:t>
            </a:r>
            <a:r>
              <a:rPr lang="en-US" dirty="0" err="1"/>
              <a:t>esensial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separation of power</a:t>
            </a:r>
          </a:p>
          <a:p>
            <a:pPr algn="just"/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(Upper House ) 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kamar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(Second chamber 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(Lower House 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kamar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(First chamber ).</a:t>
            </a:r>
          </a:p>
          <a:p>
            <a:pPr algn="just"/>
            <a:r>
              <a:rPr lang="en-US" dirty="0" err="1"/>
              <a:t>Mejelis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, </a:t>
            </a:r>
            <a:r>
              <a:rPr lang="en-US" dirty="0" err="1"/>
              <a:t>contoh</a:t>
            </a:r>
            <a:r>
              <a:rPr lang="en-US" dirty="0"/>
              <a:t> di </a:t>
            </a:r>
            <a:r>
              <a:rPr lang="en-US" dirty="0" err="1"/>
              <a:t>Inggris</a:t>
            </a:r>
            <a:r>
              <a:rPr lang="en-US" dirty="0"/>
              <a:t> : House Of Lords; di Switzerland : Council Of State (</a:t>
            </a:r>
            <a:r>
              <a:rPr lang="en-US" dirty="0" err="1"/>
              <a:t>Standerat</a:t>
            </a:r>
            <a:r>
              <a:rPr lang="en-US" dirty="0"/>
              <a:t>); di </a:t>
            </a:r>
            <a:r>
              <a:rPr lang="en-US" dirty="0" err="1"/>
              <a:t>Jerman</a:t>
            </a:r>
            <a:r>
              <a:rPr lang="en-US" dirty="0"/>
              <a:t> : </a:t>
            </a:r>
            <a:r>
              <a:rPr lang="en-US" dirty="0" err="1"/>
              <a:t>Bundesrat</a:t>
            </a:r>
            <a:r>
              <a:rPr lang="en-US" dirty="0"/>
              <a:t>; di Malaysia : </a:t>
            </a:r>
            <a:r>
              <a:rPr lang="en-US" dirty="0" err="1"/>
              <a:t>Dewan</a:t>
            </a:r>
            <a:r>
              <a:rPr lang="en-US" dirty="0"/>
              <a:t> Negara,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di Australia,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, Canada, </a:t>
            </a:r>
            <a:r>
              <a:rPr lang="en-US" dirty="0" err="1"/>
              <a:t>Perancis</a:t>
            </a:r>
            <a:r>
              <a:rPr lang="en-US" dirty="0"/>
              <a:t>,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Senate.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698952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/>
          </a:bodyPr>
          <a:lstStyle/>
          <a:p>
            <a:pPr marL="446088" indent="-423863" algn="just">
              <a:buClr>
                <a:schemeClr val="tx1"/>
              </a:buClr>
              <a:buFont typeface="+mj-lt"/>
              <a:buAutoNum type="alphaLcPeriod"/>
              <a:defRPr/>
            </a:pPr>
            <a:r>
              <a:rPr lang="de-DE" b="1" dirty="0"/>
              <a:t>Strong Bicameralism</a:t>
            </a:r>
          </a:p>
          <a:p>
            <a:pPr marL="446088" indent="-423863" algn="just">
              <a:buClr>
                <a:schemeClr val="tx1"/>
              </a:buClr>
              <a:buNone/>
              <a:defRPr/>
            </a:pPr>
            <a:r>
              <a:rPr lang="en-US" dirty="0"/>
              <a:t>	</a:t>
            </a:r>
            <a:r>
              <a:rPr lang="id-ID" dirty="0"/>
              <a:t>Pembuatan undang-undang biasanya dimulai dari majelis manapun, dan harus dipertimbangkan oleh kedua majelis dalam forum yang sama sebelum bisa disahkan</a:t>
            </a:r>
            <a:r>
              <a:rPr lang="en-US" dirty="0" smtClean="0"/>
              <a:t>.</a:t>
            </a:r>
          </a:p>
          <a:p>
            <a:pPr marL="446088" indent="-423863" algn="just">
              <a:buClr>
                <a:schemeClr val="tx1"/>
              </a:buClr>
              <a:buNone/>
              <a:defRPr/>
            </a:pPr>
            <a:r>
              <a:rPr lang="en-US" dirty="0"/>
              <a:t>Australia, </a:t>
            </a:r>
            <a:r>
              <a:rPr lang="en-US" dirty="0" err="1"/>
              <a:t>Jerman</a:t>
            </a:r>
            <a:r>
              <a:rPr lang="en-US" dirty="0"/>
              <a:t>, Swiss,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, </a:t>
            </a:r>
            <a:r>
              <a:rPr lang="en-US" dirty="0" err="1"/>
              <a:t>Kolumbia</a:t>
            </a:r>
            <a:endParaRPr lang="de-DE" dirty="0"/>
          </a:p>
          <a:p>
            <a:pPr marL="446088" indent="-423863" algn="just">
              <a:buClr>
                <a:schemeClr val="tx1"/>
              </a:buClr>
              <a:buFont typeface="+mj-lt"/>
              <a:buAutoNum type="alphaLcPeriod"/>
              <a:defRPr/>
            </a:pPr>
            <a:r>
              <a:rPr lang="de-DE" b="1" dirty="0"/>
              <a:t>Soft Bicameralism</a:t>
            </a:r>
          </a:p>
          <a:p>
            <a:pPr marL="446088" indent="-423863" algn="just">
              <a:buClr>
                <a:schemeClr val="tx1"/>
              </a:buClr>
              <a:buNone/>
              <a:defRPr/>
            </a:pPr>
            <a:r>
              <a:rPr lang="en-US" dirty="0"/>
              <a:t>	</a:t>
            </a:r>
            <a:r>
              <a:rPr lang="id-ID" dirty="0"/>
              <a:t>Majelis yang satu memiliki status yang lebih tinggi. misalnya, majelis pertama dapat mengesampingkan RUU yang diajukan oleh majelis kedua</a:t>
            </a:r>
            <a:r>
              <a:rPr lang="en-US" dirty="0"/>
              <a:t>.</a:t>
            </a:r>
            <a:endParaRPr lang="de-D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926469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C) SISTEM TRIKAMERAL </a:t>
            </a:r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trikameral</a:t>
            </a:r>
            <a:r>
              <a:rPr lang="en-US" dirty="0" smtClean="0"/>
              <a:t>,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3 </a:t>
            </a:r>
            <a:r>
              <a:rPr lang="en-US" dirty="0" err="1" smtClean="0"/>
              <a:t>badan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id-ID" dirty="0" smtClean="0"/>
              <a:t>	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taiwan</a:t>
            </a:r>
            <a:r>
              <a:rPr lang="en-US" dirty="0" smtClean="0"/>
              <a:t>, RRC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smtClean="0"/>
              <a:t> National </a:t>
            </a:r>
            <a:r>
              <a:rPr lang="en-US" dirty="0" smtClean="0"/>
              <a:t>assembly (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), </a:t>
            </a:r>
            <a:r>
              <a:rPr lang="en-US" dirty="0" err="1" smtClean="0"/>
              <a:t>yuan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(DPR),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nasihat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raja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politik,administrasi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,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raja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permanen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“</a:t>
            </a:r>
            <a:r>
              <a:rPr lang="en-US" b="1" i="1" dirty="0" err="1" smtClean="0">
                <a:solidFill>
                  <a:srgbClr val="FF0000"/>
                </a:solidFill>
              </a:rPr>
              <a:t>luria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regis</a:t>
            </a:r>
            <a:r>
              <a:rPr lang="en-US" b="1" i="1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“house of lords”</a:t>
            </a:r>
          </a:p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house of lords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raja </a:t>
            </a:r>
            <a:r>
              <a:rPr lang="en-US" dirty="0" err="1" smtClean="0"/>
              <a:t>berkinginan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house of lord</a:t>
            </a:r>
            <a:r>
              <a:rPr lang="en-US" dirty="0" smtClean="0"/>
              <a:t>s yang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pertikaian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raja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ningrat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SISTEM REIKUTMENT ANGGOTA PERLEMEN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SISTEM DISTRIK</a:t>
            </a:r>
          </a:p>
          <a:p>
            <a:r>
              <a:rPr lang="en-US" dirty="0" smtClean="0"/>
              <a:t>SISTEM PROPOSIONAL</a:t>
            </a:r>
          </a:p>
          <a:p>
            <a:r>
              <a:rPr lang="en-US" dirty="0" smtClean="0"/>
              <a:t>SISTEM CAMPURAN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KUIS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Trias</a:t>
            </a:r>
            <a:r>
              <a:rPr lang="en-US" dirty="0" smtClean="0"/>
              <a:t> </a:t>
            </a:r>
            <a:r>
              <a:rPr lang="en-US" dirty="0" err="1" smtClean="0"/>
              <a:t>Politica</a:t>
            </a:r>
            <a:r>
              <a:rPr lang="en-US" dirty="0" smtClean="0"/>
              <a:t> </a:t>
            </a:r>
            <a:r>
              <a:rPr lang="en-US" dirty="0" err="1" smtClean="0"/>
              <a:t>Montesqieu</a:t>
            </a:r>
            <a:r>
              <a:rPr lang="en-US" dirty="0" smtClean="0"/>
              <a:t>? Dan </a:t>
            </a:r>
            <a:r>
              <a:rPr lang="en-US" dirty="0" err="1" smtClean="0"/>
              <a:t>apakah</a:t>
            </a:r>
            <a:r>
              <a:rPr lang="en-US" dirty="0" smtClean="0"/>
              <a:t> Indonesia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trias</a:t>
            </a:r>
            <a:r>
              <a:rPr lang="en-US" dirty="0" smtClean="0"/>
              <a:t> </a:t>
            </a:r>
            <a:r>
              <a:rPr lang="en-US" dirty="0" err="1" smtClean="0"/>
              <a:t>Politica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?</a:t>
            </a:r>
          </a:p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Jelaskan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:</a:t>
            </a:r>
          </a:p>
          <a:p>
            <a:pPr algn="just">
              <a:buAutoNum type="alphaLcPeriod"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 smtClean="0"/>
          </a:p>
          <a:p>
            <a:pPr algn="just">
              <a:buAutoNum type="alphaLcPeriod"/>
            </a:pPr>
            <a:r>
              <a:rPr lang="en-US" dirty="0" err="1" smtClean="0"/>
              <a:t>Pemerintah</a:t>
            </a:r>
            <a:r>
              <a:rPr lang="en-US" dirty="0" smtClean="0"/>
              <a:t> Daerah</a:t>
            </a:r>
          </a:p>
          <a:p>
            <a:pPr algn="just">
              <a:buAutoNum type="alphaLcPeriod"/>
            </a:pP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Daerah di Indonesia ?</a:t>
            </a:r>
          </a:p>
          <a:p>
            <a:pPr algn="just">
              <a:buAutoNum type="arabicPeriod" startAt="4"/>
            </a:pP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di </a:t>
            </a:r>
            <a:r>
              <a:rPr lang="en-US" dirty="0" err="1" smtClean="0"/>
              <a:t>Indoensia</a:t>
            </a:r>
            <a:r>
              <a:rPr lang="en-US" dirty="0" smtClean="0"/>
              <a:t> ?</a:t>
            </a:r>
          </a:p>
          <a:p>
            <a:pPr algn="just">
              <a:buAutoNum type="arabicPeriod" startAt="4"/>
            </a:pP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? Dan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DPD </a:t>
            </a:r>
            <a:r>
              <a:rPr lang="en-US" dirty="0" err="1" smtClean="0"/>
              <a:t>dan</a:t>
            </a:r>
            <a:r>
              <a:rPr lang="en-US" dirty="0" smtClean="0"/>
              <a:t> DPR ? </a:t>
            </a:r>
          </a:p>
          <a:p>
            <a:pPr algn="just">
              <a:buAutoNum type="arabicPeriod" startAt="4"/>
            </a:pP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Negara ?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>
              <a:buAutoNum type="arabicPeriod" startAt="4"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9434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menginginkan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.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raja, </a:t>
            </a:r>
            <a:r>
              <a:rPr lang="en-US" dirty="0" err="1" smtClean="0"/>
              <a:t>maka</a:t>
            </a:r>
            <a:r>
              <a:rPr lang="en-US" dirty="0" smtClean="0"/>
              <a:t> raja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mengalah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anggotanya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disebu</a:t>
            </a:r>
            <a:r>
              <a:rPr lang="id-ID" dirty="0" smtClean="0"/>
              <a:t>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“magnum </a:t>
            </a:r>
            <a:r>
              <a:rPr lang="en-US" dirty="0" err="1" smtClean="0">
                <a:solidFill>
                  <a:srgbClr val="FF0000"/>
                </a:solidFill>
              </a:rPr>
              <a:t>consillium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smtClean="0"/>
              <a:t>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dirty="0" smtClean="0"/>
              <a:t>house of commons” </a:t>
            </a:r>
          </a:p>
          <a:p>
            <a:pPr algn="just"/>
            <a:r>
              <a:rPr lang="en-US" b="1" dirty="0" smtClean="0"/>
              <a:t>House of lord </a:t>
            </a:r>
            <a:r>
              <a:rPr lang="en-US" b="1" dirty="0" err="1" smtClean="0"/>
              <a:t>dan</a:t>
            </a:r>
            <a:r>
              <a:rPr lang="en-US" b="1" dirty="0" smtClean="0"/>
              <a:t> house of commons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parliamentum</a:t>
            </a:r>
            <a:r>
              <a:rPr lang="en-US" dirty="0" smtClean="0"/>
              <a:t> “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“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modern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b="1" dirty="0" err="1" smtClean="0">
                <a:solidFill>
                  <a:srgbClr val="00B0F0"/>
                </a:solidFill>
              </a:rPr>
              <a:t>Anggota</a:t>
            </a:r>
            <a:r>
              <a:rPr lang="en-US" b="1" dirty="0" smtClean="0">
                <a:solidFill>
                  <a:srgbClr val="00B0F0"/>
                </a:solidFill>
              </a:rPr>
              <a:t> House of lord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bangsawan</a:t>
            </a:r>
            <a:r>
              <a:rPr lang="en-US" dirty="0" smtClean="0"/>
              <a:t> yang </a:t>
            </a:r>
            <a:r>
              <a:rPr lang="en-US" dirty="0" err="1" smtClean="0"/>
              <a:t>permanen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house of commons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endParaRPr lang="en-US" dirty="0" smtClean="0"/>
          </a:p>
          <a:p>
            <a:pPr algn="just"/>
            <a:r>
              <a:rPr lang="en-US" dirty="0" err="1" smtClean="0">
                <a:solidFill>
                  <a:srgbClr val="FF0000"/>
                </a:solidFill>
              </a:rPr>
              <a:t>Kedudukan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parlemen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dengan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sistem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parlementer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sangat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kuat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bahkan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dapat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disebut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lebih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kuat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dari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eksekutif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karena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parlemenlah</a:t>
            </a:r>
            <a:r>
              <a:rPr lang="en-US" dirty="0" smtClean="0">
                <a:solidFill>
                  <a:srgbClr val="FF0000"/>
                </a:solidFill>
              </a:rPr>
              <a:t> yang </a:t>
            </a:r>
            <a:r>
              <a:rPr lang="en-US" dirty="0" err="1" smtClean="0">
                <a:solidFill>
                  <a:srgbClr val="FF0000"/>
                </a:solidFill>
              </a:rPr>
              <a:t>membentuk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eksekutif.dmana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setiap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anggota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kabinet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harus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menjadi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anggota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parlemen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presidensial</a:t>
            </a:r>
            <a:r>
              <a:rPr lang="en-US" dirty="0" smtClean="0"/>
              <a:t> yang </a:t>
            </a:r>
            <a:r>
              <a:rPr lang="en-US" dirty="0" err="1" smtClean="0"/>
              <a:t>murni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sejajar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lemaga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adlaah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konstitusionallnya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FUNGSI PARLEMEN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FUNGSI PARLEMEN </a:t>
            </a:r>
            <a:r>
              <a:rPr lang="en-US" b="1" dirty="0" err="1" smtClean="0">
                <a:solidFill>
                  <a:srgbClr val="0070C0"/>
                </a:solidFill>
              </a:rPr>
              <a:t>secara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umum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ada</a:t>
            </a:r>
            <a:r>
              <a:rPr lang="en-US" b="1" dirty="0" smtClean="0">
                <a:solidFill>
                  <a:srgbClr val="0070C0"/>
                </a:solidFill>
              </a:rPr>
              <a:t> 3</a:t>
            </a:r>
          </a:p>
          <a:p>
            <a:pPr marL="514350" indent="-514350">
              <a:buAutoNum type="alphaLcPeriod"/>
            </a:pPr>
            <a:r>
              <a:rPr lang="en-US" b="1" dirty="0" err="1" smtClean="0">
                <a:solidFill>
                  <a:srgbClr val="FF0000"/>
                </a:solidFill>
              </a:rPr>
              <a:t>Fungsi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Legislasi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endParaRPr lang="en-US" dirty="0" smtClean="0"/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b. </a:t>
            </a:r>
            <a:r>
              <a:rPr lang="en-US" b="1" dirty="0" err="1" smtClean="0">
                <a:solidFill>
                  <a:srgbClr val="FF0000"/>
                </a:solidFill>
              </a:rPr>
              <a:t>Fungsi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Anggaran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negar</a:t>
            </a:r>
            <a:r>
              <a:rPr lang="id-ID" b="1" dirty="0" err="1" smtClean="0"/>
              <a:t>a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c. </a:t>
            </a:r>
            <a:r>
              <a:rPr lang="en-US" b="1" dirty="0" err="1" smtClean="0">
                <a:solidFill>
                  <a:srgbClr val="FF0000"/>
                </a:solidFill>
              </a:rPr>
              <a:t>Fungsi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Pengawasan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mengaswasi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/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514350" indent="-514350" algn="just">
              <a:buNone/>
            </a:pPr>
            <a:r>
              <a:rPr lang="id-ID" dirty="0" smtClean="0"/>
              <a:t>	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penjaringan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memperjuangan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diparlemen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direalisikan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402</TotalTime>
  <Words>2369</Words>
  <Application>Microsoft Office PowerPoint</Application>
  <PresentationFormat>On-screen Show (4:3)</PresentationFormat>
  <Paragraphs>194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Civic</vt:lpstr>
      <vt:lpstr>LEMBAGA LEGISLATIF</vt:lpstr>
      <vt:lpstr>TINJAUAN UMUM</vt:lpstr>
      <vt:lpstr>Slide 3</vt:lpstr>
      <vt:lpstr>Slide 4</vt:lpstr>
      <vt:lpstr>Slide 5</vt:lpstr>
      <vt:lpstr>Slide 6</vt:lpstr>
      <vt:lpstr>Slide 7</vt:lpstr>
      <vt:lpstr>Slide 8</vt:lpstr>
      <vt:lpstr>FUNGSI PARLEMEN</vt:lpstr>
      <vt:lpstr>HAK-HAK PARLEMEN</vt:lpstr>
      <vt:lpstr>Slide 11</vt:lpstr>
      <vt:lpstr>DEWAN PERWAKILAN RAKYAT</vt:lpstr>
      <vt:lpstr>Slide 13</vt:lpstr>
      <vt:lpstr>Slide 14</vt:lpstr>
      <vt:lpstr>Slide 15</vt:lpstr>
      <vt:lpstr>Slide 16</vt:lpstr>
      <vt:lpstr>Slide 17</vt:lpstr>
      <vt:lpstr>TUGAS DPR</vt:lpstr>
      <vt:lpstr>Slide 19</vt:lpstr>
      <vt:lpstr>Slide 20</vt:lpstr>
      <vt:lpstr>KEANGGOTAAN DPR</vt:lpstr>
      <vt:lpstr>Slide 22</vt:lpstr>
      <vt:lpstr>HAK ANGGOTA DPR</vt:lpstr>
      <vt:lpstr>Slide 24</vt:lpstr>
      <vt:lpstr>FRAKSI DI DPR</vt:lpstr>
      <vt:lpstr>Slide 26</vt:lpstr>
      <vt:lpstr>ALAT KELENGKAPAN DPR</vt:lpstr>
      <vt:lpstr>Slide 28</vt:lpstr>
      <vt:lpstr>Slide 29</vt:lpstr>
      <vt:lpstr>Slide 30</vt:lpstr>
      <vt:lpstr>Slide 31</vt:lpstr>
      <vt:lpstr>Slide 32</vt:lpstr>
      <vt:lpstr>KOMISI</vt:lpstr>
      <vt:lpstr>MAJELIS KEHORMATAN DEWAN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SANKSI PUTUSAN MKD</vt:lpstr>
      <vt:lpstr>SISTEM PARLEMEN</vt:lpstr>
      <vt:lpstr>UNIKAMERAL</vt:lpstr>
      <vt:lpstr>BIKAMERAL </vt:lpstr>
      <vt:lpstr>Slide 46</vt:lpstr>
      <vt:lpstr>Slide 47</vt:lpstr>
      <vt:lpstr>Slide 48</vt:lpstr>
      <vt:lpstr>Slide 49</vt:lpstr>
      <vt:lpstr>SISTEM REIKUTMENT ANGGOTA PERLEMEN</vt:lpstr>
      <vt:lpstr>KUIS</vt:lpstr>
    </vt:vector>
  </TitlesOfParts>
  <Company>intel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LEMBAGA LEGISLATIF</dc:title>
  <dc:creator>user</dc:creator>
  <cp:lastModifiedBy>Windows</cp:lastModifiedBy>
  <cp:revision>53</cp:revision>
  <dcterms:created xsi:type="dcterms:W3CDTF">2013-11-27T01:42:37Z</dcterms:created>
  <dcterms:modified xsi:type="dcterms:W3CDTF">2016-12-05T15:10:19Z</dcterms:modified>
</cp:coreProperties>
</file>