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70"/>
  </p:handoutMasterIdLst>
  <p:sldIdLst>
    <p:sldId id="256" r:id="rId2"/>
    <p:sldId id="296" r:id="rId3"/>
    <p:sldId id="297" r:id="rId4"/>
    <p:sldId id="298" r:id="rId5"/>
    <p:sldId id="299" r:id="rId6"/>
    <p:sldId id="300" r:id="rId7"/>
    <p:sldId id="301" r:id="rId8"/>
    <p:sldId id="315" r:id="rId9"/>
    <p:sldId id="302" r:id="rId10"/>
    <p:sldId id="303" r:id="rId11"/>
    <p:sldId id="304" r:id="rId12"/>
    <p:sldId id="305" r:id="rId13"/>
    <p:sldId id="257" r:id="rId14"/>
    <p:sldId id="258" r:id="rId15"/>
    <p:sldId id="259" r:id="rId16"/>
    <p:sldId id="260" r:id="rId17"/>
    <p:sldId id="261" r:id="rId18"/>
    <p:sldId id="262" r:id="rId19"/>
    <p:sldId id="263" r:id="rId20"/>
    <p:sldId id="264" r:id="rId21"/>
    <p:sldId id="265" r:id="rId22"/>
    <p:sldId id="266" r:id="rId23"/>
    <p:sldId id="267" r:id="rId24"/>
    <p:sldId id="268" r:id="rId25"/>
    <p:sldId id="269" r:id="rId26"/>
    <p:sldId id="270" r:id="rId27"/>
    <p:sldId id="271" r:id="rId28"/>
    <p:sldId id="272" r:id="rId29"/>
    <p:sldId id="273" r:id="rId30"/>
    <p:sldId id="274" r:id="rId31"/>
    <p:sldId id="275" r:id="rId32"/>
    <p:sldId id="276" r:id="rId33"/>
    <p:sldId id="277" r:id="rId34"/>
    <p:sldId id="278" r:id="rId35"/>
    <p:sldId id="279" r:id="rId36"/>
    <p:sldId id="280" r:id="rId37"/>
    <p:sldId id="282" r:id="rId38"/>
    <p:sldId id="283" r:id="rId39"/>
    <p:sldId id="284" r:id="rId40"/>
    <p:sldId id="285" r:id="rId41"/>
    <p:sldId id="286" r:id="rId42"/>
    <p:sldId id="287" r:id="rId43"/>
    <p:sldId id="288" r:id="rId44"/>
    <p:sldId id="289" r:id="rId45"/>
    <p:sldId id="290" r:id="rId46"/>
    <p:sldId id="291" r:id="rId47"/>
    <p:sldId id="292" r:id="rId48"/>
    <p:sldId id="293" r:id="rId49"/>
    <p:sldId id="294" r:id="rId50"/>
    <p:sldId id="29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6" r:id="rId61"/>
    <p:sldId id="317" r:id="rId62"/>
    <p:sldId id="318" r:id="rId63"/>
    <p:sldId id="319" r:id="rId64"/>
    <p:sldId id="320" r:id="rId65"/>
    <p:sldId id="321" r:id="rId66"/>
    <p:sldId id="322" r:id="rId67"/>
    <p:sldId id="323" r:id="rId68"/>
    <p:sldId id="325" r:id="rId69"/>
  </p:sldIdLst>
  <p:sldSz cx="9144000" cy="6858000" type="screen4x3"/>
  <p:notesSz cx="6858000" cy="93138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06E773-B002-4EEC-A1BA-5AFEBF06106D}" type="datetimeFigureOut">
              <a:rPr lang="en-US" smtClean="0"/>
              <a:pPr/>
              <a:t>5/25/2016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9DE5A8-5661-42D0-B189-C219885215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698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F56F042-AA69-4D7D-B998-F2D360EBC3FF}" type="datetimeFigureOut">
              <a:rPr lang="en-US" smtClean="0"/>
              <a:pPr/>
              <a:t>5/25/2016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FCF2217-34E7-416A-9259-8C9AB245FF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6F042-AA69-4D7D-B998-F2D360EBC3FF}" type="datetimeFigureOut">
              <a:rPr lang="en-US" smtClean="0"/>
              <a:pPr/>
              <a:t>5/25/2016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CF2217-34E7-416A-9259-8C9AB245FF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6F042-AA69-4D7D-B998-F2D360EBC3FF}" type="datetimeFigureOut">
              <a:rPr lang="en-US" smtClean="0"/>
              <a:pPr/>
              <a:t>5/25/2016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CF2217-34E7-416A-9259-8C9AB245FF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6F042-AA69-4D7D-B998-F2D360EBC3FF}" type="datetimeFigureOut">
              <a:rPr lang="en-US" smtClean="0"/>
              <a:pPr/>
              <a:t>5/25/2016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CF2217-34E7-416A-9259-8C9AB245FFA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6F042-AA69-4D7D-B998-F2D360EBC3FF}" type="datetimeFigureOut">
              <a:rPr lang="en-US" smtClean="0"/>
              <a:pPr/>
              <a:t>5/25/2016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CF2217-34E7-416A-9259-8C9AB245FFA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6F042-AA69-4D7D-B998-F2D360EBC3FF}" type="datetimeFigureOut">
              <a:rPr lang="en-US" smtClean="0"/>
              <a:pPr/>
              <a:t>5/25/2016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CF2217-34E7-416A-9259-8C9AB245FFA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6F042-AA69-4D7D-B998-F2D360EBC3FF}" type="datetimeFigureOut">
              <a:rPr lang="en-US" smtClean="0"/>
              <a:pPr/>
              <a:t>5/25/2016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CF2217-34E7-416A-9259-8C9AB245FF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6F042-AA69-4D7D-B998-F2D360EBC3FF}" type="datetimeFigureOut">
              <a:rPr lang="en-US" smtClean="0"/>
              <a:pPr/>
              <a:t>5/25/2016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CF2217-34E7-416A-9259-8C9AB245FFA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6F042-AA69-4D7D-B998-F2D360EBC3FF}" type="datetimeFigureOut">
              <a:rPr lang="en-US" smtClean="0"/>
              <a:pPr/>
              <a:t>5/25/2016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CF2217-34E7-416A-9259-8C9AB245FF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F56F042-AA69-4D7D-B998-F2D360EBC3FF}" type="datetimeFigureOut">
              <a:rPr lang="en-US" smtClean="0"/>
              <a:pPr/>
              <a:t>5/25/2016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CF2217-34E7-416A-9259-8C9AB245FF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F56F042-AA69-4D7D-B998-F2D360EBC3FF}" type="datetimeFigureOut">
              <a:rPr lang="en-US" smtClean="0"/>
              <a:pPr/>
              <a:t>5/25/2016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FCF2217-34E7-416A-9259-8C9AB245FFA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F56F042-AA69-4D7D-B998-F2D360EBC3FF}" type="datetimeFigureOut">
              <a:rPr lang="en-US" smtClean="0"/>
              <a:pPr/>
              <a:t>5/25/2016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FCF2217-34E7-416A-9259-8C9AB245FFA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1"/>
            <a:ext cx="7772400" cy="1523999"/>
          </a:xfrm>
        </p:spPr>
        <p:txBody>
          <a:bodyPr>
            <a:normAutofit fontScale="90000"/>
          </a:bodyPr>
          <a:lstStyle/>
          <a:p>
            <a:r>
              <a:rPr lang="id-ID" b="1" dirty="0" smtClean="0">
                <a:latin typeface="Bell MT" pitchFamily="18" charset="0"/>
              </a:rPr>
              <a:t>MATERI </a:t>
            </a:r>
            <a:br>
              <a:rPr lang="id-ID" b="1" dirty="0" smtClean="0">
                <a:latin typeface="Bell MT" pitchFamily="18" charset="0"/>
              </a:rPr>
            </a:br>
            <a:r>
              <a:rPr lang="id-ID" b="1" dirty="0" smtClean="0">
                <a:latin typeface="Bell MT" pitchFamily="18" charset="0"/>
              </a:rPr>
              <a:t>“</a:t>
            </a:r>
            <a:r>
              <a:rPr lang="en-US" b="1" dirty="0" smtClean="0">
                <a:latin typeface="Bell MT" pitchFamily="18" charset="0"/>
              </a:rPr>
              <a:t>PEMERINTAHAN DAERAH</a:t>
            </a:r>
            <a:r>
              <a:rPr lang="id-ID" b="1" dirty="0" smtClean="0">
                <a:latin typeface="Bell MT" pitchFamily="18" charset="0"/>
              </a:rPr>
              <a:t>”</a:t>
            </a:r>
            <a:endParaRPr lang="en-US" b="1" dirty="0">
              <a:latin typeface="Bell MT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667000"/>
            <a:ext cx="7772400" cy="2057400"/>
          </a:xfrm>
        </p:spPr>
        <p:txBody>
          <a:bodyPr>
            <a:no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  <a:latin typeface="Bell MT" pitchFamily="18" charset="0"/>
              </a:rPr>
              <a:t>M. YUSRIZAL ADI SYAPUTRA, S.H.,MH.</a:t>
            </a:r>
          </a:p>
          <a:p>
            <a:r>
              <a:rPr lang="en-US" sz="2000" b="1" dirty="0" smtClean="0">
                <a:solidFill>
                  <a:schemeClr val="tx1"/>
                </a:solidFill>
                <a:latin typeface="Bell MT" pitchFamily="18" charset="0"/>
              </a:rPr>
              <a:t>FAKULTAS </a:t>
            </a:r>
            <a:r>
              <a:rPr lang="id-ID" sz="2000" b="1" dirty="0" smtClean="0">
                <a:solidFill>
                  <a:schemeClr val="tx1"/>
                </a:solidFill>
                <a:latin typeface="Bell MT" pitchFamily="18" charset="0"/>
              </a:rPr>
              <a:t>HUKUM </a:t>
            </a:r>
            <a:endParaRPr lang="en-US" sz="2000" b="1" dirty="0" smtClean="0">
              <a:solidFill>
                <a:schemeClr val="tx1"/>
              </a:solidFill>
              <a:latin typeface="Bell MT" pitchFamily="18" charset="0"/>
            </a:endParaRPr>
          </a:p>
          <a:p>
            <a:endParaRPr lang="en-US" sz="2000" b="1" dirty="0">
              <a:solidFill>
                <a:schemeClr val="tx1"/>
              </a:solidFill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marL="0" indent="0" algn="just">
              <a:buNone/>
            </a:pPr>
            <a:r>
              <a:rPr lang="en-US" b="1" dirty="0" err="1" smtClean="0">
                <a:latin typeface="Bell MT" pitchFamily="18" charset="0"/>
              </a:rPr>
              <a:t>Atribusi</a:t>
            </a:r>
            <a:endParaRPr lang="en-US" b="1" dirty="0" smtClean="0">
              <a:latin typeface="Bell MT" pitchFamily="18" charset="0"/>
            </a:endParaRPr>
          </a:p>
          <a:p>
            <a:pPr marL="0" indent="0" algn="just">
              <a:buNone/>
            </a:pPr>
            <a:r>
              <a:rPr lang="en-US" dirty="0" err="1" smtClean="0">
                <a:latin typeface="Bell MT" pitchFamily="18" charset="0"/>
              </a:rPr>
              <a:t>Dalam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dekonsentrasi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tidak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terdapat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pembentukan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lembaga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baru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terpisah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dari</a:t>
            </a:r>
            <a:r>
              <a:rPr lang="en-US" dirty="0" smtClean="0">
                <a:latin typeface="Bell MT" pitchFamily="18" charset="0"/>
              </a:rPr>
              <a:t> organ </a:t>
            </a:r>
            <a:r>
              <a:rPr lang="en-US" dirty="0" err="1" smtClean="0">
                <a:latin typeface="Bell MT" pitchFamily="18" charset="0"/>
              </a:rPr>
              <a:t>pemerintah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pusat</a:t>
            </a:r>
            <a:r>
              <a:rPr lang="en-US" dirty="0" smtClean="0">
                <a:latin typeface="Bell MT" pitchFamily="18" charset="0"/>
              </a:rPr>
              <a:t>. </a:t>
            </a:r>
            <a:r>
              <a:rPr lang="en-US" dirty="0" err="1" smtClean="0">
                <a:latin typeface="Bell MT" pitchFamily="18" charset="0"/>
              </a:rPr>
              <a:t>Artinya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lembaga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melaksanakan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tugas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dekonsentrasi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adalah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unsur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pusat</a:t>
            </a:r>
            <a:r>
              <a:rPr lang="en-US" dirty="0" smtClean="0">
                <a:latin typeface="Bell MT" pitchFamily="18" charset="0"/>
              </a:rPr>
              <a:t>.</a:t>
            </a:r>
          </a:p>
          <a:p>
            <a:pPr marL="0" indent="0" algn="just">
              <a:buNone/>
            </a:pPr>
            <a:endParaRPr lang="en-US" dirty="0" smtClean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b="1" dirty="0" smtClean="0">
                <a:latin typeface="Bell MT" pitchFamily="18" charset="0"/>
              </a:rPr>
              <a:t>ASAS DESENTRALISASI</a:t>
            </a:r>
          </a:p>
          <a:p>
            <a:pPr marL="0" indent="0" algn="just">
              <a:buNone/>
            </a:pPr>
            <a:r>
              <a:rPr lang="en-US" dirty="0" err="1" smtClean="0">
                <a:latin typeface="Bell MT" pitchFamily="18" charset="0"/>
              </a:rPr>
              <a:t>Menurut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Phillipus</a:t>
            </a:r>
            <a:r>
              <a:rPr lang="en-US" dirty="0" smtClean="0">
                <a:latin typeface="Bell MT" pitchFamily="18" charset="0"/>
              </a:rPr>
              <a:t> M. </a:t>
            </a:r>
            <a:r>
              <a:rPr lang="en-US" dirty="0" err="1" smtClean="0">
                <a:latin typeface="Bell MT" pitchFamily="18" charset="0"/>
              </a:rPr>
              <a:t>Hadjon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b="1" dirty="0" err="1" smtClean="0">
                <a:latin typeface="Bell MT" pitchFamily="18" charset="0"/>
              </a:rPr>
              <a:t>Desentralisasi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adalah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wewenang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untuk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mengatur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dan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mengurus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urusan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pemerintahan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tidak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semata-mata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dilakukan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oleh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pemerintah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pusat</a:t>
            </a:r>
            <a:r>
              <a:rPr lang="en-US" b="1" dirty="0" smtClean="0">
                <a:latin typeface="Bell MT" pitchFamily="18" charset="0"/>
              </a:rPr>
              <a:t>, </a:t>
            </a:r>
            <a:r>
              <a:rPr lang="en-US" b="1" dirty="0" err="1" smtClean="0">
                <a:latin typeface="Bell MT" pitchFamily="18" charset="0"/>
              </a:rPr>
              <a:t>melainkan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dilakukan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juga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oleh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satuan-satuan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pemerintahan</a:t>
            </a:r>
            <a:r>
              <a:rPr lang="en-US" b="1" dirty="0" smtClean="0">
                <a:latin typeface="Bell MT" pitchFamily="18" charset="0"/>
              </a:rPr>
              <a:t> yang </a:t>
            </a:r>
            <a:r>
              <a:rPr lang="en-US" b="1" dirty="0" err="1" smtClean="0">
                <a:latin typeface="Bell MT" pitchFamily="18" charset="0"/>
              </a:rPr>
              <a:t>lebih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rendah</a:t>
            </a:r>
            <a:r>
              <a:rPr lang="en-US" b="1" dirty="0" smtClean="0">
                <a:latin typeface="Bell MT" pitchFamily="18" charset="0"/>
              </a:rPr>
              <a:t>, </a:t>
            </a:r>
            <a:r>
              <a:rPr lang="en-US" b="1" dirty="0" err="1" smtClean="0">
                <a:latin typeface="Bell MT" pitchFamily="18" charset="0"/>
              </a:rPr>
              <a:t>baik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dalam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bentuk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satuan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teritorial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maupun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fungsional</a:t>
            </a:r>
            <a:r>
              <a:rPr lang="en-US" b="1" dirty="0" smtClean="0">
                <a:latin typeface="Bell MT" pitchFamily="18" charset="0"/>
              </a:rPr>
              <a:t>. </a:t>
            </a:r>
            <a:r>
              <a:rPr lang="en-US" dirty="0" err="1" smtClean="0">
                <a:latin typeface="Bell MT" pitchFamily="18" charset="0"/>
              </a:rPr>
              <a:t>Satuan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pemerintahan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lebih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rendah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diserahi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dibiarkan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mengatur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dibiarkan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mengatur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mengurus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sendiri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sebagaian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urusan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pemerintahan</a:t>
            </a:r>
            <a:endParaRPr lang="en-US" dirty="0" smtClean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3200" dirty="0" err="1" smtClean="0">
                <a:latin typeface="Bell MT" pitchFamily="18" charset="0"/>
              </a:rPr>
              <a:t>Adapun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proses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penyerahan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wewenang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kepada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daerah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dalam</a:t>
            </a:r>
            <a:r>
              <a:rPr lang="en-US" sz="3200" dirty="0" smtClean="0">
                <a:latin typeface="Bell MT" pitchFamily="18" charset="0"/>
              </a:rPr>
              <a:t> UU </a:t>
            </a:r>
            <a:r>
              <a:rPr lang="en-US" sz="3200" dirty="0" err="1" smtClean="0">
                <a:latin typeface="Bell MT" pitchFamily="18" charset="0"/>
              </a:rPr>
              <a:t>Pemerintahan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daerah</a:t>
            </a:r>
            <a:r>
              <a:rPr lang="en-US" sz="3200" dirty="0" smtClean="0">
                <a:latin typeface="Bell MT" pitchFamily="18" charset="0"/>
              </a:rPr>
              <a:t> yang </a:t>
            </a:r>
            <a:r>
              <a:rPr lang="en-US" sz="3200" dirty="0" err="1" smtClean="0">
                <a:latin typeface="Bell MT" pitchFamily="18" charset="0"/>
              </a:rPr>
              <a:t>pernah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berlaku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dapat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dilakukan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melalui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dua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cara</a:t>
            </a:r>
            <a:r>
              <a:rPr lang="en-US" sz="3200" dirty="0" smtClean="0">
                <a:latin typeface="Bell MT" pitchFamily="18" charset="0"/>
              </a:rPr>
              <a:t>, </a:t>
            </a:r>
            <a:r>
              <a:rPr lang="en-US" sz="3200" dirty="0" err="1" smtClean="0">
                <a:latin typeface="Bell MT" pitchFamily="18" charset="0"/>
              </a:rPr>
              <a:t>yaitu</a:t>
            </a:r>
            <a:r>
              <a:rPr lang="en-US" sz="3200" dirty="0" smtClean="0">
                <a:latin typeface="Bell MT" pitchFamily="18" charset="0"/>
              </a:rPr>
              <a:t>:</a:t>
            </a:r>
          </a:p>
          <a:p>
            <a:pPr marL="514350" indent="-514350" algn="just">
              <a:buAutoNum type="alphaLcPeriod"/>
            </a:pPr>
            <a:r>
              <a:rPr lang="en-US" sz="3200" b="1" dirty="0" err="1" smtClean="0">
                <a:latin typeface="Bell MT" pitchFamily="18" charset="0"/>
              </a:rPr>
              <a:t>Penyerahan</a:t>
            </a:r>
            <a:r>
              <a:rPr lang="en-US" sz="3200" b="1" dirty="0" smtClean="0">
                <a:latin typeface="Bell MT" pitchFamily="18" charset="0"/>
              </a:rPr>
              <a:t> </a:t>
            </a:r>
            <a:r>
              <a:rPr lang="en-US" sz="3200" b="1" dirty="0" err="1" smtClean="0">
                <a:latin typeface="Bell MT" pitchFamily="18" charset="0"/>
              </a:rPr>
              <a:t>penuh</a:t>
            </a:r>
            <a:r>
              <a:rPr lang="en-US" sz="3200" b="1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artinya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baik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tentang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asas-asasnya</a:t>
            </a:r>
            <a:r>
              <a:rPr lang="en-US" sz="3200" dirty="0" smtClean="0">
                <a:latin typeface="Bell MT" pitchFamily="18" charset="0"/>
              </a:rPr>
              <a:t> (</a:t>
            </a:r>
            <a:r>
              <a:rPr lang="en-US" sz="3200" dirty="0" err="1" smtClean="0">
                <a:latin typeface="Bell MT" pitchFamily="18" charset="0"/>
              </a:rPr>
              <a:t>prinsip-prinsipnya</a:t>
            </a:r>
            <a:r>
              <a:rPr lang="en-US" sz="3200" dirty="0" smtClean="0">
                <a:latin typeface="Bell MT" pitchFamily="18" charset="0"/>
              </a:rPr>
              <a:t>) </a:t>
            </a:r>
            <a:r>
              <a:rPr lang="en-US" sz="3200" dirty="0" err="1" smtClean="0">
                <a:latin typeface="Bell MT" pitchFamily="18" charset="0"/>
              </a:rPr>
              <a:t>maupun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tentang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caranya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menjalankan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kewajibannya</a:t>
            </a:r>
            <a:r>
              <a:rPr lang="en-US" sz="3200" dirty="0" smtClean="0">
                <a:latin typeface="Bell MT" pitchFamily="18" charset="0"/>
              </a:rPr>
              <a:t> yang </a:t>
            </a:r>
            <a:r>
              <a:rPr lang="en-US" sz="3200" dirty="0" err="1" smtClean="0">
                <a:latin typeface="Bell MT" pitchFamily="18" charset="0"/>
              </a:rPr>
              <a:t>diserahkan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itu</a:t>
            </a:r>
            <a:r>
              <a:rPr lang="en-US" sz="3200" dirty="0" smtClean="0">
                <a:latin typeface="Bell MT" pitchFamily="18" charset="0"/>
              </a:rPr>
              <a:t>, </a:t>
            </a:r>
            <a:r>
              <a:rPr lang="en-US" sz="3200" dirty="0" err="1" smtClean="0">
                <a:latin typeface="Bell MT" pitchFamily="18" charset="0"/>
              </a:rPr>
              <a:t>diserahkan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semuanya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kepada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daerah</a:t>
            </a:r>
            <a:r>
              <a:rPr lang="en-US" sz="3200" dirty="0" smtClean="0">
                <a:latin typeface="Bell MT" pitchFamily="18" charset="0"/>
              </a:rPr>
              <a:t>;</a:t>
            </a:r>
          </a:p>
          <a:p>
            <a:pPr marL="514350" indent="-514350" algn="just">
              <a:buAutoNum type="alphaLcPeriod"/>
            </a:pPr>
            <a:r>
              <a:rPr lang="en-US" sz="3200" b="1" dirty="0" err="1" smtClean="0">
                <a:latin typeface="Bell MT" pitchFamily="18" charset="0"/>
              </a:rPr>
              <a:t>Penyerahan</a:t>
            </a:r>
            <a:r>
              <a:rPr lang="en-US" sz="3200" b="1" dirty="0" smtClean="0">
                <a:latin typeface="Bell MT" pitchFamily="18" charset="0"/>
              </a:rPr>
              <a:t> </a:t>
            </a:r>
            <a:r>
              <a:rPr lang="en-US" sz="3200" b="1" dirty="0" err="1" smtClean="0">
                <a:latin typeface="Bell MT" pitchFamily="18" charset="0"/>
              </a:rPr>
              <a:t>tidak</a:t>
            </a:r>
            <a:r>
              <a:rPr lang="en-US" sz="3200" b="1" dirty="0" smtClean="0">
                <a:latin typeface="Bell MT" pitchFamily="18" charset="0"/>
              </a:rPr>
              <a:t> </a:t>
            </a:r>
            <a:r>
              <a:rPr lang="en-US" sz="3200" b="1" dirty="0" err="1" smtClean="0">
                <a:latin typeface="Bell MT" pitchFamily="18" charset="0"/>
              </a:rPr>
              <a:t>penuh</a:t>
            </a:r>
            <a:r>
              <a:rPr lang="en-US" sz="3200" b="1" dirty="0" smtClean="0">
                <a:latin typeface="Bell MT" pitchFamily="18" charset="0"/>
              </a:rPr>
              <a:t>,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artinya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penyerahan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hanya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mengenai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caranya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menjalankan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saja</a:t>
            </a:r>
            <a:r>
              <a:rPr lang="en-US" sz="3200" dirty="0" smtClean="0">
                <a:latin typeface="Bell MT" pitchFamily="18" charset="0"/>
              </a:rPr>
              <a:t>, </a:t>
            </a:r>
            <a:r>
              <a:rPr lang="en-US" sz="3200" dirty="0" err="1" smtClean="0">
                <a:latin typeface="Bell MT" pitchFamily="18" charset="0"/>
              </a:rPr>
              <a:t>tetapi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asas-asasnya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ditetapkan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oleh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pemerintah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pusat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sendiri</a:t>
            </a:r>
            <a:r>
              <a:rPr lang="en-US" sz="3200" dirty="0" smtClean="0">
                <a:latin typeface="Bell MT" pitchFamily="18" charset="0"/>
              </a:rPr>
              <a:t>.</a:t>
            </a:r>
            <a:endParaRPr lang="en-US" sz="3200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n-US" b="1" dirty="0" err="1" smtClean="0">
                <a:latin typeface="Bell MT" pitchFamily="18" charset="0"/>
              </a:rPr>
              <a:t>Sebelum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kemerdekaan</a:t>
            </a:r>
            <a:r>
              <a:rPr lang="en-US" b="1" dirty="0" smtClean="0">
                <a:latin typeface="Bell MT" pitchFamily="18" charset="0"/>
              </a:rPr>
              <a:t> RI</a:t>
            </a:r>
          </a:p>
          <a:p>
            <a:pPr algn="just"/>
            <a:r>
              <a:rPr lang="en-US" b="1" i="1" dirty="0" err="1" smtClean="0">
                <a:latin typeface="Bell MT" pitchFamily="18" charset="0"/>
              </a:rPr>
              <a:t>Decentralisatie</a:t>
            </a:r>
            <a:r>
              <a:rPr lang="en-US" b="1" i="1" dirty="0" smtClean="0">
                <a:latin typeface="Bell MT" pitchFamily="18" charset="0"/>
              </a:rPr>
              <a:t> wet </a:t>
            </a:r>
            <a:r>
              <a:rPr lang="en-US" b="1" dirty="0" err="1" smtClean="0">
                <a:latin typeface="Bell MT" pitchFamily="18" charset="0"/>
              </a:rPr>
              <a:t>tahun</a:t>
            </a:r>
            <a:r>
              <a:rPr lang="en-US" b="1" dirty="0" smtClean="0">
                <a:latin typeface="Bell MT" pitchFamily="18" charset="0"/>
              </a:rPr>
              <a:t> 1903</a:t>
            </a:r>
          </a:p>
          <a:p>
            <a:pPr algn="just"/>
            <a:r>
              <a:rPr lang="en-US" b="1" i="1" dirty="0" err="1" smtClean="0">
                <a:latin typeface="Bell MT" pitchFamily="18" charset="0"/>
              </a:rPr>
              <a:t>BestuurS.H.ervorming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tahun</a:t>
            </a:r>
            <a:r>
              <a:rPr lang="en-US" b="1" dirty="0" smtClean="0">
                <a:latin typeface="Bell MT" pitchFamily="18" charset="0"/>
              </a:rPr>
              <a:t> 1922</a:t>
            </a:r>
          </a:p>
          <a:p>
            <a:pPr algn="just">
              <a:buNone/>
            </a:pPr>
            <a:r>
              <a:rPr lang="en-US" b="1" dirty="0" err="1" smtClean="0">
                <a:latin typeface="Bell MT" pitchFamily="18" charset="0"/>
              </a:rPr>
              <a:t>Setelah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kemerdekaan</a:t>
            </a:r>
            <a:r>
              <a:rPr lang="en-US" b="1" dirty="0" smtClean="0">
                <a:latin typeface="Bell MT" pitchFamily="18" charset="0"/>
              </a:rPr>
              <a:t> RI </a:t>
            </a:r>
          </a:p>
          <a:p>
            <a:pPr algn="just"/>
            <a:r>
              <a:rPr lang="en-US" dirty="0" smtClean="0">
                <a:latin typeface="Bell MT" pitchFamily="18" charset="0"/>
              </a:rPr>
              <a:t>Di </a:t>
            </a:r>
            <a:r>
              <a:rPr lang="en-US" dirty="0" err="1" smtClean="0">
                <a:latin typeface="Bell MT" pitchFamily="18" charset="0"/>
              </a:rPr>
              <a:t>dalam</a:t>
            </a:r>
            <a:r>
              <a:rPr lang="en-US" dirty="0" smtClean="0">
                <a:latin typeface="Bell MT" pitchFamily="18" charset="0"/>
              </a:rPr>
              <a:t> UUD 1945, </a:t>
            </a:r>
            <a:r>
              <a:rPr lang="en-US" dirty="0" err="1" smtClean="0">
                <a:latin typeface="Bell MT" pitchFamily="18" charset="0"/>
              </a:rPr>
              <a:t>diatur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didalam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Bab</a:t>
            </a:r>
            <a:r>
              <a:rPr lang="en-US" dirty="0" smtClean="0">
                <a:latin typeface="Bell MT" pitchFamily="18" charset="0"/>
              </a:rPr>
              <a:t> VI </a:t>
            </a:r>
            <a:r>
              <a:rPr lang="en-US" dirty="0" err="1" smtClean="0">
                <a:latin typeface="Bell MT" pitchFamily="18" charset="0"/>
              </a:rPr>
              <a:t>dengan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judul</a:t>
            </a:r>
            <a:r>
              <a:rPr lang="en-US" dirty="0" smtClean="0">
                <a:latin typeface="Bell MT" pitchFamily="18" charset="0"/>
              </a:rPr>
              <a:t> “ </a:t>
            </a:r>
            <a:r>
              <a:rPr lang="en-US" dirty="0" err="1" smtClean="0">
                <a:latin typeface="Bell MT" pitchFamily="18" charset="0"/>
              </a:rPr>
              <a:t>pemerintah</a:t>
            </a:r>
            <a:r>
              <a:rPr lang="en-US" dirty="0" smtClean="0">
                <a:latin typeface="Bell MT" pitchFamily="18" charset="0"/>
              </a:rPr>
              <a:t> Daerah”</a:t>
            </a:r>
            <a:r>
              <a:rPr lang="id-ID" dirty="0" smtClean="0">
                <a:latin typeface="Bell MT" pitchFamily="18" charset="0"/>
              </a:rPr>
              <a:t> Pasal 18</a:t>
            </a:r>
            <a:endParaRPr lang="en-US" dirty="0" smtClean="0">
              <a:latin typeface="Bell MT" pitchFamily="18" charset="0"/>
            </a:endParaRPr>
          </a:p>
          <a:p>
            <a:pPr algn="just"/>
            <a:r>
              <a:rPr lang="en-US" dirty="0" smtClean="0">
                <a:latin typeface="Bell MT" pitchFamily="18" charset="0"/>
              </a:rPr>
              <a:t>Di </a:t>
            </a:r>
            <a:r>
              <a:rPr lang="en-US" dirty="0" err="1" smtClean="0">
                <a:latin typeface="Bell MT" pitchFamily="18" charset="0"/>
              </a:rPr>
              <a:t>dalam</a:t>
            </a:r>
            <a:r>
              <a:rPr lang="en-US" dirty="0" smtClean="0">
                <a:latin typeface="Bell MT" pitchFamily="18" charset="0"/>
              </a:rPr>
              <a:t> UUD RIS 1949, </a:t>
            </a:r>
            <a:r>
              <a:rPr lang="en-US" dirty="0" err="1" smtClean="0">
                <a:latin typeface="Bell MT" pitchFamily="18" charset="0"/>
              </a:rPr>
              <a:t>diatur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didalam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Pasal</a:t>
            </a:r>
            <a:r>
              <a:rPr lang="en-US" b="1" dirty="0" smtClean="0">
                <a:latin typeface="Bell MT" pitchFamily="18" charset="0"/>
              </a:rPr>
              <a:t> 42-67 </a:t>
            </a:r>
          </a:p>
          <a:p>
            <a:pPr algn="just"/>
            <a:r>
              <a:rPr lang="en-US" dirty="0" smtClean="0">
                <a:latin typeface="Bell MT" pitchFamily="18" charset="0"/>
              </a:rPr>
              <a:t>Di </a:t>
            </a:r>
            <a:r>
              <a:rPr lang="en-US" dirty="0" err="1" smtClean="0">
                <a:latin typeface="Bell MT" pitchFamily="18" charset="0"/>
              </a:rPr>
              <a:t>dalam</a:t>
            </a:r>
            <a:r>
              <a:rPr lang="en-US" dirty="0" smtClean="0">
                <a:latin typeface="Bell MT" pitchFamily="18" charset="0"/>
              </a:rPr>
              <a:t> UUD </a:t>
            </a:r>
            <a:r>
              <a:rPr lang="en-US" dirty="0" err="1" smtClean="0">
                <a:latin typeface="Bell MT" pitchFamily="18" charset="0"/>
              </a:rPr>
              <a:t>Semetara</a:t>
            </a:r>
            <a:r>
              <a:rPr lang="en-US" dirty="0" smtClean="0">
                <a:latin typeface="Bell MT" pitchFamily="18" charset="0"/>
              </a:rPr>
              <a:t> 1950, </a:t>
            </a:r>
            <a:r>
              <a:rPr lang="en-US" dirty="0" err="1" smtClean="0">
                <a:latin typeface="Bell MT" pitchFamily="18" charset="0"/>
              </a:rPr>
              <a:t>diatur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dalam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pasal</a:t>
            </a:r>
            <a:r>
              <a:rPr lang="en-US" b="1" dirty="0" smtClean="0">
                <a:latin typeface="Bell MT" pitchFamily="18" charset="0"/>
              </a:rPr>
              <a:t> 131 </a:t>
            </a:r>
            <a:r>
              <a:rPr lang="en-US" b="1" dirty="0" err="1" smtClean="0">
                <a:latin typeface="Bell MT" pitchFamily="18" charset="0"/>
              </a:rPr>
              <a:t>dan</a:t>
            </a:r>
            <a:r>
              <a:rPr lang="en-US" b="1" dirty="0" smtClean="0">
                <a:latin typeface="Bell MT" pitchFamily="18" charset="0"/>
              </a:rPr>
              <a:t> 132</a:t>
            </a:r>
          </a:p>
          <a:p>
            <a:pPr algn="just"/>
            <a:endParaRPr lang="en-US" dirty="0">
              <a:latin typeface="Bell MT" pitchFamily="18" charset="0"/>
            </a:endParaRPr>
          </a:p>
          <a:p>
            <a:pPr algn="just"/>
            <a:endParaRPr lang="en-US" dirty="0">
              <a:latin typeface="Bell MT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 err="1" smtClean="0">
                <a:latin typeface="Bell MT" pitchFamily="18" charset="0"/>
              </a:rPr>
              <a:t>Pengaturan</a:t>
            </a:r>
            <a:r>
              <a:rPr lang="en-US" sz="3600" b="1" dirty="0" smtClean="0">
                <a:latin typeface="Bell MT" pitchFamily="18" charset="0"/>
              </a:rPr>
              <a:t> </a:t>
            </a:r>
            <a:r>
              <a:rPr lang="en-US" sz="3600" b="1" dirty="0" err="1" smtClean="0">
                <a:latin typeface="Bell MT" pitchFamily="18" charset="0"/>
              </a:rPr>
              <a:t>Tentang</a:t>
            </a:r>
            <a:r>
              <a:rPr lang="en-US" sz="3600" b="1" dirty="0" smtClean="0">
                <a:latin typeface="Bell MT" pitchFamily="18" charset="0"/>
              </a:rPr>
              <a:t> </a:t>
            </a:r>
            <a:r>
              <a:rPr lang="en-US" sz="3600" b="1" dirty="0" err="1" smtClean="0">
                <a:latin typeface="Bell MT" pitchFamily="18" charset="0"/>
              </a:rPr>
              <a:t>Pemerintahan</a:t>
            </a:r>
            <a:r>
              <a:rPr lang="en-US" sz="3600" b="1" dirty="0" smtClean="0">
                <a:latin typeface="Bell MT" pitchFamily="18" charset="0"/>
              </a:rPr>
              <a:t> Daerah</a:t>
            </a:r>
            <a:endParaRPr lang="en-US" sz="3600" b="1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Autofit/>
          </a:bodyPr>
          <a:lstStyle/>
          <a:p>
            <a:pPr algn="just"/>
            <a:r>
              <a:rPr lang="en-US" sz="3200" dirty="0" err="1" smtClean="0">
                <a:latin typeface="Bell MT" pitchFamily="18" charset="0"/>
              </a:rPr>
              <a:t>Undang-Undang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Nomor</a:t>
            </a:r>
            <a:r>
              <a:rPr lang="en-US" sz="3200" dirty="0" smtClean="0">
                <a:latin typeface="Bell MT" pitchFamily="18" charset="0"/>
              </a:rPr>
              <a:t> 1 </a:t>
            </a:r>
            <a:r>
              <a:rPr lang="en-US" sz="3200" dirty="0" err="1" smtClean="0">
                <a:latin typeface="Bell MT" pitchFamily="18" charset="0"/>
              </a:rPr>
              <a:t>Tahun</a:t>
            </a:r>
            <a:r>
              <a:rPr lang="en-US" sz="3200" dirty="0" smtClean="0">
                <a:latin typeface="Bell MT" pitchFamily="18" charset="0"/>
              </a:rPr>
              <a:t> 1945</a:t>
            </a:r>
          </a:p>
          <a:p>
            <a:pPr algn="just"/>
            <a:r>
              <a:rPr lang="en-US" sz="3200" dirty="0" err="1" smtClean="0">
                <a:latin typeface="Bell MT" pitchFamily="18" charset="0"/>
              </a:rPr>
              <a:t>Undang-undang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nomor</a:t>
            </a:r>
            <a:r>
              <a:rPr lang="en-US" sz="3200" dirty="0" smtClean="0">
                <a:latin typeface="Bell MT" pitchFamily="18" charset="0"/>
              </a:rPr>
              <a:t> 22 </a:t>
            </a:r>
            <a:r>
              <a:rPr lang="en-US" sz="3200" dirty="0" err="1" smtClean="0">
                <a:latin typeface="Bell MT" pitchFamily="18" charset="0"/>
              </a:rPr>
              <a:t>tahun</a:t>
            </a:r>
            <a:r>
              <a:rPr lang="en-US" sz="3200" dirty="0" smtClean="0">
                <a:latin typeface="Bell MT" pitchFamily="18" charset="0"/>
              </a:rPr>
              <a:t> 1948 </a:t>
            </a:r>
            <a:r>
              <a:rPr lang="en-US" sz="3200" dirty="0" err="1" smtClean="0">
                <a:latin typeface="Bell MT" pitchFamily="18" charset="0"/>
              </a:rPr>
              <a:t>tentang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pemerintah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di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daerah</a:t>
            </a:r>
            <a:endParaRPr lang="en-US" sz="3200" dirty="0" smtClean="0">
              <a:latin typeface="Bell MT" pitchFamily="18" charset="0"/>
            </a:endParaRPr>
          </a:p>
          <a:p>
            <a:pPr algn="just"/>
            <a:r>
              <a:rPr lang="en-US" sz="3200" dirty="0" err="1" smtClean="0">
                <a:latin typeface="Bell MT" pitchFamily="18" charset="0"/>
              </a:rPr>
              <a:t>Undang-Undang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Nomor</a:t>
            </a:r>
            <a:r>
              <a:rPr lang="en-US" sz="3200" dirty="0" smtClean="0">
                <a:latin typeface="Bell MT" pitchFamily="18" charset="0"/>
              </a:rPr>
              <a:t> 44 </a:t>
            </a:r>
            <a:r>
              <a:rPr lang="en-US" sz="3200" dirty="0" err="1" smtClean="0">
                <a:latin typeface="Bell MT" pitchFamily="18" charset="0"/>
              </a:rPr>
              <a:t>tahun</a:t>
            </a:r>
            <a:r>
              <a:rPr lang="en-US" sz="3200" dirty="0" smtClean="0">
                <a:latin typeface="Bell MT" pitchFamily="18" charset="0"/>
              </a:rPr>
              <a:t> 1950 </a:t>
            </a:r>
            <a:r>
              <a:rPr lang="en-US" sz="3200" dirty="0" err="1" smtClean="0">
                <a:latin typeface="Bell MT" pitchFamily="18" charset="0"/>
              </a:rPr>
              <a:t>tentang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pemerintahan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daerah-daerah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indonesia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timur</a:t>
            </a:r>
            <a:endParaRPr lang="en-US" sz="3200" dirty="0" smtClean="0">
              <a:latin typeface="Bell MT" pitchFamily="18" charset="0"/>
            </a:endParaRPr>
          </a:p>
          <a:p>
            <a:pPr algn="just"/>
            <a:r>
              <a:rPr lang="en-US" sz="3200" dirty="0" err="1" smtClean="0">
                <a:latin typeface="Bell MT" pitchFamily="18" charset="0"/>
              </a:rPr>
              <a:t>Undang-Undang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Nomor</a:t>
            </a:r>
            <a:r>
              <a:rPr lang="en-US" sz="3200" dirty="0" smtClean="0">
                <a:latin typeface="Bell MT" pitchFamily="18" charset="0"/>
              </a:rPr>
              <a:t> 1 </a:t>
            </a:r>
            <a:r>
              <a:rPr lang="en-US" sz="3200" dirty="0" err="1" smtClean="0">
                <a:latin typeface="Bell MT" pitchFamily="18" charset="0"/>
              </a:rPr>
              <a:t>tahun</a:t>
            </a:r>
            <a:r>
              <a:rPr lang="en-US" sz="3200" dirty="0" smtClean="0">
                <a:latin typeface="Bell MT" pitchFamily="18" charset="0"/>
              </a:rPr>
              <a:t> 1957 </a:t>
            </a:r>
            <a:r>
              <a:rPr lang="en-US" sz="3200" dirty="0" err="1" smtClean="0">
                <a:latin typeface="Bell MT" pitchFamily="18" charset="0"/>
              </a:rPr>
              <a:t>tentang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pokok-pokok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Pemerintahan</a:t>
            </a:r>
            <a:r>
              <a:rPr lang="en-US" sz="3200" dirty="0" smtClean="0">
                <a:latin typeface="Bell MT" pitchFamily="18" charset="0"/>
              </a:rPr>
              <a:t> Daerah</a:t>
            </a:r>
          </a:p>
          <a:p>
            <a:pPr algn="just"/>
            <a:r>
              <a:rPr lang="en-US" sz="3200" dirty="0" err="1" smtClean="0">
                <a:latin typeface="Bell MT" pitchFamily="18" charset="0"/>
              </a:rPr>
              <a:t>Penetapan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Presiden</a:t>
            </a:r>
            <a:r>
              <a:rPr lang="en-US" sz="3200" dirty="0" smtClean="0">
                <a:latin typeface="Bell MT" pitchFamily="18" charset="0"/>
              </a:rPr>
              <a:t> No 6 </a:t>
            </a:r>
            <a:r>
              <a:rPr lang="en-US" sz="3200" dirty="0" err="1" smtClean="0">
                <a:latin typeface="Bell MT" pitchFamily="18" charset="0"/>
              </a:rPr>
              <a:t>tahun</a:t>
            </a:r>
            <a:r>
              <a:rPr lang="en-US" sz="3200" dirty="0" smtClean="0">
                <a:latin typeface="Bell MT" pitchFamily="18" charset="0"/>
              </a:rPr>
              <a:t> 1959 </a:t>
            </a:r>
            <a:r>
              <a:rPr lang="en-US" sz="3200" dirty="0" err="1" smtClean="0">
                <a:latin typeface="Bell MT" pitchFamily="18" charset="0"/>
              </a:rPr>
              <a:t>tentang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Pemerintahan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daerah</a:t>
            </a:r>
            <a:endParaRPr lang="en-US" sz="3200" dirty="0" smtClean="0">
              <a:latin typeface="Bell MT" pitchFamily="18" charset="0"/>
            </a:endParaRPr>
          </a:p>
          <a:p>
            <a:pPr algn="just"/>
            <a:r>
              <a:rPr lang="en-US" sz="3200" dirty="0" err="1" smtClean="0">
                <a:latin typeface="Bell MT" pitchFamily="18" charset="0"/>
              </a:rPr>
              <a:t>Penetapan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Presiden</a:t>
            </a:r>
            <a:r>
              <a:rPr lang="en-US" sz="3200" dirty="0" smtClean="0">
                <a:latin typeface="Bell MT" pitchFamily="18" charset="0"/>
              </a:rPr>
              <a:t> No 5 </a:t>
            </a:r>
            <a:r>
              <a:rPr lang="en-US" sz="3200" dirty="0" err="1" smtClean="0">
                <a:latin typeface="Bell MT" pitchFamily="18" charset="0"/>
              </a:rPr>
              <a:t>tahun</a:t>
            </a:r>
            <a:r>
              <a:rPr lang="en-US" sz="3200" dirty="0" smtClean="0">
                <a:latin typeface="Bell MT" pitchFamily="18" charset="0"/>
              </a:rPr>
              <a:t> 1960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smtClean="0">
                <a:latin typeface="Bell MT" pitchFamily="18" charset="0"/>
              </a:rPr>
              <a:t>UU No. 18 </a:t>
            </a:r>
            <a:r>
              <a:rPr lang="en-US" dirty="0" err="1" smtClean="0">
                <a:latin typeface="Bell MT" pitchFamily="18" charset="0"/>
              </a:rPr>
              <a:t>tahun</a:t>
            </a:r>
            <a:r>
              <a:rPr lang="en-US" dirty="0" smtClean="0">
                <a:latin typeface="Bell MT" pitchFamily="18" charset="0"/>
              </a:rPr>
              <a:t> 1965 </a:t>
            </a:r>
            <a:r>
              <a:rPr lang="en-US" dirty="0" err="1" smtClean="0">
                <a:latin typeface="Bell MT" pitchFamily="18" charset="0"/>
              </a:rPr>
              <a:t>tentang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pokok-pokok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endParaRPr lang="en-US" dirty="0" smtClean="0">
              <a:latin typeface="Bell MT" pitchFamily="18" charset="0"/>
            </a:endParaRPr>
          </a:p>
          <a:p>
            <a:pPr algn="just"/>
            <a:r>
              <a:rPr lang="en-US" dirty="0" smtClean="0">
                <a:latin typeface="Bell MT" pitchFamily="18" charset="0"/>
              </a:rPr>
              <a:t>UU No. 5 </a:t>
            </a:r>
            <a:r>
              <a:rPr lang="en-US" dirty="0" err="1" smtClean="0">
                <a:latin typeface="Bell MT" pitchFamily="18" charset="0"/>
              </a:rPr>
              <a:t>tahun</a:t>
            </a:r>
            <a:r>
              <a:rPr lang="en-US" dirty="0" smtClean="0">
                <a:latin typeface="Bell MT" pitchFamily="18" charset="0"/>
              </a:rPr>
              <a:t> 1979 </a:t>
            </a:r>
            <a:r>
              <a:rPr lang="en-US" dirty="0" err="1" smtClean="0">
                <a:latin typeface="Bell MT" pitchFamily="18" charset="0"/>
              </a:rPr>
              <a:t>tentang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desa</a:t>
            </a:r>
            <a:endParaRPr lang="en-US" dirty="0" smtClean="0">
              <a:latin typeface="Bell MT" pitchFamily="18" charset="0"/>
            </a:endParaRPr>
          </a:p>
          <a:p>
            <a:pPr algn="just"/>
            <a:r>
              <a:rPr lang="en-US" dirty="0" smtClean="0">
                <a:latin typeface="Bell MT" pitchFamily="18" charset="0"/>
              </a:rPr>
              <a:t>UU No. 22 </a:t>
            </a:r>
            <a:r>
              <a:rPr lang="en-US" dirty="0" err="1" smtClean="0">
                <a:latin typeface="Bell MT" pitchFamily="18" charset="0"/>
              </a:rPr>
              <a:t>tahun</a:t>
            </a:r>
            <a:r>
              <a:rPr lang="en-US" dirty="0" smtClean="0">
                <a:latin typeface="Bell MT" pitchFamily="18" charset="0"/>
              </a:rPr>
              <a:t> 1999 </a:t>
            </a:r>
            <a:r>
              <a:rPr lang="en-US" dirty="0" err="1" smtClean="0">
                <a:latin typeface="Bell MT" pitchFamily="18" charset="0"/>
              </a:rPr>
              <a:t>tentang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</a:t>
            </a:r>
            <a:r>
              <a:rPr lang="en-US" dirty="0" smtClean="0">
                <a:latin typeface="Bell MT" pitchFamily="18" charset="0"/>
              </a:rPr>
              <a:t> Daerah </a:t>
            </a:r>
            <a:r>
              <a:rPr lang="en-US" dirty="0" err="1" smtClean="0">
                <a:latin typeface="Bell MT" pitchFamily="18" charset="0"/>
              </a:rPr>
              <a:t>beserta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peraturan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pelaksananya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ditetapkan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pada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tahun</a:t>
            </a:r>
            <a:r>
              <a:rPr lang="en-US" dirty="0" smtClean="0">
                <a:latin typeface="Bell MT" pitchFamily="18" charset="0"/>
              </a:rPr>
              <a:t> 1999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tahun</a:t>
            </a:r>
            <a:r>
              <a:rPr lang="en-US" dirty="0" smtClean="0">
                <a:latin typeface="Bell MT" pitchFamily="18" charset="0"/>
              </a:rPr>
              <a:t> 2000</a:t>
            </a:r>
          </a:p>
          <a:p>
            <a:pPr algn="just"/>
            <a:r>
              <a:rPr lang="en-US" dirty="0" smtClean="0">
                <a:latin typeface="Bell MT" pitchFamily="18" charset="0"/>
              </a:rPr>
              <a:t>UU No. 25 </a:t>
            </a:r>
            <a:r>
              <a:rPr lang="en-US" dirty="0" err="1" smtClean="0">
                <a:latin typeface="Bell MT" pitchFamily="18" charset="0"/>
              </a:rPr>
              <a:t>tahun</a:t>
            </a:r>
            <a:r>
              <a:rPr lang="en-US" dirty="0" smtClean="0">
                <a:latin typeface="Bell MT" pitchFamily="18" charset="0"/>
              </a:rPr>
              <a:t> 1999 </a:t>
            </a:r>
            <a:r>
              <a:rPr lang="en-US" dirty="0" err="1" smtClean="0">
                <a:latin typeface="Bell MT" pitchFamily="18" charset="0"/>
              </a:rPr>
              <a:t>tentang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perimbangan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keuangan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antara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pusat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beserta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peraturan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pelaksananya</a:t>
            </a:r>
            <a:endParaRPr lang="en-US" dirty="0" smtClean="0">
              <a:latin typeface="Bell MT" pitchFamily="18" charset="0"/>
            </a:endParaRPr>
          </a:p>
          <a:p>
            <a:pPr algn="just"/>
            <a:r>
              <a:rPr lang="en-US" dirty="0" smtClean="0">
                <a:latin typeface="Bell MT" pitchFamily="18" charset="0"/>
              </a:rPr>
              <a:t>UU No. 32 </a:t>
            </a:r>
            <a:r>
              <a:rPr lang="en-US" dirty="0" err="1" smtClean="0">
                <a:latin typeface="Bell MT" pitchFamily="18" charset="0"/>
              </a:rPr>
              <a:t>tahun</a:t>
            </a:r>
            <a:r>
              <a:rPr lang="en-US" dirty="0" smtClean="0">
                <a:latin typeface="Bell MT" pitchFamily="18" charset="0"/>
              </a:rPr>
              <a:t> 2004 </a:t>
            </a:r>
            <a:r>
              <a:rPr lang="en-US" dirty="0" err="1" smtClean="0">
                <a:latin typeface="Bell MT" pitchFamily="18" charset="0"/>
              </a:rPr>
              <a:t>tentang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beserta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peraturan-peraturan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pelaksananya</a:t>
            </a:r>
            <a:endParaRPr lang="en-US" dirty="0" smtClean="0">
              <a:latin typeface="Bell MT" pitchFamily="18" charset="0"/>
            </a:endParaRPr>
          </a:p>
          <a:p>
            <a:pPr algn="just"/>
            <a:r>
              <a:rPr lang="en-US" dirty="0" smtClean="0">
                <a:latin typeface="Bell MT" pitchFamily="18" charset="0"/>
              </a:rPr>
              <a:t>UU No 23 </a:t>
            </a:r>
            <a:r>
              <a:rPr lang="en-US" dirty="0" err="1" smtClean="0">
                <a:latin typeface="Bell MT" pitchFamily="18" charset="0"/>
              </a:rPr>
              <a:t>tahun</a:t>
            </a:r>
            <a:r>
              <a:rPr lang="en-US" dirty="0" smtClean="0">
                <a:latin typeface="Bell MT" pitchFamily="18" charset="0"/>
              </a:rPr>
              <a:t> 2014 </a:t>
            </a:r>
            <a:r>
              <a:rPr lang="en-US" dirty="0" err="1" smtClean="0">
                <a:latin typeface="Bell MT" pitchFamily="18" charset="0"/>
              </a:rPr>
              <a:t>jo</a:t>
            </a:r>
            <a:r>
              <a:rPr lang="en-US" dirty="0" smtClean="0">
                <a:latin typeface="Bell MT" pitchFamily="18" charset="0"/>
              </a:rPr>
              <a:t> UU No 9 </a:t>
            </a:r>
            <a:r>
              <a:rPr lang="en-US" dirty="0" err="1" smtClean="0">
                <a:latin typeface="Bell MT" pitchFamily="18" charset="0"/>
              </a:rPr>
              <a:t>Tahun</a:t>
            </a:r>
            <a:r>
              <a:rPr lang="en-US" dirty="0" smtClean="0">
                <a:latin typeface="Bell MT" pitchFamily="18" charset="0"/>
              </a:rPr>
              <a:t> 2015 </a:t>
            </a:r>
            <a:r>
              <a:rPr lang="en-US" dirty="0" err="1" smtClean="0">
                <a:latin typeface="Bell MT" pitchFamily="18" charset="0"/>
              </a:rPr>
              <a:t>tentagn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Pemerinthan</a:t>
            </a:r>
            <a:r>
              <a:rPr lang="en-US" dirty="0" smtClean="0">
                <a:latin typeface="Bell MT" pitchFamily="18" charset="0"/>
              </a:rPr>
              <a:t> Daerah 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19800"/>
          </a:xfrm>
        </p:spPr>
        <p:txBody>
          <a:bodyPr>
            <a:normAutofit fontScale="92500"/>
          </a:bodyPr>
          <a:lstStyle/>
          <a:p>
            <a:pPr algn="just"/>
            <a:r>
              <a:rPr lang="en-US" b="1" dirty="0" smtClean="0">
                <a:latin typeface="Bell MT" pitchFamily="18" charset="0"/>
              </a:rPr>
              <a:t>UU No. 22 </a:t>
            </a:r>
            <a:r>
              <a:rPr lang="en-US" b="1" dirty="0" err="1" smtClean="0">
                <a:latin typeface="Bell MT" pitchFamily="18" charset="0"/>
              </a:rPr>
              <a:t>Tahun</a:t>
            </a:r>
            <a:r>
              <a:rPr lang="en-US" b="1" dirty="0" smtClean="0">
                <a:latin typeface="Bell MT" pitchFamily="18" charset="0"/>
              </a:rPr>
              <a:t> 1948</a:t>
            </a:r>
          </a:p>
          <a:p>
            <a:pPr algn="just">
              <a:buNone/>
            </a:pPr>
            <a:r>
              <a:rPr lang="en-US" dirty="0" err="1" smtClean="0">
                <a:latin typeface="Bell MT" pitchFamily="18" charset="0"/>
              </a:rPr>
              <a:t>Pertama</a:t>
            </a:r>
            <a:r>
              <a:rPr lang="en-US" dirty="0" smtClean="0">
                <a:latin typeface="Bell MT" pitchFamily="18" charset="0"/>
              </a:rPr>
              <a:t> kali </a:t>
            </a:r>
            <a:r>
              <a:rPr lang="en-US" dirty="0" err="1" smtClean="0">
                <a:latin typeface="Bell MT" pitchFamily="18" charset="0"/>
              </a:rPr>
              <a:t>Pemerintahan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diatur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didalam</a:t>
            </a:r>
            <a:r>
              <a:rPr lang="en-US" dirty="0" smtClean="0">
                <a:latin typeface="Bell MT" pitchFamily="18" charset="0"/>
              </a:rPr>
              <a:t> UU No. 1 </a:t>
            </a:r>
            <a:r>
              <a:rPr lang="en-US" dirty="0" err="1" smtClean="0">
                <a:latin typeface="Bell MT" pitchFamily="18" charset="0"/>
              </a:rPr>
              <a:t>tahun</a:t>
            </a:r>
            <a:r>
              <a:rPr lang="en-US" dirty="0" smtClean="0">
                <a:latin typeface="Bell MT" pitchFamily="18" charset="0"/>
              </a:rPr>
              <a:t> 1945, </a:t>
            </a:r>
            <a:r>
              <a:rPr lang="en-US" dirty="0" err="1" smtClean="0">
                <a:latin typeface="Bell MT" pitchFamily="18" charset="0"/>
              </a:rPr>
              <a:t>akan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tetapi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materi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diatur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masih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sangat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sedikit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umum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sehingga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sulit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untuk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menerapkannya</a:t>
            </a:r>
            <a:r>
              <a:rPr lang="en-US" dirty="0" smtClean="0">
                <a:latin typeface="Bell MT" pitchFamily="18" charset="0"/>
              </a:rPr>
              <a:t>. </a:t>
            </a:r>
            <a:r>
              <a:rPr lang="en-US" dirty="0" err="1" smtClean="0">
                <a:latin typeface="Bell MT" pitchFamily="18" charset="0"/>
              </a:rPr>
              <a:t>Maka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dibentuklah</a:t>
            </a:r>
            <a:r>
              <a:rPr lang="en-US" dirty="0" smtClean="0">
                <a:latin typeface="Bell MT" pitchFamily="18" charset="0"/>
              </a:rPr>
              <a:t> UU No. 22 </a:t>
            </a:r>
            <a:r>
              <a:rPr lang="en-US" dirty="0" err="1" smtClean="0">
                <a:latin typeface="Bell MT" pitchFamily="18" charset="0"/>
              </a:rPr>
              <a:t>tahun</a:t>
            </a:r>
            <a:r>
              <a:rPr lang="en-US" dirty="0" smtClean="0">
                <a:latin typeface="Bell MT" pitchFamily="18" charset="0"/>
              </a:rPr>
              <a:t> 1948.</a:t>
            </a:r>
          </a:p>
          <a:p>
            <a:pPr algn="just">
              <a:buNone/>
            </a:pPr>
            <a:r>
              <a:rPr lang="en-US" dirty="0" err="1" smtClean="0">
                <a:latin typeface="Bell MT" pitchFamily="18" charset="0"/>
              </a:rPr>
              <a:t>Menurut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Amrah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Muslimin</a:t>
            </a:r>
            <a:r>
              <a:rPr lang="en-US" b="1" dirty="0" smtClean="0">
                <a:latin typeface="Bell MT" pitchFamily="18" charset="0"/>
              </a:rPr>
              <a:t>, </a:t>
            </a:r>
            <a:r>
              <a:rPr lang="en-US" dirty="0" smtClean="0">
                <a:latin typeface="Bell MT" pitchFamily="18" charset="0"/>
              </a:rPr>
              <a:t>UU No. 22 </a:t>
            </a:r>
            <a:r>
              <a:rPr lang="en-US" dirty="0" err="1" smtClean="0">
                <a:latin typeface="Bell MT" pitchFamily="18" charset="0"/>
              </a:rPr>
              <a:t>tahun</a:t>
            </a:r>
            <a:r>
              <a:rPr lang="en-US" dirty="0" smtClean="0">
                <a:latin typeface="Bell MT" pitchFamily="18" charset="0"/>
              </a:rPr>
              <a:t> 1948 </a:t>
            </a:r>
            <a:r>
              <a:rPr lang="en-US" dirty="0" err="1" smtClean="0">
                <a:latin typeface="Bell MT" pitchFamily="18" charset="0"/>
              </a:rPr>
              <a:t>mengandung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prinsip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yakni</a:t>
            </a:r>
            <a:r>
              <a:rPr lang="en-US" dirty="0" smtClean="0">
                <a:latin typeface="Bell MT" pitchFamily="18" charset="0"/>
              </a:rPr>
              <a:t>: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 err="1" smtClean="0">
                <a:latin typeface="Bell MT" pitchFamily="18" charset="0"/>
              </a:rPr>
              <a:t>Penghapusan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perbedaan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cara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jawa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madura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dengan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luar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bisa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disatukan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atau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uniformitas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seluruh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indonesia</a:t>
            </a:r>
            <a:endParaRPr lang="en-US" dirty="0" smtClean="0">
              <a:latin typeface="Bell MT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n-US" dirty="0" err="1" smtClean="0">
                <a:latin typeface="Bell MT" pitchFamily="18" charset="0"/>
              </a:rPr>
              <a:t>Membatasi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tingkatan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badan-badan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sedikit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mungkin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yaitu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provinsi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kabupaten</a:t>
            </a:r>
            <a:r>
              <a:rPr lang="en-US" dirty="0" smtClean="0">
                <a:latin typeface="Bell MT" pitchFamily="18" charset="0"/>
              </a:rPr>
              <a:t>/</a:t>
            </a:r>
            <a:r>
              <a:rPr lang="en-US" dirty="0" err="1" smtClean="0">
                <a:latin typeface="Bell MT" pitchFamily="18" charset="0"/>
              </a:rPr>
              <a:t>kota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besar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tingkat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terendah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belum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ditentukan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namanya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karena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namanya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berbeda-beda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bagi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daerah-daerah</a:t>
            </a:r>
            <a:endParaRPr lang="en-US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en-US" dirty="0" err="1" smtClean="0">
                <a:latin typeface="Bell MT" pitchFamily="18" charset="0"/>
              </a:rPr>
              <a:t>Penghapusan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dualisme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endParaRPr lang="en-US" dirty="0" smtClean="0">
              <a:latin typeface="Bell MT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n-US" dirty="0" err="1" smtClean="0">
                <a:latin typeface="Bell MT" pitchFamily="18" charset="0"/>
              </a:rPr>
              <a:t>Pemberian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hak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otonomi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medebewind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seluas-luasnya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kepada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badan-badan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tersusun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secara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demokratis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i="1" dirty="0" smtClean="0">
                <a:latin typeface="Bell MT" pitchFamily="18" charset="0"/>
              </a:rPr>
              <a:t>(</a:t>
            </a:r>
            <a:r>
              <a:rPr lang="en-US" i="1" dirty="0" err="1" smtClean="0">
                <a:latin typeface="Bell MT" pitchFamily="18" charset="0"/>
              </a:rPr>
              <a:t>collegiaal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bestuur</a:t>
            </a:r>
            <a:r>
              <a:rPr lang="en-US" i="1" dirty="0" smtClean="0">
                <a:latin typeface="Bell MT" pitchFamily="18" charset="0"/>
              </a:rPr>
              <a:t>)</a:t>
            </a:r>
            <a:r>
              <a:rPr lang="en-US" dirty="0" err="1" smtClean="0">
                <a:latin typeface="Bell MT" pitchFamily="18" charset="0"/>
              </a:rPr>
              <a:t>atas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dasar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permusyawaratan</a:t>
            </a:r>
            <a:endParaRPr lang="en-US" dirty="0" smtClean="0">
              <a:latin typeface="Bell MT" pitchFamily="18" charset="0"/>
            </a:endParaRPr>
          </a:p>
          <a:p>
            <a:pPr algn="just">
              <a:buFont typeface="Wingdings" pitchFamily="2" charset="2"/>
              <a:buChar char="v"/>
            </a:pPr>
            <a:endParaRPr lang="en-US" dirty="0">
              <a:latin typeface="Bell MT" pitchFamily="18" charset="0"/>
            </a:endParaRPr>
          </a:p>
          <a:p>
            <a:pPr marL="0" indent="0" algn="just">
              <a:buNone/>
            </a:pPr>
            <a:r>
              <a:rPr lang="en-US" dirty="0" err="1" smtClean="0">
                <a:latin typeface="Bell MT" pitchFamily="18" charset="0"/>
              </a:rPr>
              <a:t>Pasal</a:t>
            </a:r>
            <a:r>
              <a:rPr lang="en-US" dirty="0" smtClean="0">
                <a:latin typeface="Bell MT" pitchFamily="18" charset="0"/>
              </a:rPr>
              <a:t> 1 </a:t>
            </a:r>
            <a:r>
              <a:rPr lang="en-US" dirty="0" err="1" smtClean="0">
                <a:latin typeface="Bell MT" pitchFamily="18" charset="0"/>
              </a:rPr>
              <a:t>ayat</a:t>
            </a:r>
            <a:r>
              <a:rPr lang="en-US" dirty="0" smtClean="0">
                <a:latin typeface="Bell MT" pitchFamily="18" charset="0"/>
              </a:rPr>
              <a:t> (1) UU No 22 </a:t>
            </a:r>
            <a:r>
              <a:rPr lang="en-US" dirty="0" err="1" smtClean="0">
                <a:latin typeface="Bell MT" pitchFamily="18" charset="0"/>
              </a:rPr>
              <a:t>tahun</a:t>
            </a:r>
            <a:r>
              <a:rPr lang="en-US" dirty="0" smtClean="0">
                <a:latin typeface="Bell MT" pitchFamily="18" charset="0"/>
              </a:rPr>
              <a:t> 1948 </a:t>
            </a:r>
            <a:r>
              <a:rPr lang="en-US" dirty="0" err="1" smtClean="0">
                <a:latin typeface="Bell MT" pitchFamily="18" charset="0"/>
              </a:rPr>
              <a:t>Menegaskan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bahwa</a:t>
            </a:r>
            <a:r>
              <a:rPr lang="en-US" dirty="0" smtClean="0">
                <a:latin typeface="Bell MT" pitchFamily="18" charset="0"/>
              </a:rPr>
              <a:t> NKRI </a:t>
            </a:r>
            <a:r>
              <a:rPr lang="en-US" dirty="0" err="1" smtClean="0">
                <a:latin typeface="Bell MT" pitchFamily="18" charset="0"/>
              </a:rPr>
              <a:t>terdiri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dari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wilayah</a:t>
            </a:r>
            <a:r>
              <a:rPr lang="en-US" dirty="0" smtClean="0">
                <a:latin typeface="Bell MT" pitchFamily="18" charset="0"/>
              </a:rPr>
              <a:t>;</a:t>
            </a:r>
          </a:p>
          <a:p>
            <a:pPr algn="just">
              <a:buFontTx/>
              <a:buChar char="-"/>
            </a:pPr>
            <a:r>
              <a:rPr lang="en-US" dirty="0" err="1" smtClean="0">
                <a:latin typeface="Bell MT" pitchFamily="18" charset="0"/>
              </a:rPr>
              <a:t>Provinsi</a:t>
            </a:r>
            <a:endParaRPr lang="en-US" dirty="0" smtClean="0">
              <a:latin typeface="Bell MT" pitchFamily="18" charset="0"/>
            </a:endParaRPr>
          </a:p>
          <a:p>
            <a:pPr algn="just">
              <a:buFontTx/>
              <a:buChar char="-"/>
            </a:pPr>
            <a:r>
              <a:rPr lang="en-US" dirty="0" err="1" smtClean="0">
                <a:latin typeface="Bell MT" pitchFamily="18" charset="0"/>
              </a:rPr>
              <a:t>Kabupaten</a:t>
            </a:r>
            <a:r>
              <a:rPr lang="en-US" dirty="0" smtClean="0">
                <a:latin typeface="Bell MT" pitchFamily="18" charset="0"/>
              </a:rPr>
              <a:t> (</a:t>
            </a:r>
            <a:r>
              <a:rPr lang="en-US" dirty="0" err="1" smtClean="0">
                <a:latin typeface="Bell MT" pitchFamily="18" charset="0"/>
              </a:rPr>
              <a:t>kota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besar</a:t>
            </a:r>
            <a:r>
              <a:rPr lang="en-US" dirty="0" smtClean="0">
                <a:latin typeface="Bell MT" pitchFamily="18" charset="0"/>
              </a:rPr>
              <a:t>)</a:t>
            </a:r>
          </a:p>
          <a:p>
            <a:pPr algn="just">
              <a:buFontTx/>
              <a:buChar char="-"/>
            </a:pPr>
            <a:r>
              <a:rPr lang="en-US" dirty="0" err="1" smtClean="0">
                <a:latin typeface="Bell MT" pitchFamily="18" charset="0"/>
              </a:rPr>
              <a:t>Desa</a:t>
            </a:r>
            <a:r>
              <a:rPr lang="en-US" dirty="0" smtClean="0">
                <a:latin typeface="Bell MT" pitchFamily="18" charset="0"/>
              </a:rPr>
              <a:t> (</a:t>
            </a:r>
            <a:r>
              <a:rPr lang="en-US" dirty="0" err="1" smtClean="0">
                <a:latin typeface="Bell MT" pitchFamily="18" charset="0"/>
              </a:rPr>
              <a:t>kota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kecil</a:t>
            </a:r>
            <a:r>
              <a:rPr lang="en-US" dirty="0" smtClean="0">
                <a:latin typeface="Bell MT" pitchFamily="18" charset="0"/>
              </a:rPr>
              <a:t>), </a:t>
            </a:r>
            <a:r>
              <a:rPr lang="en-US" dirty="0" err="1" smtClean="0">
                <a:latin typeface="Bell MT" pitchFamily="18" charset="0"/>
              </a:rPr>
              <a:t>Negeri</a:t>
            </a:r>
            <a:r>
              <a:rPr lang="en-US" dirty="0" smtClean="0">
                <a:latin typeface="Bell MT" pitchFamily="18" charset="0"/>
              </a:rPr>
              <a:t> , </a:t>
            </a:r>
            <a:r>
              <a:rPr lang="en-US" dirty="0" err="1" smtClean="0">
                <a:latin typeface="Bell MT" pitchFamily="18" charset="0"/>
              </a:rPr>
              <a:t>Marga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sebagainya</a:t>
            </a:r>
            <a:r>
              <a:rPr lang="en-US" dirty="0" smtClean="0">
                <a:latin typeface="Bell MT" pitchFamily="18" charset="0"/>
              </a:rPr>
              <a:t> </a:t>
            </a:r>
            <a:endParaRPr lang="en-US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smtClean="0">
                <a:latin typeface="Bell MT" pitchFamily="18" charset="0"/>
              </a:rPr>
              <a:t>UU No. 22 </a:t>
            </a:r>
            <a:r>
              <a:rPr lang="en-US" dirty="0" err="1" smtClean="0">
                <a:latin typeface="Bell MT" pitchFamily="18" charset="0"/>
              </a:rPr>
              <a:t>tahun</a:t>
            </a:r>
            <a:r>
              <a:rPr lang="en-US" dirty="0" smtClean="0">
                <a:latin typeface="Bell MT" pitchFamily="18" charset="0"/>
              </a:rPr>
              <a:t> 1948 </a:t>
            </a:r>
            <a:r>
              <a:rPr lang="en-US" dirty="0" err="1" smtClean="0">
                <a:latin typeface="Bell MT" pitchFamily="18" charset="0"/>
              </a:rPr>
              <a:t>pada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tingkat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bermaksud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memperbaiki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agar </a:t>
            </a:r>
            <a:r>
              <a:rPr lang="en-US" dirty="0" err="1" smtClean="0">
                <a:latin typeface="Bell MT" pitchFamily="18" charset="0"/>
              </a:rPr>
              <a:t>dapat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memenuhi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harapan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rakyat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yaitu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i="1" dirty="0" smtClean="0">
                <a:latin typeface="Bell MT" pitchFamily="18" charset="0"/>
              </a:rPr>
              <a:t>collegial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berdasarkan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kedaulatan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rakyat</a:t>
            </a:r>
            <a:r>
              <a:rPr lang="en-US" dirty="0" smtClean="0">
                <a:latin typeface="Bell MT" pitchFamily="18" charset="0"/>
              </a:rPr>
              <a:t> (</a:t>
            </a:r>
            <a:r>
              <a:rPr lang="en-US" dirty="0" err="1" smtClean="0">
                <a:latin typeface="Bell MT" pitchFamily="18" charset="0"/>
              </a:rPr>
              <a:t>demokrasi</a:t>
            </a:r>
            <a:r>
              <a:rPr lang="en-US" dirty="0" smtClean="0">
                <a:latin typeface="Bell MT" pitchFamily="18" charset="0"/>
              </a:rPr>
              <a:t>) </a:t>
            </a:r>
            <a:r>
              <a:rPr lang="en-US" dirty="0" err="1" smtClean="0">
                <a:latin typeface="Bell MT" pitchFamily="18" charset="0"/>
              </a:rPr>
              <a:t>dengan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batas-batas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kekuasaan</a:t>
            </a:r>
            <a:r>
              <a:rPr lang="en-US" dirty="0" smtClean="0">
                <a:latin typeface="Bell MT" pitchFamily="18" charset="0"/>
              </a:rPr>
              <a:t>.</a:t>
            </a:r>
          </a:p>
          <a:p>
            <a:pPr algn="just"/>
            <a:r>
              <a:rPr lang="en-US" b="1" dirty="0" err="1" smtClean="0">
                <a:latin typeface="Bell MT" pitchFamily="18" charset="0"/>
              </a:rPr>
              <a:t>Menurut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Wajong</a:t>
            </a:r>
            <a:r>
              <a:rPr lang="en-US" b="1" dirty="0" smtClean="0">
                <a:latin typeface="Bell MT" pitchFamily="18" charset="0"/>
              </a:rPr>
              <a:t> , UU No. 22 </a:t>
            </a:r>
            <a:r>
              <a:rPr lang="en-US" b="1" dirty="0" err="1" smtClean="0">
                <a:latin typeface="Bell MT" pitchFamily="18" charset="0"/>
              </a:rPr>
              <a:t>tahun</a:t>
            </a:r>
            <a:r>
              <a:rPr lang="en-US" b="1" dirty="0" smtClean="0">
                <a:latin typeface="Bell MT" pitchFamily="18" charset="0"/>
              </a:rPr>
              <a:t> 1948</a:t>
            </a:r>
            <a:r>
              <a:rPr lang="en-US" dirty="0" smtClean="0">
                <a:latin typeface="Bell MT" pitchFamily="18" charset="0"/>
              </a:rPr>
              <a:t>;</a:t>
            </a:r>
          </a:p>
          <a:p>
            <a:pPr marL="976313" algn="just">
              <a:buFont typeface="Wingdings" pitchFamily="2" charset="2"/>
              <a:buChar char="Ø"/>
            </a:pPr>
            <a:r>
              <a:rPr lang="en-US" dirty="0" err="1" smtClean="0">
                <a:latin typeface="Bell MT" pitchFamily="18" charset="0"/>
              </a:rPr>
              <a:t>Memberi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isi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pada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pasal</a:t>
            </a:r>
            <a:r>
              <a:rPr lang="en-US" dirty="0" smtClean="0">
                <a:latin typeface="Bell MT" pitchFamily="18" charset="0"/>
              </a:rPr>
              <a:t> 18 UUD 1945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meletakkan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dasar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bagi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susunan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dengan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hak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otonomi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rasional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sebagai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jalan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untuk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mempercepat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kemajuan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rakyat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didaerah</a:t>
            </a:r>
            <a:r>
              <a:rPr lang="en-US" dirty="0" smtClean="0">
                <a:latin typeface="Bell MT" pitchFamily="18" charset="0"/>
              </a:rPr>
              <a:t>;</a:t>
            </a:r>
          </a:p>
          <a:p>
            <a:pPr marL="976313" algn="just">
              <a:buFont typeface="Wingdings" pitchFamily="2" charset="2"/>
              <a:buChar char="Ø"/>
            </a:pPr>
            <a:r>
              <a:rPr lang="en-US" dirty="0" err="1" smtClean="0">
                <a:latin typeface="Bell MT" pitchFamily="18" charset="0"/>
              </a:rPr>
              <a:t>Membentuk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tiga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tingkatan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diatur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didalam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suatu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Undang-Undang</a:t>
            </a:r>
            <a:r>
              <a:rPr lang="en-US" dirty="0" smtClean="0">
                <a:latin typeface="Bell MT" pitchFamily="18" charset="0"/>
              </a:rPr>
              <a:t>;</a:t>
            </a:r>
          </a:p>
          <a:p>
            <a:pPr algn="just">
              <a:buNone/>
            </a:pPr>
            <a:endParaRPr lang="en-US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marL="514350" indent="-514350" algn="just">
              <a:buFont typeface="Wingdings" pitchFamily="2" charset="2"/>
              <a:buChar char="Ø"/>
            </a:pPr>
            <a:r>
              <a:rPr lang="en-US" dirty="0" err="1" smtClean="0">
                <a:latin typeface="Bell MT" pitchFamily="18" charset="0"/>
              </a:rPr>
              <a:t>Memodernisir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mendinamisir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desa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dengan</a:t>
            </a:r>
            <a:r>
              <a:rPr lang="en-US" dirty="0" smtClean="0">
                <a:latin typeface="Bell MT" pitchFamily="18" charset="0"/>
              </a:rPr>
              <a:t> status </a:t>
            </a:r>
            <a:r>
              <a:rPr lang="en-US" dirty="0" err="1" smtClean="0">
                <a:latin typeface="Bell MT" pitchFamily="18" charset="0"/>
              </a:rPr>
              <a:t>sebagai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Dati</a:t>
            </a:r>
            <a:r>
              <a:rPr lang="en-US" dirty="0" smtClean="0">
                <a:latin typeface="Bell MT" pitchFamily="18" charset="0"/>
              </a:rPr>
              <a:t> III;</a:t>
            </a:r>
          </a:p>
          <a:p>
            <a:pPr marL="514350" indent="-514350" algn="just">
              <a:buFont typeface="Wingdings" pitchFamily="2" charset="2"/>
              <a:buChar char="Ø"/>
            </a:pPr>
            <a:r>
              <a:rPr lang="en-US" dirty="0" err="1" smtClean="0">
                <a:latin typeface="Bell MT" pitchFamily="18" charset="0"/>
              </a:rPr>
              <a:t>Menghilangkan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dualistis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dengan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menetapkan</a:t>
            </a:r>
            <a:r>
              <a:rPr lang="en-US" dirty="0" smtClean="0">
                <a:latin typeface="Bell MT" pitchFamily="18" charset="0"/>
              </a:rPr>
              <a:t> DPRD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DPD </a:t>
            </a:r>
            <a:r>
              <a:rPr lang="en-US" dirty="0" err="1" smtClean="0">
                <a:latin typeface="Bell MT" pitchFamily="18" charset="0"/>
              </a:rPr>
              <a:t>sebagai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Instansi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pemegang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kekuasaan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tertinggi</a:t>
            </a:r>
            <a:endParaRPr lang="en-US" dirty="0" smtClean="0">
              <a:latin typeface="Bell MT" pitchFamily="18" charset="0"/>
            </a:endParaRPr>
          </a:p>
          <a:p>
            <a:pPr marL="514350" indent="-514350" algn="just">
              <a:buFont typeface="Wingdings" pitchFamily="2" charset="2"/>
              <a:buChar char="Ø"/>
            </a:pPr>
            <a:r>
              <a:rPr lang="en-US" dirty="0" err="1" smtClean="0">
                <a:latin typeface="Bell MT" pitchFamily="18" charset="0"/>
              </a:rPr>
              <a:t>Memungkinkan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daerah-daerah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mempunyai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hak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asal-usul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zaman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sebelum</a:t>
            </a:r>
            <a:r>
              <a:rPr lang="en-US" dirty="0" smtClean="0">
                <a:latin typeface="Bell MT" pitchFamily="18" charset="0"/>
              </a:rPr>
              <a:t> RI </a:t>
            </a:r>
            <a:r>
              <a:rPr lang="en-US" dirty="0" err="1" smtClean="0">
                <a:latin typeface="Bell MT" pitchFamily="18" charset="0"/>
              </a:rPr>
              <a:t>mempunyai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sendiri</a:t>
            </a:r>
            <a:r>
              <a:rPr lang="en-US" dirty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dengan</a:t>
            </a:r>
            <a:r>
              <a:rPr lang="en-US" dirty="0" smtClean="0">
                <a:latin typeface="Bell MT" pitchFamily="18" charset="0"/>
              </a:rPr>
              <a:t> status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istimewa</a:t>
            </a:r>
            <a:endParaRPr lang="en-US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 smtClean="0">
                <a:latin typeface="Bell MT" pitchFamily="18" charset="0"/>
              </a:rPr>
              <a:t>Menurut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Philipus</a:t>
            </a:r>
            <a:r>
              <a:rPr lang="en-US" dirty="0" smtClean="0">
                <a:latin typeface="Bell MT" pitchFamily="18" charset="0"/>
              </a:rPr>
              <a:t> M. </a:t>
            </a:r>
            <a:r>
              <a:rPr lang="en-US" dirty="0" err="1" smtClean="0">
                <a:latin typeface="Bell MT" pitchFamily="18" charset="0"/>
              </a:rPr>
              <a:t>Hadjon</a:t>
            </a:r>
            <a:r>
              <a:rPr lang="en-US" dirty="0" smtClean="0">
                <a:latin typeface="Bell MT" pitchFamily="18" charset="0"/>
              </a:rPr>
              <a:t>, UUD 1945 </a:t>
            </a:r>
            <a:r>
              <a:rPr lang="en-US" dirty="0" err="1" smtClean="0">
                <a:latin typeface="Bell MT" pitchFamily="18" charset="0"/>
              </a:rPr>
              <a:t>menganut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dua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pola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pembagian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kekuasaan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negara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yaitu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pembagian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kekuasaan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negara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secara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horisontal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secara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vertikal</a:t>
            </a:r>
            <a:r>
              <a:rPr lang="en-US" dirty="0" smtClean="0">
                <a:latin typeface="Bell MT" pitchFamily="18" charset="0"/>
              </a:rPr>
              <a:t>.</a:t>
            </a:r>
          </a:p>
          <a:p>
            <a:pPr algn="just"/>
            <a:r>
              <a:rPr lang="en-US" dirty="0" err="1" smtClean="0">
                <a:latin typeface="Bell MT" pitchFamily="18" charset="0"/>
              </a:rPr>
              <a:t>Pasal</a:t>
            </a:r>
            <a:r>
              <a:rPr lang="en-US" dirty="0" smtClean="0">
                <a:latin typeface="Bell MT" pitchFamily="18" charset="0"/>
              </a:rPr>
              <a:t> 1 </a:t>
            </a:r>
            <a:r>
              <a:rPr lang="en-US" dirty="0" err="1" smtClean="0">
                <a:latin typeface="Bell MT" pitchFamily="18" charset="0"/>
              </a:rPr>
              <a:t>ayat</a:t>
            </a:r>
            <a:r>
              <a:rPr lang="en-US" dirty="0" smtClean="0">
                <a:latin typeface="Bell MT" pitchFamily="18" charset="0"/>
              </a:rPr>
              <a:t> (1) UUD 1945 </a:t>
            </a:r>
            <a:r>
              <a:rPr lang="en-US" dirty="0" err="1" smtClean="0">
                <a:latin typeface="Bell MT" pitchFamily="18" charset="0"/>
              </a:rPr>
              <a:t>menyebutkan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bahwa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b="1" dirty="0" smtClean="0">
                <a:latin typeface="Bell MT" pitchFamily="18" charset="0"/>
              </a:rPr>
              <a:t>Negara Indonesia </a:t>
            </a:r>
            <a:r>
              <a:rPr lang="en-US" b="1" dirty="0" err="1" smtClean="0">
                <a:latin typeface="Bell MT" pitchFamily="18" charset="0"/>
              </a:rPr>
              <a:t>ialah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negara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kesatuan</a:t>
            </a:r>
            <a:r>
              <a:rPr lang="en-US" b="1" dirty="0" smtClean="0">
                <a:latin typeface="Bell MT" pitchFamily="18" charset="0"/>
              </a:rPr>
              <a:t> yang </a:t>
            </a:r>
            <a:r>
              <a:rPr lang="en-US" b="1" dirty="0" err="1" smtClean="0">
                <a:latin typeface="Bell MT" pitchFamily="18" charset="0"/>
              </a:rPr>
              <a:t>berbentuk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Republik</a:t>
            </a:r>
            <a:r>
              <a:rPr lang="en-US" b="1" dirty="0" smtClean="0">
                <a:latin typeface="Bell MT" pitchFamily="18" charset="0"/>
              </a:rPr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Bell MT" pitchFamily="18" charset="0"/>
              </a:rPr>
              <a:t>TINJAUAN UMUM</a:t>
            </a:r>
            <a:endParaRPr lang="en-US" b="1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b="1" u="sng" dirty="0" smtClean="0">
                <a:latin typeface="Bell MT" pitchFamily="18" charset="0"/>
              </a:rPr>
              <a:t>UU No. 1 </a:t>
            </a:r>
            <a:r>
              <a:rPr lang="en-US" b="1" u="sng" dirty="0" err="1" smtClean="0">
                <a:latin typeface="Bell MT" pitchFamily="18" charset="0"/>
              </a:rPr>
              <a:t>tahun</a:t>
            </a:r>
            <a:r>
              <a:rPr lang="en-US" b="1" u="sng" dirty="0" smtClean="0">
                <a:latin typeface="Bell MT" pitchFamily="18" charset="0"/>
              </a:rPr>
              <a:t> 1957</a:t>
            </a:r>
          </a:p>
          <a:p>
            <a:pPr marL="0" indent="0" algn="just">
              <a:buNone/>
            </a:pPr>
            <a:r>
              <a:rPr lang="en-US" dirty="0" err="1" smtClean="0">
                <a:latin typeface="Bell MT" pitchFamily="18" charset="0"/>
              </a:rPr>
              <a:t>Menurut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Soetardjo</a:t>
            </a:r>
            <a:r>
              <a:rPr lang="en-US" dirty="0" smtClean="0">
                <a:latin typeface="Bell MT" pitchFamily="18" charset="0"/>
              </a:rPr>
              <a:t>, UU No.1 </a:t>
            </a:r>
            <a:r>
              <a:rPr lang="en-US" dirty="0" err="1" smtClean="0">
                <a:latin typeface="Bell MT" pitchFamily="18" charset="0"/>
              </a:rPr>
              <a:t>tahun</a:t>
            </a:r>
            <a:r>
              <a:rPr lang="en-US" dirty="0" smtClean="0">
                <a:latin typeface="Bell MT" pitchFamily="18" charset="0"/>
              </a:rPr>
              <a:t> 1957 </a:t>
            </a:r>
            <a:r>
              <a:rPr lang="en-US" dirty="0" err="1" smtClean="0">
                <a:latin typeface="Bell MT" pitchFamily="18" charset="0"/>
              </a:rPr>
              <a:t>memiliki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kesalahan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prinsip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yaitu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bentuk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Dati</a:t>
            </a:r>
            <a:r>
              <a:rPr lang="en-US" dirty="0" smtClean="0">
                <a:latin typeface="Bell MT" pitchFamily="18" charset="0"/>
              </a:rPr>
              <a:t> III, </a:t>
            </a:r>
            <a:r>
              <a:rPr lang="en-US" dirty="0" err="1" smtClean="0">
                <a:latin typeface="Bell MT" pitchFamily="18" charset="0"/>
              </a:rPr>
              <a:t>disamaratakan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dengan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otonom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lainnya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yaitu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Dati</a:t>
            </a:r>
            <a:r>
              <a:rPr lang="en-US" dirty="0" smtClean="0">
                <a:latin typeface="Bell MT" pitchFamily="18" charset="0"/>
              </a:rPr>
              <a:t> I, </a:t>
            </a:r>
            <a:r>
              <a:rPr lang="en-US" dirty="0" err="1" smtClean="0">
                <a:latin typeface="Bell MT" pitchFamily="18" charset="0"/>
              </a:rPr>
              <a:t>Dati</a:t>
            </a:r>
            <a:r>
              <a:rPr lang="en-US" dirty="0" smtClean="0">
                <a:latin typeface="Bell MT" pitchFamily="18" charset="0"/>
              </a:rPr>
              <a:t> II,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Dati</a:t>
            </a:r>
            <a:r>
              <a:rPr lang="en-US" dirty="0" smtClean="0">
                <a:latin typeface="Bell MT" pitchFamily="18" charset="0"/>
              </a:rPr>
              <a:t> III. </a:t>
            </a:r>
          </a:p>
          <a:p>
            <a:pPr marL="0" indent="0" algn="just">
              <a:buNone/>
            </a:pPr>
            <a:r>
              <a:rPr lang="en-US" dirty="0" smtClean="0">
                <a:latin typeface="Bell MT" pitchFamily="18" charset="0"/>
              </a:rPr>
              <a:t>UU No. 1 </a:t>
            </a:r>
            <a:r>
              <a:rPr lang="en-US" dirty="0" err="1" smtClean="0">
                <a:latin typeface="Bell MT" pitchFamily="18" charset="0"/>
              </a:rPr>
              <a:t>tahun</a:t>
            </a:r>
            <a:r>
              <a:rPr lang="en-US" dirty="0" smtClean="0">
                <a:latin typeface="Bell MT" pitchFamily="18" charset="0"/>
              </a:rPr>
              <a:t> 1957 </a:t>
            </a:r>
            <a:r>
              <a:rPr lang="en-US" dirty="0" err="1" smtClean="0">
                <a:latin typeface="Bell MT" pitchFamily="18" charset="0"/>
              </a:rPr>
              <a:t>merupakan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hasil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kerja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dari</a:t>
            </a:r>
            <a:r>
              <a:rPr lang="en-US" dirty="0" smtClean="0">
                <a:latin typeface="Bell MT" pitchFamily="18" charset="0"/>
              </a:rPr>
              <a:t> DPR </a:t>
            </a:r>
            <a:r>
              <a:rPr lang="en-US" dirty="0" err="1" smtClean="0">
                <a:latin typeface="Bell MT" pitchFamily="18" charset="0"/>
              </a:rPr>
              <a:t>pemilu</a:t>
            </a:r>
            <a:r>
              <a:rPr lang="en-US" dirty="0" smtClean="0">
                <a:latin typeface="Bell MT" pitchFamily="18" charset="0"/>
              </a:rPr>
              <a:t> 1955, </a:t>
            </a:r>
            <a:r>
              <a:rPr lang="en-US" dirty="0" err="1" smtClean="0">
                <a:latin typeface="Bell MT" pitchFamily="18" charset="0"/>
              </a:rPr>
              <a:t>di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dalam</a:t>
            </a:r>
            <a:r>
              <a:rPr lang="en-US" dirty="0" smtClean="0">
                <a:latin typeface="Bell MT" pitchFamily="18" charset="0"/>
              </a:rPr>
              <a:t> UU </a:t>
            </a:r>
            <a:r>
              <a:rPr lang="en-US" dirty="0" err="1" smtClean="0">
                <a:latin typeface="Bell MT" pitchFamily="18" charset="0"/>
              </a:rPr>
              <a:t>ini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menjanjikan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demokratisasi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dengan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otonomi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seluas-luasnya</a:t>
            </a:r>
            <a:r>
              <a:rPr lang="en-US" dirty="0" smtClean="0">
                <a:latin typeface="Bell MT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dirty="0" err="1" smtClean="0">
                <a:latin typeface="Bell MT" pitchFamily="18" charset="0"/>
              </a:rPr>
              <a:t>Menurut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Soetardjo</a:t>
            </a:r>
            <a:r>
              <a:rPr lang="en-US" dirty="0" smtClean="0">
                <a:latin typeface="Bell MT" pitchFamily="18" charset="0"/>
              </a:rPr>
              <a:t>, UU </a:t>
            </a:r>
            <a:r>
              <a:rPr lang="en-US" dirty="0" err="1" smtClean="0">
                <a:latin typeface="Bell MT" pitchFamily="18" charset="0"/>
              </a:rPr>
              <a:t>ini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memuat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prinsip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negara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serikat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atau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bondstaat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karena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pusat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tidak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memiliki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kewenangan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untuk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menjalankan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kekuasaannya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didaerah</a:t>
            </a:r>
            <a:r>
              <a:rPr lang="en-US" dirty="0" smtClean="0">
                <a:latin typeface="Bell MT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en-US" dirty="0" smtClean="0">
                <a:latin typeface="Bell MT" pitchFamily="18" charset="0"/>
              </a:rPr>
              <a:t>UU </a:t>
            </a:r>
            <a:r>
              <a:rPr lang="en-US" dirty="0" err="1" smtClean="0">
                <a:latin typeface="Bell MT" pitchFamily="18" charset="0"/>
              </a:rPr>
              <a:t>ini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menganjurkan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negara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kesatuan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tapi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dipihak</a:t>
            </a:r>
            <a:r>
              <a:rPr lang="en-US" dirty="0" smtClean="0">
                <a:latin typeface="Bell MT" pitchFamily="18" charset="0"/>
              </a:rPr>
              <a:t> lain </a:t>
            </a:r>
            <a:r>
              <a:rPr lang="en-US" dirty="0" err="1" smtClean="0">
                <a:latin typeface="Bell MT" pitchFamily="18" charset="0"/>
              </a:rPr>
              <a:t>membentuk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negara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federasi</a:t>
            </a:r>
            <a:r>
              <a:rPr lang="en-US" dirty="0" smtClean="0">
                <a:latin typeface="Bell MT" pitchFamily="18" charset="0"/>
              </a:rPr>
              <a:t>.</a:t>
            </a:r>
            <a:endParaRPr lang="en-US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 smtClean="0">
                <a:latin typeface="Bell MT" pitchFamily="18" charset="0"/>
              </a:rPr>
              <a:t>Setelah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berlakunya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kembali</a:t>
            </a:r>
            <a:r>
              <a:rPr lang="en-US" dirty="0" smtClean="0">
                <a:latin typeface="Bell MT" pitchFamily="18" charset="0"/>
              </a:rPr>
              <a:t> UUD 1945 </a:t>
            </a:r>
            <a:r>
              <a:rPr lang="en-US" dirty="0" err="1" smtClean="0">
                <a:latin typeface="Bell MT" pitchFamily="18" charset="0"/>
              </a:rPr>
              <a:t>melalui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Dekrit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Presiden</a:t>
            </a:r>
            <a:r>
              <a:rPr lang="en-US" dirty="0" smtClean="0">
                <a:latin typeface="Bell MT" pitchFamily="18" charset="0"/>
              </a:rPr>
              <a:t> 5 </a:t>
            </a:r>
            <a:r>
              <a:rPr lang="en-US" dirty="0" err="1" smtClean="0">
                <a:latin typeface="Bell MT" pitchFamily="18" charset="0"/>
              </a:rPr>
              <a:t>Juli</a:t>
            </a:r>
            <a:r>
              <a:rPr lang="en-US" dirty="0" smtClean="0">
                <a:latin typeface="Bell MT" pitchFamily="18" charset="0"/>
              </a:rPr>
              <a:t> 1959, </a:t>
            </a:r>
            <a:r>
              <a:rPr lang="en-US" dirty="0" err="1" smtClean="0">
                <a:latin typeface="Bell MT" pitchFamily="18" charset="0"/>
              </a:rPr>
              <a:t>sistem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demokrasi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berubah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dengan</a:t>
            </a:r>
            <a:r>
              <a:rPr lang="en-US" dirty="0" smtClean="0">
                <a:latin typeface="Bell MT" pitchFamily="18" charset="0"/>
              </a:rPr>
              <a:t> jargon </a:t>
            </a:r>
            <a:r>
              <a:rPr lang="en-US" dirty="0" err="1" smtClean="0">
                <a:latin typeface="Bell MT" pitchFamily="18" charset="0"/>
              </a:rPr>
              <a:t>demokrasi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terpimpin</a:t>
            </a:r>
            <a:r>
              <a:rPr lang="en-US" dirty="0" smtClean="0">
                <a:latin typeface="Bell MT" pitchFamily="18" charset="0"/>
              </a:rPr>
              <a:t>. </a:t>
            </a:r>
            <a:r>
              <a:rPr lang="en-US" dirty="0" err="1" smtClean="0">
                <a:latin typeface="Bell MT" pitchFamily="18" charset="0"/>
              </a:rPr>
              <a:t>Dampak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langsung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terhadap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otonomi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adalah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diberlakukannya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penetapan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presiden</a:t>
            </a:r>
            <a:r>
              <a:rPr lang="en-US" dirty="0" smtClean="0">
                <a:latin typeface="Bell MT" pitchFamily="18" charset="0"/>
              </a:rPr>
              <a:t> (</a:t>
            </a:r>
            <a:r>
              <a:rPr lang="en-US" dirty="0" err="1" smtClean="0">
                <a:latin typeface="Bell MT" pitchFamily="18" charset="0"/>
              </a:rPr>
              <a:t>penpres</a:t>
            </a:r>
            <a:r>
              <a:rPr lang="en-US" dirty="0" smtClean="0">
                <a:latin typeface="Bell MT" pitchFamily="18" charset="0"/>
              </a:rPr>
              <a:t>) </a:t>
            </a:r>
            <a:r>
              <a:rPr lang="en-US" dirty="0" err="1" smtClean="0">
                <a:latin typeface="Bell MT" pitchFamily="18" charset="0"/>
              </a:rPr>
              <a:t>Nomor</a:t>
            </a:r>
            <a:r>
              <a:rPr lang="en-US" dirty="0" smtClean="0">
                <a:latin typeface="Bell MT" pitchFamily="18" charset="0"/>
              </a:rPr>
              <a:t> 6 </a:t>
            </a:r>
            <a:r>
              <a:rPr lang="en-US" dirty="0" err="1" smtClean="0">
                <a:latin typeface="Bell MT" pitchFamily="18" charset="0"/>
              </a:rPr>
              <a:t>tahun</a:t>
            </a:r>
            <a:r>
              <a:rPr lang="en-US" dirty="0" smtClean="0">
                <a:latin typeface="Bell MT" pitchFamily="18" charset="0"/>
              </a:rPr>
              <a:t> 1959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Penpres</a:t>
            </a:r>
            <a:r>
              <a:rPr lang="en-US" dirty="0" smtClean="0">
                <a:latin typeface="Bell MT" pitchFamily="18" charset="0"/>
              </a:rPr>
              <a:t> No. 5 </a:t>
            </a:r>
            <a:r>
              <a:rPr lang="en-US" dirty="0" err="1" smtClean="0">
                <a:latin typeface="Bell MT" pitchFamily="18" charset="0"/>
              </a:rPr>
              <a:t>tahun</a:t>
            </a:r>
            <a:r>
              <a:rPr lang="en-US" dirty="0" smtClean="0">
                <a:latin typeface="Bell MT" pitchFamily="18" charset="0"/>
              </a:rPr>
              <a:t> 1960. </a:t>
            </a:r>
          </a:p>
          <a:p>
            <a:pPr marL="0" indent="0" algn="just">
              <a:buNone/>
            </a:pPr>
            <a:r>
              <a:rPr lang="en-US" dirty="0" err="1" smtClean="0">
                <a:latin typeface="Bell MT" pitchFamily="18" charset="0"/>
              </a:rPr>
              <a:t>Menerut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b="1" dirty="0" smtClean="0">
                <a:latin typeface="Bell MT" pitchFamily="18" charset="0"/>
              </a:rPr>
              <a:t>The Liang </a:t>
            </a:r>
            <a:r>
              <a:rPr lang="en-US" b="1" dirty="0" err="1" smtClean="0">
                <a:latin typeface="Bell MT" pitchFamily="18" charset="0"/>
              </a:rPr>
              <a:t>Gie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kedua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Penpres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tersebut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merubah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tujuan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desentralisasi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dari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demokrasi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pencapaian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stabilitas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efisiensi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didaerah</a:t>
            </a:r>
            <a:r>
              <a:rPr lang="en-US" dirty="0" smtClean="0">
                <a:latin typeface="Bell MT" pitchFamily="18" charset="0"/>
              </a:rPr>
              <a:t>. ( </a:t>
            </a:r>
            <a:r>
              <a:rPr lang="en-US" dirty="0" err="1" smtClean="0">
                <a:latin typeface="Bell MT" pitchFamily="18" charset="0"/>
              </a:rPr>
              <a:t>asas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desentralisasi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menjadi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asas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sentralisasi</a:t>
            </a:r>
            <a:r>
              <a:rPr lang="en-US" dirty="0" smtClean="0">
                <a:latin typeface="Bell MT" pitchFamily="18" charset="0"/>
              </a:rPr>
              <a:t>)</a:t>
            </a:r>
            <a:endParaRPr lang="en-US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 smtClean="0">
                <a:latin typeface="Bell MT" pitchFamily="18" charset="0"/>
              </a:rPr>
              <a:t>Penetapan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presiden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ini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sebenarnya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memiliki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maksud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untuk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memulihkan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memperkokoh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kewibawaan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kepala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(KDH) </a:t>
            </a:r>
            <a:r>
              <a:rPr lang="en-US" dirty="0" err="1" smtClean="0">
                <a:latin typeface="Bell MT" pitchFamily="18" charset="0"/>
              </a:rPr>
              <a:t>sebagai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alat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pusat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dengan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diberi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kedudukan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fungsi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rangkap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sebagai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alat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dekonsentrasi</a:t>
            </a:r>
            <a:r>
              <a:rPr lang="en-US" dirty="0" smtClean="0">
                <a:latin typeface="Bell MT" pitchFamily="18" charset="0"/>
              </a:rPr>
              <a:t> (</a:t>
            </a:r>
            <a:r>
              <a:rPr lang="en-US" dirty="0" err="1" smtClean="0">
                <a:latin typeface="Bell MT" pitchFamily="18" charset="0"/>
              </a:rPr>
              <a:t>gubernur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bupati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atau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walikota</a:t>
            </a:r>
            <a:r>
              <a:rPr lang="en-US" dirty="0" smtClean="0">
                <a:latin typeface="Bell MT" pitchFamily="18" charset="0"/>
              </a:rPr>
              <a:t>)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sekaligus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desentralisasi</a:t>
            </a:r>
            <a:r>
              <a:rPr lang="en-US" dirty="0" smtClean="0">
                <a:latin typeface="Bell MT" pitchFamily="18" charset="0"/>
              </a:rPr>
              <a:t> (KDH).</a:t>
            </a:r>
          </a:p>
          <a:p>
            <a:pPr marL="0" indent="0" algn="just">
              <a:buNone/>
            </a:pPr>
            <a:r>
              <a:rPr lang="en-US" dirty="0" err="1" smtClean="0">
                <a:latin typeface="Bell MT" pitchFamily="18" charset="0"/>
              </a:rPr>
              <a:t>Dengan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fungsi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rangkat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tersebut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persoalan</a:t>
            </a:r>
            <a:r>
              <a:rPr lang="en-US" dirty="0" smtClean="0">
                <a:latin typeface="Bell MT" pitchFamily="18" charset="0"/>
              </a:rPr>
              <a:t> did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diharapkan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dapat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ditanggulangi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oleh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setiap</a:t>
            </a:r>
            <a:r>
              <a:rPr lang="en-US" dirty="0" smtClean="0">
                <a:latin typeface="Bell MT" pitchFamily="18" charset="0"/>
              </a:rPr>
              <a:t> KDH, </a:t>
            </a:r>
            <a:r>
              <a:rPr lang="en-US" dirty="0" err="1" smtClean="0">
                <a:latin typeface="Bell MT" pitchFamily="18" charset="0"/>
              </a:rPr>
              <a:t>sehingga</a:t>
            </a:r>
            <a:r>
              <a:rPr lang="en-US" dirty="0" smtClean="0">
                <a:latin typeface="Bell MT" pitchFamily="18" charset="0"/>
              </a:rPr>
              <a:t> KDH </a:t>
            </a:r>
            <a:r>
              <a:rPr lang="en-US" dirty="0" err="1" smtClean="0">
                <a:latin typeface="Bell MT" pitchFamily="18" charset="0"/>
              </a:rPr>
              <a:t>dapat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tetap</a:t>
            </a:r>
            <a:r>
              <a:rPr lang="en-US" dirty="0" smtClean="0">
                <a:latin typeface="Bell MT" pitchFamily="18" charset="0"/>
              </a:rPr>
              <a:t> exist </a:t>
            </a:r>
            <a:r>
              <a:rPr lang="en-US" dirty="0" err="1" smtClean="0">
                <a:latin typeface="Bell MT" pitchFamily="18" charset="0"/>
              </a:rPr>
              <a:t>sebagai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kepanjangan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tangan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pusat</a:t>
            </a:r>
            <a:r>
              <a:rPr lang="en-US" dirty="0" smtClean="0">
                <a:latin typeface="Bell MT" pitchFamily="18" charset="0"/>
              </a:rPr>
              <a:t> (</a:t>
            </a:r>
            <a:r>
              <a:rPr lang="en-US" dirty="0" err="1" smtClean="0">
                <a:latin typeface="Bell MT" pitchFamily="18" charset="0"/>
              </a:rPr>
              <a:t>nasional</a:t>
            </a:r>
            <a:r>
              <a:rPr lang="en-US" dirty="0" smtClean="0">
                <a:latin typeface="Bell MT" pitchFamily="18" charset="0"/>
              </a:rPr>
              <a:t>) </a:t>
            </a:r>
            <a:r>
              <a:rPr lang="en-US" dirty="0" err="1" smtClean="0">
                <a:latin typeface="Bell MT" pitchFamily="18" charset="0"/>
              </a:rPr>
              <a:t>dalam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sistem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presidensial</a:t>
            </a:r>
            <a:r>
              <a:rPr lang="en-US" dirty="0" smtClean="0">
                <a:latin typeface="Bell MT" pitchFamily="18" charset="0"/>
              </a:rPr>
              <a:t> NKRI.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u="sng" dirty="0" smtClean="0">
                <a:latin typeface="Bell MT" pitchFamily="18" charset="0"/>
              </a:rPr>
              <a:t>UU No. 18 </a:t>
            </a:r>
            <a:r>
              <a:rPr lang="en-US" b="1" u="sng" dirty="0" err="1" smtClean="0">
                <a:latin typeface="Bell MT" pitchFamily="18" charset="0"/>
              </a:rPr>
              <a:t>tahun</a:t>
            </a:r>
            <a:r>
              <a:rPr lang="en-US" b="1" u="sng" dirty="0" smtClean="0">
                <a:latin typeface="Bell MT" pitchFamily="18" charset="0"/>
              </a:rPr>
              <a:t> 1965 </a:t>
            </a:r>
            <a:r>
              <a:rPr lang="en-US" b="1" u="sng" dirty="0" err="1" smtClean="0">
                <a:latin typeface="Bell MT" pitchFamily="18" charset="0"/>
              </a:rPr>
              <a:t>tentang</a:t>
            </a:r>
            <a:r>
              <a:rPr lang="en-US" b="1" u="sng" dirty="0" smtClean="0">
                <a:latin typeface="Bell MT" pitchFamily="18" charset="0"/>
              </a:rPr>
              <a:t> </a:t>
            </a:r>
            <a:r>
              <a:rPr lang="en-US" b="1" u="sng" dirty="0" err="1" smtClean="0">
                <a:latin typeface="Bell MT" pitchFamily="18" charset="0"/>
              </a:rPr>
              <a:t>Pemerintahan</a:t>
            </a:r>
            <a:r>
              <a:rPr lang="en-US" b="1" u="sng" dirty="0" smtClean="0">
                <a:latin typeface="Bell MT" pitchFamily="18" charset="0"/>
              </a:rPr>
              <a:t> Daerah</a:t>
            </a:r>
          </a:p>
          <a:p>
            <a:pPr marL="0" indent="0" algn="just">
              <a:buNone/>
            </a:pPr>
            <a:r>
              <a:rPr lang="en-US" dirty="0" smtClean="0">
                <a:latin typeface="Bell MT" pitchFamily="18" charset="0"/>
              </a:rPr>
              <a:t>UU No. 18 </a:t>
            </a:r>
            <a:r>
              <a:rPr lang="en-US" dirty="0" err="1" smtClean="0">
                <a:latin typeface="Bell MT" pitchFamily="18" charset="0"/>
              </a:rPr>
              <a:t>tahun</a:t>
            </a:r>
            <a:r>
              <a:rPr lang="en-US" dirty="0" smtClean="0">
                <a:latin typeface="Bell MT" pitchFamily="18" charset="0"/>
              </a:rPr>
              <a:t> 1965 </a:t>
            </a:r>
            <a:r>
              <a:rPr lang="en-US" dirty="0" err="1" smtClean="0">
                <a:latin typeface="Bell MT" pitchFamily="18" charset="0"/>
              </a:rPr>
              <a:t>melanjutkan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ide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Penpres</a:t>
            </a:r>
            <a:r>
              <a:rPr lang="en-US" dirty="0" smtClean="0">
                <a:latin typeface="Bell MT" pitchFamily="18" charset="0"/>
              </a:rPr>
              <a:t> No. 6 </a:t>
            </a:r>
            <a:r>
              <a:rPr lang="en-US" dirty="0" err="1" smtClean="0">
                <a:latin typeface="Bell MT" pitchFamily="18" charset="0"/>
              </a:rPr>
              <a:t>tahun</a:t>
            </a:r>
            <a:r>
              <a:rPr lang="en-US" dirty="0" smtClean="0">
                <a:latin typeface="Bell MT" pitchFamily="18" charset="0"/>
              </a:rPr>
              <a:t> 1959. </a:t>
            </a:r>
          </a:p>
          <a:p>
            <a:pPr marL="0" indent="0" algn="just">
              <a:buNone/>
            </a:pPr>
            <a:r>
              <a:rPr lang="en-US" dirty="0" smtClean="0">
                <a:latin typeface="Bell MT" pitchFamily="18" charset="0"/>
              </a:rPr>
              <a:t>UU </a:t>
            </a:r>
            <a:r>
              <a:rPr lang="en-US" dirty="0" err="1" smtClean="0">
                <a:latin typeface="Bell MT" pitchFamily="18" charset="0"/>
              </a:rPr>
              <a:t>ini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membagi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wilayah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negara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dalam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tingkatan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daerah-daerah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otonom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Pasal</a:t>
            </a:r>
            <a:r>
              <a:rPr lang="en-US" dirty="0" smtClean="0">
                <a:latin typeface="Bell MT" pitchFamily="18" charset="0"/>
              </a:rPr>
              <a:t> 2 </a:t>
            </a:r>
            <a:r>
              <a:rPr lang="en-US" dirty="0" err="1" smtClean="0">
                <a:latin typeface="Bell MT" pitchFamily="18" charset="0"/>
              </a:rPr>
              <a:t>ayat</a:t>
            </a:r>
            <a:r>
              <a:rPr lang="en-US" dirty="0" smtClean="0">
                <a:latin typeface="Bell MT" pitchFamily="18" charset="0"/>
              </a:rPr>
              <a:t> (1) </a:t>
            </a:r>
            <a:r>
              <a:rPr lang="en-US" dirty="0" err="1" smtClean="0">
                <a:latin typeface="Bell MT" pitchFamily="18" charset="0"/>
              </a:rPr>
              <a:t>terdiri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dari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provinsi</a:t>
            </a:r>
            <a:r>
              <a:rPr lang="en-US" dirty="0" smtClean="0">
                <a:latin typeface="Bell MT" pitchFamily="18" charset="0"/>
              </a:rPr>
              <a:t>/</a:t>
            </a:r>
            <a:r>
              <a:rPr lang="en-US" dirty="0" err="1" smtClean="0">
                <a:latin typeface="Bell MT" pitchFamily="18" charset="0"/>
              </a:rPr>
              <a:t>kotapraja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sebagai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Dati</a:t>
            </a:r>
            <a:r>
              <a:rPr lang="en-US" dirty="0" smtClean="0">
                <a:latin typeface="Bell MT" pitchFamily="18" charset="0"/>
              </a:rPr>
              <a:t> I, </a:t>
            </a:r>
            <a:r>
              <a:rPr lang="en-US" dirty="0" err="1" smtClean="0">
                <a:latin typeface="Bell MT" pitchFamily="18" charset="0"/>
              </a:rPr>
              <a:t>kabupaten</a:t>
            </a:r>
            <a:r>
              <a:rPr lang="en-US" dirty="0" smtClean="0">
                <a:latin typeface="Bell MT" pitchFamily="18" charset="0"/>
              </a:rPr>
              <a:t>/</a:t>
            </a:r>
            <a:r>
              <a:rPr lang="en-US" dirty="0" err="1" smtClean="0">
                <a:latin typeface="Bell MT" pitchFamily="18" charset="0"/>
              </a:rPr>
              <a:t>kotamadya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sebagai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Dati</a:t>
            </a:r>
            <a:r>
              <a:rPr lang="en-US" dirty="0" smtClean="0">
                <a:latin typeface="Bell MT" pitchFamily="18" charset="0"/>
              </a:rPr>
              <a:t> II,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kecamatan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sebagai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Dati</a:t>
            </a:r>
            <a:r>
              <a:rPr lang="en-US" dirty="0" smtClean="0">
                <a:latin typeface="Bell MT" pitchFamily="18" charset="0"/>
              </a:rPr>
              <a:t> III.</a:t>
            </a:r>
          </a:p>
          <a:p>
            <a:pPr marL="0" indent="0" algn="just">
              <a:buNone/>
            </a:pPr>
            <a:r>
              <a:rPr lang="en-US" i="1" dirty="0" err="1" smtClean="0">
                <a:latin typeface="Bell MT" pitchFamily="18" charset="0"/>
              </a:rPr>
              <a:t>Menurut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b="1" i="1" dirty="0" err="1" smtClean="0">
                <a:latin typeface="Bell MT" pitchFamily="18" charset="0"/>
              </a:rPr>
              <a:t>Amrah</a:t>
            </a:r>
            <a:r>
              <a:rPr lang="en-US" b="1" i="1" dirty="0" smtClean="0">
                <a:latin typeface="Bell MT" pitchFamily="18" charset="0"/>
              </a:rPr>
              <a:t> </a:t>
            </a:r>
            <a:r>
              <a:rPr lang="en-US" b="1" i="1" dirty="0" err="1" smtClean="0">
                <a:latin typeface="Bell MT" pitchFamily="18" charset="0"/>
              </a:rPr>
              <a:t>Muslimin</a:t>
            </a:r>
            <a:r>
              <a:rPr lang="en-US" b="1" i="1" dirty="0" smtClean="0">
                <a:latin typeface="Bell MT" pitchFamily="18" charset="0"/>
              </a:rPr>
              <a:t>, </a:t>
            </a:r>
            <a:r>
              <a:rPr lang="en-US" i="1" dirty="0" smtClean="0">
                <a:latin typeface="Bell MT" pitchFamily="18" charset="0"/>
              </a:rPr>
              <a:t>UU </a:t>
            </a:r>
            <a:r>
              <a:rPr lang="en-US" i="1" dirty="0" err="1" smtClean="0">
                <a:latin typeface="Bell MT" pitchFamily="18" charset="0"/>
              </a:rPr>
              <a:t>ini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memberi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peluang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bagi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terciptanya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tiga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tingkatan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daerah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otonom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biasa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di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mana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desa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atau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masyarakat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Hukum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Adat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akan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menjadi</a:t>
            </a:r>
            <a:r>
              <a:rPr lang="en-US" i="1" dirty="0" smtClean="0">
                <a:latin typeface="Bell MT" pitchFamily="18" charset="0"/>
              </a:rPr>
              <a:t> Daerah Tingkat III.</a:t>
            </a:r>
          </a:p>
          <a:p>
            <a:pPr marL="0" indent="0" algn="just">
              <a:buNone/>
            </a:pPr>
            <a:endParaRPr lang="en-US" dirty="0" smtClean="0">
              <a:latin typeface="Bell MT" pitchFamily="18" charset="0"/>
            </a:endParaRPr>
          </a:p>
          <a:p>
            <a:pPr marL="0" indent="0" algn="just">
              <a:buNone/>
            </a:pPr>
            <a:endParaRPr lang="en-US" dirty="0" smtClean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b="1" dirty="0" smtClean="0">
                <a:latin typeface="Bell MT" pitchFamily="18" charset="0"/>
              </a:rPr>
              <a:t>UU No. 5 </a:t>
            </a:r>
            <a:r>
              <a:rPr lang="en-US" b="1" dirty="0" err="1" smtClean="0">
                <a:latin typeface="Bell MT" pitchFamily="18" charset="0"/>
              </a:rPr>
              <a:t>tahun</a:t>
            </a:r>
            <a:r>
              <a:rPr lang="en-US" b="1" dirty="0" smtClean="0">
                <a:latin typeface="Bell MT" pitchFamily="18" charset="0"/>
              </a:rPr>
              <a:t> 1974  </a:t>
            </a:r>
            <a:r>
              <a:rPr lang="en-US" b="1" dirty="0" err="1" smtClean="0">
                <a:latin typeface="Bell MT" pitchFamily="18" charset="0"/>
              </a:rPr>
              <a:t>tentang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Pokok-Pokok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Pemerintahan</a:t>
            </a:r>
            <a:r>
              <a:rPr lang="en-US" b="1" dirty="0" smtClean="0">
                <a:latin typeface="Bell MT" pitchFamily="18" charset="0"/>
              </a:rPr>
              <a:t> Daerah</a:t>
            </a:r>
          </a:p>
          <a:p>
            <a:pPr algn="just">
              <a:buFontTx/>
              <a:buChar char="-"/>
            </a:pPr>
            <a:r>
              <a:rPr lang="en-US" dirty="0" err="1" smtClean="0">
                <a:latin typeface="Bell MT" pitchFamily="18" charset="0"/>
              </a:rPr>
              <a:t>Menganut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prinsip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Otonomi</a:t>
            </a:r>
            <a:r>
              <a:rPr lang="en-US" dirty="0" smtClean="0">
                <a:latin typeface="Bell MT" pitchFamily="18" charset="0"/>
              </a:rPr>
              <a:t> Daerah</a:t>
            </a:r>
          </a:p>
          <a:p>
            <a:pPr marL="0" indent="0" algn="just">
              <a:buNone/>
            </a:pPr>
            <a:r>
              <a:rPr lang="en-US" dirty="0" smtClean="0">
                <a:latin typeface="Bell MT" pitchFamily="18" charset="0"/>
              </a:rPr>
              <a:t>Di </a:t>
            </a:r>
            <a:r>
              <a:rPr lang="en-US" dirty="0" err="1" smtClean="0">
                <a:latin typeface="Bell MT" pitchFamily="18" charset="0"/>
              </a:rPr>
              <a:t>dalam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penjelasan</a:t>
            </a:r>
            <a:r>
              <a:rPr lang="en-US" dirty="0" smtClean="0">
                <a:latin typeface="Bell MT" pitchFamily="18" charset="0"/>
              </a:rPr>
              <a:t> UU No. 5 </a:t>
            </a:r>
            <a:r>
              <a:rPr lang="en-US" dirty="0" err="1" smtClean="0">
                <a:latin typeface="Bell MT" pitchFamily="18" charset="0"/>
              </a:rPr>
              <a:t>tahun</a:t>
            </a:r>
            <a:r>
              <a:rPr lang="en-US" dirty="0" smtClean="0">
                <a:latin typeface="Bell MT" pitchFamily="18" charset="0"/>
              </a:rPr>
              <a:t> 1974 </a:t>
            </a:r>
            <a:r>
              <a:rPr lang="en-US" dirty="0" err="1" smtClean="0">
                <a:latin typeface="Bell MT" pitchFamily="18" charset="0"/>
              </a:rPr>
              <a:t>anka</a:t>
            </a:r>
            <a:r>
              <a:rPr lang="en-US" dirty="0" smtClean="0">
                <a:latin typeface="Bell MT" pitchFamily="18" charset="0"/>
              </a:rPr>
              <a:t> 1 </a:t>
            </a:r>
            <a:r>
              <a:rPr lang="en-US" dirty="0" err="1" smtClean="0">
                <a:latin typeface="Bell MT" pitchFamily="18" charset="0"/>
              </a:rPr>
              <a:t>huruf</a:t>
            </a:r>
            <a:r>
              <a:rPr lang="en-US" dirty="0" smtClean="0">
                <a:latin typeface="Bell MT" pitchFamily="18" charset="0"/>
              </a:rPr>
              <a:t> I </a:t>
            </a:r>
            <a:r>
              <a:rPr lang="en-US" dirty="0" err="1" smtClean="0">
                <a:latin typeface="Bell MT" pitchFamily="18" charset="0"/>
              </a:rPr>
              <a:t>menyebutkan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bahwa</a:t>
            </a:r>
            <a:r>
              <a:rPr lang="en-US" dirty="0" smtClean="0">
                <a:latin typeface="Bell MT" pitchFamily="18" charset="0"/>
              </a:rPr>
              <a:t> :</a:t>
            </a:r>
          </a:p>
          <a:p>
            <a:pPr indent="-3175" algn="just">
              <a:buNone/>
            </a:pPr>
            <a:r>
              <a:rPr lang="en-US" i="1" dirty="0" smtClean="0">
                <a:latin typeface="Bell MT" pitchFamily="18" charset="0"/>
              </a:rPr>
              <a:t>“ </a:t>
            </a:r>
            <a:r>
              <a:rPr lang="en-US" i="1" dirty="0" err="1" smtClean="0">
                <a:latin typeface="Bell MT" pitchFamily="18" charset="0"/>
              </a:rPr>
              <a:t>tujuan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pemberian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otonomi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kepada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daerah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adalah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untuk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meningkatkan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daya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guna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dan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hasil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guna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penyelenggaraan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pemerintahan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di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daerah</a:t>
            </a:r>
            <a:r>
              <a:rPr lang="en-US" i="1" dirty="0" smtClean="0">
                <a:latin typeface="Bell MT" pitchFamily="18" charset="0"/>
              </a:rPr>
              <a:t>, </a:t>
            </a:r>
            <a:r>
              <a:rPr lang="en-US" i="1" dirty="0" err="1" smtClean="0">
                <a:latin typeface="Bell MT" pitchFamily="18" charset="0"/>
              </a:rPr>
              <a:t>terutama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dalam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pelaksanaan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pembangunan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dan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pelayanan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terhadap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masyarakat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serta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untuk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meningkatkan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pembinaan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kestabilan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politik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dan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kesatuan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bangsa</a:t>
            </a:r>
            <a:r>
              <a:rPr lang="en-US" i="1" dirty="0" smtClean="0">
                <a:latin typeface="Bell MT" pitchFamily="18" charset="0"/>
              </a:rPr>
              <a:t>.”</a:t>
            </a:r>
            <a:endParaRPr lang="en-US" i="1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>
                <a:latin typeface="Bell MT" pitchFamily="18" charset="0"/>
              </a:rPr>
              <a:t>UU No. 5 </a:t>
            </a:r>
            <a:r>
              <a:rPr lang="en-US" dirty="0" err="1" smtClean="0">
                <a:latin typeface="Bell MT" pitchFamily="18" charset="0"/>
              </a:rPr>
              <a:t>tahun</a:t>
            </a:r>
            <a:r>
              <a:rPr lang="en-US" dirty="0" smtClean="0">
                <a:latin typeface="Bell MT" pitchFamily="18" charset="0"/>
              </a:rPr>
              <a:t> 1974 </a:t>
            </a:r>
            <a:r>
              <a:rPr lang="en-US" dirty="0" err="1" smtClean="0">
                <a:latin typeface="Bell MT" pitchFamily="18" charset="0"/>
              </a:rPr>
              <a:t>menyoroti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desentralisasi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Dekonsentrasi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sekaligus</a:t>
            </a:r>
            <a:r>
              <a:rPr lang="en-US" dirty="0" smtClean="0">
                <a:latin typeface="Bell MT" pitchFamily="18" charset="0"/>
              </a:rPr>
              <a:t>.  </a:t>
            </a:r>
          </a:p>
          <a:p>
            <a:pPr algn="just"/>
            <a:r>
              <a:rPr lang="en-US" dirty="0" err="1" smtClean="0">
                <a:latin typeface="Bell MT" pitchFamily="18" charset="0"/>
              </a:rPr>
              <a:t>Penjelasan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Umum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Angka</a:t>
            </a:r>
            <a:r>
              <a:rPr lang="en-US" dirty="0" smtClean="0">
                <a:latin typeface="Bell MT" pitchFamily="18" charset="0"/>
              </a:rPr>
              <a:t> 2 UU No. 5 </a:t>
            </a:r>
            <a:r>
              <a:rPr lang="en-US" dirty="0" err="1" smtClean="0">
                <a:latin typeface="Bell MT" pitchFamily="18" charset="0"/>
              </a:rPr>
              <a:t>tahun</a:t>
            </a:r>
            <a:r>
              <a:rPr lang="en-US" dirty="0" smtClean="0">
                <a:latin typeface="Bell MT" pitchFamily="18" charset="0"/>
              </a:rPr>
              <a:t> 1974 </a:t>
            </a:r>
            <a:r>
              <a:rPr lang="en-US" dirty="0" err="1" smtClean="0">
                <a:latin typeface="Bell MT" pitchFamily="18" charset="0"/>
              </a:rPr>
              <a:t>menyatakan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bahwa</a:t>
            </a:r>
            <a:r>
              <a:rPr lang="en-US" dirty="0" smtClean="0">
                <a:latin typeface="Bell MT" pitchFamily="18" charset="0"/>
              </a:rPr>
              <a:t>:</a:t>
            </a:r>
          </a:p>
          <a:p>
            <a:pPr indent="-3175" algn="just">
              <a:buNone/>
            </a:pPr>
            <a:r>
              <a:rPr lang="en-US" i="1" dirty="0" smtClean="0">
                <a:latin typeface="Bell MT" pitchFamily="18" charset="0"/>
              </a:rPr>
              <a:t>“ </a:t>
            </a:r>
            <a:r>
              <a:rPr lang="en-US" i="1" dirty="0" err="1" smtClean="0">
                <a:latin typeface="Bell MT" pitchFamily="18" charset="0"/>
              </a:rPr>
              <a:t>adanya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pemerintah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daerah</a:t>
            </a:r>
            <a:r>
              <a:rPr lang="en-US" i="1" dirty="0" smtClean="0">
                <a:latin typeface="Bell MT" pitchFamily="18" charset="0"/>
              </a:rPr>
              <a:t> yang </a:t>
            </a:r>
            <a:r>
              <a:rPr lang="en-US" i="1" dirty="0" err="1" smtClean="0">
                <a:latin typeface="Bell MT" pitchFamily="18" charset="0"/>
              </a:rPr>
              <a:t>bersifat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otonom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adalah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sebagai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konsekuensi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dilaksanakannya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asas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desentralisasi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dari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pemerintah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pusatu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atau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daerah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otonomi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tingkat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atasnya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kepala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daerah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menjadi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urusan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rumah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tangga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sendiri</a:t>
            </a:r>
            <a:r>
              <a:rPr lang="en-US" i="1" dirty="0" smtClean="0">
                <a:latin typeface="Bell MT" pitchFamily="18" charset="0"/>
              </a:rPr>
              <a:t>. </a:t>
            </a:r>
            <a:r>
              <a:rPr lang="en-US" i="1" dirty="0" err="1" smtClean="0">
                <a:latin typeface="Bell MT" pitchFamily="18" charset="0"/>
              </a:rPr>
              <a:t>Sedangkan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wilayah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administrasi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sebagai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konsekuensi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dilaksanakannya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asas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dekonsentrasi</a:t>
            </a:r>
            <a:r>
              <a:rPr lang="en-US" i="1" dirty="0" smtClean="0">
                <a:latin typeface="Bell MT" pitchFamily="18" charset="0"/>
              </a:rPr>
              <a:t>.”</a:t>
            </a:r>
          </a:p>
          <a:p>
            <a:pPr algn="just">
              <a:buNone/>
            </a:pPr>
            <a:endParaRPr lang="en-US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b="1" dirty="0" err="1" smtClean="0">
                <a:latin typeface="Bell MT" pitchFamily="18" charset="0"/>
              </a:rPr>
              <a:t>Penjelasan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umum</a:t>
            </a:r>
            <a:r>
              <a:rPr lang="en-US" b="1" dirty="0" smtClean="0">
                <a:latin typeface="Bell MT" pitchFamily="18" charset="0"/>
              </a:rPr>
              <a:t> UU No. 5 </a:t>
            </a:r>
            <a:r>
              <a:rPr lang="en-US" b="1" dirty="0" err="1" smtClean="0">
                <a:latin typeface="Bell MT" pitchFamily="18" charset="0"/>
              </a:rPr>
              <a:t>tahun</a:t>
            </a:r>
            <a:r>
              <a:rPr lang="en-US" b="1" dirty="0" smtClean="0">
                <a:latin typeface="Bell MT" pitchFamily="18" charset="0"/>
              </a:rPr>
              <a:t> 1974 </a:t>
            </a:r>
            <a:r>
              <a:rPr lang="en-US" b="1" dirty="0" err="1" smtClean="0">
                <a:latin typeface="Bell MT" pitchFamily="18" charset="0"/>
              </a:rPr>
              <a:t>menegaskan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tujuan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pemberian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otonomi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kepada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daerah</a:t>
            </a:r>
            <a:r>
              <a:rPr lang="en-US" b="1" dirty="0" smtClean="0">
                <a:latin typeface="Bell MT" pitchFamily="18" charset="0"/>
              </a:rPr>
              <a:t>, </a:t>
            </a:r>
            <a:r>
              <a:rPr lang="en-US" b="1" dirty="0" err="1" smtClean="0">
                <a:latin typeface="Bell MT" pitchFamily="18" charset="0"/>
              </a:rPr>
              <a:t>yaitu</a:t>
            </a:r>
            <a:r>
              <a:rPr lang="en-US" b="1" dirty="0" smtClean="0">
                <a:latin typeface="Bell MT" pitchFamily="18" charset="0"/>
              </a:rPr>
              <a:t>:</a:t>
            </a:r>
          </a:p>
          <a:p>
            <a:pPr marL="1089025" indent="-514350" algn="just">
              <a:buAutoNum type="alphaLcPeriod"/>
            </a:pPr>
            <a:r>
              <a:rPr lang="en-US" b="1" dirty="0" smtClean="0">
                <a:latin typeface="Bell MT" pitchFamily="18" charset="0"/>
              </a:rPr>
              <a:t>Agar </a:t>
            </a:r>
            <a:r>
              <a:rPr lang="en-US" b="1" dirty="0" err="1" smtClean="0">
                <a:latin typeface="Bell MT" pitchFamily="18" charset="0"/>
              </a:rPr>
              <a:t>daerah</a:t>
            </a:r>
            <a:r>
              <a:rPr lang="en-US" b="1" dirty="0" smtClean="0">
                <a:latin typeface="Bell MT" pitchFamily="18" charset="0"/>
              </a:rPr>
              <a:t> yang </a:t>
            </a:r>
            <a:r>
              <a:rPr lang="en-US" b="1" dirty="0" err="1" smtClean="0">
                <a:latin typeface="Bell MT" pitchFamily="18" charset="0"/>
              </a:rPr>
              <a:t>bersangkutan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dapat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mengatur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dan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mengurus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rumah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tangga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sendiri</a:t>
            </a:r>
            <a:r>
              <a:rPr lang="en-US" b="1" dirty="0" smtClean="0">
                <a:latin typeface="Bell MT" pitchFamily="18" charset="0"/>
              </a:rPr>
              <a:t>.</a:t>
            </a:r>
          </a:p>
          <a:p>
            <a:pPr marL="1089025" indent="-514350" algn="just">
              <a:buAutoNum type="alphaLcPeriod"/>
            </a:pPr>
            <a:r>
              <a:rPr lang="en-US" b="1" dirty="0" err="1" smtClean="0">
                <a:latin typeface="Bell MT" pitchFamily="18" charset="0"/>
              </a:rPr>
              <a:t>Untuk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meningkatkan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daya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guna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dan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hasil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guna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penyelenggaraan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pemerintahan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dalam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rangka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pelayanan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terhadap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masyarakat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dan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pelaksanaan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pembangunan</a:t>
            </a:r>
            <a:r>
              <a:rPr lang="en-US" b="1" dirty="0" smtClean="0">
                <a:latin typeface="Bell MT" pitchFamily="18" charset="0"/>
              </a:rPr>
              <a:t>;</a:t>
            </a:r>
          </a:p>
          <a:p>
            <a:pPr marL="1089025" indent="-514350" algn="just">
              <a:buAutoNum type="alphaLcPeriod"/>
            </a:pPr>
            <a:r>
              <a:rPr lang="en-US" b="1" dirty="0" err="1" smtClean="0">
                <a:latin typeface="Bell MT" pitchFamily="18" charset="0"/>
              </a:rPr>
              <a:t>Memberikan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wewenang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kepada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daerah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untuk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melaksanakan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berbagai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urusan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pemerintahan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sebagai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urusan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rumah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tangganya</a:t>
            </a:r>
            <a:r>
              <a:rPr lang="en-US" b="1" dirty="0" smtClean="0">
                <a:latin typeface="Bell MT" pitchFamily="18" charset="0"/>
              </a:rPr>
              <a:t>.</a:t>
            </a:r>
            <a:endParaRPr lang="en-US" b="1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>
                <a:latin typeface="Bell MT" pitchFamily="18" charset="0"/>
              </a:rPr>
              <a:t>UU No. 5 </a:t>
            </a:r>
            <a:r>
              <a:rPr lang="en-US" dirty="0" err="1" smtClean="0">
                <a:latin typeface="Bell MT" pitchFamily="18" charset="0"/>
              </a:rPr>
              <a:t>tahun</a:t>
            </a:r>
            <a:r>
              <a:rPr lang="en-US" dirty="0" smtClean="0">
                <a:latin typeface="Bell MT" pitchFamily="18" charset="0"/>
              </a:rPr>
              <a:t> 1974 </a:t>
            </a:r>
            <a:r>
              <a:rPr lang="en-US" dirty="0" err="1" smtClean="0">
                <a:latin typeface="Bell MT" pitchFamily="18" charset="0"/>
              </a:rPr>
              <a:t>melaksanakan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prinsip-prinsip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digariskan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oleh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Ketetapan</a:t>
            </a:r>
            <a:r>
              <a:rPr lang="en-US" dirty="0" smtClean="0">
                <a:latin typeface="Bell MT" pitchFamily="18" charset="0"/>
              </a:rPr>
              <a:t> MPR No. IV/MPR/1973 </a:t>
            </a:r>
            <a:r>
              <a:rPr lang="en-US" dirty="0" err="1" smtClean="0">
                <a:latin typeface="Bell MT" pitchFamily="18" charset="0"/>
              </a:rPr>
              <a:t>tentang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Pelaksanaan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Otonomi</a:t>
            </a:r>
            <a:r>
              <a:rPr lang="en-US" dirty="0" smtClean="0">
                <a:latin typeface="Bell MT" pitchFamily="18" charset="0"/>
              </a:rPr>
              <a:t> Daerah </a:t>
            </a:r>
            <a:r>
              <a:rPr lang="en-US" dirty="0" err="1" smtClean="0">
                <a:latin typeface="Bell MT" pitchFamily="18" charset="0"/>
              </a:rPr>
              <a:t>sebagai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berikut</a:t>
            </a:r>
            <a:r>
              <a:rPr lang="en-US" dirty="0" smtClean="0">
                <a:latin typeface="Bell MT" pitchFamily="18" charset="0"/>
              </a:rPr>
              <a:t>:</a:t>
            </a:r>
          </a:p>
          <a:p>
            <a:pPr indent="-3175" algn="just">
              <a:buNone/>
            </a:pPr>
            <a:r>
              <a:rPr lang="en-US" i="1" dirty="0" smtClean="0">
                <a:latin typeface="Bell MT" pitchFamily="18" charset="0"/>
              </a:rPr>
              <a:t>“ </a:t>
            </a:r>
            <a:r>
              <a:rPr lang="en-US" i="1" dirty="0" err="1" smtClean="0">
                <a:latin typeface="Bell MT" pitchFamily="18" charset="0"/>
              </a:rPr>
              <a:t>dalam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rangkat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melancarkan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pelaksanan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pembangunan</a:t>
            </a:r>
            <a:r>
              <a:rPr lang="en-US" i="1" dirty="0" smtClean="0">
                <a:latin typeface="Bell MT" pitchFamily="18" charset="0"/>
              </a:rPr>
              <a:t> yang </a:t>
            </a:r>
            <a:r>
              <a:rPr lang="en-US" i="1" dirty="0" err="1" smtClean="0">
                <a:latin typeface="Bell MT" pitchFamily="18" charset="0"/>
              </a:rPr>
              <a:t>tersebar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diseluruh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pelosok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negara</a:t>
            </a:r>
            <a:r>
              <a:rPr lang="en-US" i="1" dirty="0" smtClean="0">
                <a:latin typeface="Bell MT" pitchFamily="18" charset="0"/>
              </a:rPr>
              <a:t>, </a:t>
            </a:r>
            <a:r>
              <a:rPr lang="en-US" i="1" dirty="0" err="1" smtClean="0">
                <a:latin typeface="Bell MT" pitchFamily="18" charset="0"/>
              </a:rPr>
              <a:t>dan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dalam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membina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kestabilan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politik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serta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kesatuan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bangsa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maka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hubungan</a:t>
            </a:r>
            <a:r>
              <a:rPr lang="en-US" i="1" dirty="0" smtClean="0">
                <a:latin typeface="Bell MT" pitchFamily="18" charset="0"/>
              </a:rPr>
              <a:t> yang </a:t>
            </a:r>
            <a:r>
              <a:rPr lang="en-US" i="1" dirty="0" err="1" smtClean="0">
                <a:latin typeface="Bell MT" pitchFamily="18" charset="0"/>
              </a:rPr>
              <a:t>serasi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antara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pemerintah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pusat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dan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daerah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atas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dasar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keutuhan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negara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kesatuan</a:t>
            </a:r>
            <a:r>
              <a:rPr lang="en-US" i="1" dirty="0" smtClean="0">
                <a:latin typeface="Bell MT" pitchFamily="18" charset="0"/>
              </a:rPr>
              <a:t>, </a:t>
            </a:r>
            <a:r>
              <a:rPr lang="en-US" i="1" dirty="0" err="1" smtClean="0">
                <a:latin typeface="Bell MT" pitchFamily="18" charset="0"/>
              </a:rPr>
              <a:t>diserahkan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pada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pelaksanaan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otonomi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daerah</a:t>
            </a:r>
            <a:r>
              <a:rPr lang="en-US" i="1" dirty="0" smtClean="0">
                <a:latin typeface="Bell MT" pitchFamily="18" charset="0"/>
              </a:rPr>
              <a:t> yang </a:t>
            </a:r>
            <a:r>
              <a:rPr lang="en-US" i="1" dirty="0" err="1" smtClean="0">
                <a:latin typeface="Bell MT" pitchFamily="18" charset="0"/>
              </a:rPr>
              <a:t>nyata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dan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bertanggung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jawab</a:t>
            </a:r>
            <a:r>
              <a:rPr lang="en-US" i="1" dirty="0" smtClean="0">
                <a:latin typeface="Bell MT" pitchFamily="18" charset="0"/>
              </a:rPr>
              <a:t> yang </a:t>
            </a:r>
            <a:r>
              <a:rPr lang="en-US" i="1" dirty="0" err="1" smtClean="0">
                <a:latin typeface="Bell MT" pitchFamily="18" charset="0"/>
              </a:rPr>
              <a:t>dapat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menjamin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perkembangan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dan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pembangunan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daerah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dan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dilaksanakan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bersama-sama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dengan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dekonsentrasi</a:t>
            </a:r>
            <a:r>
              <a:rPr lang="en-US" i="1" dirty="0" smtClean="0">
                <a:latin typeface="Bell MT" pitchFamily="18" charset="0"/>
              </a:rPr>
              <a:t>”.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algn="just"/>
            <a:r>
              <a:rPr lang="en-US" dirty="0" err="1" smtClean="0">
                <a:latin typeface="Bell MT" pitchFamily="18" charset="0"/>
              </a:rPr>
              <a:t>Berdasarkan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ketentuan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tersebut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terlihat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bahwa</a:t>
            </a:r>
            <a:r>
              <a:rPr lang="en-US" dirty="0" smtClean="0">
                <a:latin typeface="Bell MT" pitchFamily="18" charset="0"/>
              </a:rPr>
              <a:t> UU No. 5 </a:t>
            </a:r>
            <a:r>
              <a:rPr lang="en-US" dirty="0" err="1" smtClean="0">
                <a:latin typeface="Bell MT" pitchFamily="18" charset="0"/>
              </a:rPr>
              <a:t>tahun</a:t>
            </a:r>
            <a:r>
              <a:rPr lang="en-US" dirty="0" smtClean="0">
                <a:latin typeface="Bell MT" pitchFamily="18" charset="0"/>
              </a:rPr>
              <a:t> 1974 </a:t>
            </a:r>
            <a:r>
              <a:rPr lang="en-US" dirty="0" err="1" smtClean="0">
                <a:latin typeface="Bell MT" pitchFamily="18" charset="0"/>
              </a:rPr>
              <a:t>prinsip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penyelenggaraan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dilakukan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berdasarkan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otonomi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nyata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bertanggungjawab</a:t>
            </a:r>
            <a:r>
              <a:rPr lang="en-US" dirty="0" smtClean="0">
                <a:latin typeface="Bell MT" pitchFamily="18" charset="0"/>
              </a:rPr>
              <a:t>. UU </a:t>
            </a:r>
            <a:r>
              <a:rPr lang="en-US" dirty="0" err="1" smtClean="0">
                <a:latin typeface="Bell MT" pitchFamily="18" charset="0"/>
              </a:rPr>
              <a:t>ini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tidak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lagi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menggunakan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otonomi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nyata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seluas-luasnya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dianggap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dapat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menimbulkan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kecendrungan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dapat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membahayakan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keutuhan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negara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kesatuan</a:t>
            </a:r>
            <a:r>
              <a:rPr lang="en-US" dirty="0" smtClean="0">
                <a:latin typeface="Bell MT" pitchFamily="18" charset="0"/>
              </a:rPr>
              <a:t>.</a:t>
            </a:r>
            <a:endParaRPr lang="en-US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dirty="0" err="1" smtClean="0">
                <a:latin typeface="Bell MT" pitchFamily="18" charset="0"/>
              </a:rPr>
              <a:t>Menurut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Bagir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Manan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kekhawatiran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mengenai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otonomi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seluas-luasnya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lebih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disebabkan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karena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persepsi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kurang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tepat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yakni</a:t>
            </a:r>
            <a:r>
              <a:rPr lang="en-US" dirty="0" smtClean="0">
                <a:latin typeface="Bell MT" pitchFamily="18" charset="0"/>
              </a:rPr>
              <a:t>;</a:t>
            </a:r>
          </a:p>
          <a:p>
            <a:pPr marL="514350" indent="-514350" algn="just">
              <a:buAutoNum type="alphaLcPeriod"/>
            </a:pPr>
            <a:r>
              <a:rPr lang="en-US" dirty="0" err="1" smtClean="0">
                <a:latin typeface="Bell MT" pitchFamily="18" charset="0"/>
              </a:rPr>
              <a:t>Pandangan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bahwa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urusan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itu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mempunyai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jumlah</a:t>
            </a:r>
            <a:r>
              <a:rPr lang="en-US" dirty="0" smtClean="0">
                <a:latin typeface="Bell MT" pitchFamily="18" charset="0"/>
              </a:rPr>
              <a:t> (</a:t>
            </a:r>
            <a:r>
              <a:rPr lang="en-US" dirty="0" err="1" smtClean="0">
                <a:latin typeface="Bell MT" pitchFamily="18" charset="0"/>
              </a:rPr>
              <a:t>kuantitas</a:t>
            </a:r>
            <a:r>
              <a:rPr lang="en-US" dirty="0" smtClean="0">
                <a:latin typeface="Bell MT" pitchFamily="18" charset="0"/>
              </a:rPr>
              <a:t>) </a:t>
            </a:r>
            <a:r>
              <a:rPr lang="en-US" dirty="0" err="1" smtClean="0">
                <a:latin typeface="Bell MT" pitchFamily="18" charset="0"/>
              </a:rPr>
              <a:t>tertentu</a:t>
            </a:r>
            <a:r>
              <a:rPr lang="en-US" dirty="0" smtClean="0">
                <a:latin typeface="Bell MT" pitchFamily="18" charset="0"/>
              </a:rPr>
              <a:t>. </a:t>
            </a:r>
            <a:r>
              <a:rPr lang="en-US" dirty="0" err="1" smtClean="0">
                <a:latin typeface="Bell MT" pitchFamily="18" charset="0"/>
              </a:rPr>
              <a:t>Pendekatan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kuantitas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mengenai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urusan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tidaklah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begitu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tepat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bahkan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menyesatkan</a:t>
            </a:r>
            <a:r>
              <a:rPr lang="en-US" dirty="0" smtClean="0">
                <a:latin typeface="Bell MT" pitchFamily="18" charset="0"/>
              </a:rPr>
              <a:t>. </a:t>
            </a:r>
            <a:r>
              <a:rPr lang="en-US" dirty="0" err="1" smtClean="0">
                <a:latin typeface="Bell MT" pitchFamily="18" charset="0"/>
              </a:rPr>
              <a:t>Kemampuan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untuk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menjalankan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kekuasaan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secara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efektif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tidaklah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ditentukan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oleh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kuantatias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tetap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kualitas</a:t>
            </a:r>
            <a:r>
              <a:rPr lang="en-US" dirty="0" smtClean="0">
                <a:latin typeface="Bell MT" pitchFamily="18" charset="0"/>
              </a:rPr>
              <a:t>.</a:t>
            </a:r>
          </a:p>
          <a:p>
            <a:pPr marL="514350" indent="-514350" algn="just">
              <a:buAutoNum type="alphaLcPeriod"/>
            </a:pPr>
            <a:r>
              <a:rPr lang="en-US" dirty="0" err="1" smtClean="0">
                <a:latin typeface="Bell MT" pitchFamily="18" charset="0"/>
              </a:rPr>
              <a:t>Pandangan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seolah-olah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otonomi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luas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dapat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berjalan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tanpa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batas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atau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tanpa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tanggungjawab</a:t>
            </a:r>
            <a:r>
              <a:rPr lang="en-US" dirty="0" smtClean="0">
                <a:latin typeface="Bell MT" pitchFamily="18" charset="0"/>
              </a:rPr>
              <a:t>. </a:t>
            </a:r>
            <a:r>
              <a:rPr lang="en-US" dirty="0" err="1" smtClean="0">
                <a:latin typeface="Bell MT" pitchFamily="18" charset="0"/>
              </a:rPr>
              <a:t>Telah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disebutkan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bahwa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otonomi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adalah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pranata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negara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kesatuan</a:t>
            </a:r>
            <a:r>
              <a:rPr lang="en-US" dirty="0" smtClean="0">
                <a:latin typeface="Bell MT" pitchFamily="18" charset="0"/>
              </a:rPr>
              <a:t>. </a:t>
            </a:r>
            <a:r>
              <a:rPr lang="en-US" dirty="0" err="1" smtClean="0">
                <a:latin typeface="Bell MT" pitchFamily="18" charset="0"/>
              </a:rPr>
              <a:t>Keluasan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keleluasaan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otonomi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tidak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mungkin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melampaui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prinsip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negara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kesatuan</a:t>
            </a:r>
            <a:r>
              <a:rPr lang="en-US" dirty="0" smtClean="0">
                <a:latin typeface="Bell MT" pitchFamily="18" charset="0"/>
              </a:rPr>
              <a:t>.</a:t>
            </a:r>
            <a:endParaRPr lang="en-US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200" dirty="0" err="1" smtClean="0">
                <a:latin typeface="Bell MT" pitchFamily="18" charset="0"/>
              </a:rPr>
              <a:t>Menurut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b="1" dirty="0" err="1" smtClean="0">
                <a:latin typeface="Bell MT" pitchFamily="18" charset="0"/>
              </a:rPr>
              <a:t>Moh</a:t>
            </a:r>
            <a:r>
              <a:rPr lang="en-US" sz="3200" b="1" dirty="0" smtClean="0">
                <a:latin typeface="Bell MT" pitchFamily="18" charset="0"/>
              </a:rPr>
              <a:t>. </a:t>
            </a:r>
            <a:r>
              <a:rPr lang="en-US" sz="3200" b="1" dirty="0" err="1" smtClean="0">
                <a:latin typeface="Bell MT" pitchFamily="18" charset="0"/>
              </a:rPr>
              <a:t>Kusnardi</a:t>
            </a:r>
            <a:r>
              <a:rPr lang="en-US" sz="3200" b="1" dirty="0" smtClean="0">
                <a:latin typeface="Bell MT" pitchFamily="18" charset="0"/>
              </a:rPr>
              <a:t> </a:t>
            </a:r>
            <a:r>
              <a:rPr lang="en-US" sz="3200" b="1" dirty="0" err="1" smtClean="0">
                <a:latin typeface="Bell MT" pitchFamily="18" charset="0"/>
              </a:rPr>
              <a:t>dan</a:t>
            </a:r>
            <a:r>
              <a:rPr lang="en-US" sz="3200" b="1" dirty="0" smtClean="0">
                <a:latin typeface="Bell MT" pitchFamily="18" charset="0"/>
              </a:rPr>
              <a:t> </a:t>
            </a:r>
            <a:r>
              <a:rPr lang="en-US" sz="3200" b="1" dirty="0" err="1" smtClean="0">
                <a:latin typeface="Bell MT" pitchFamily="18" charset="0"/>
              </a:rPr>
              <a:t>Bintan</a:t>
            </a:r>
            <a:r>
              <a:rPr lang="en-US" sz="3200" b="1" dirty="0" smtClean="0">
                <a:latin typeface="Bell MT" pitchFamily="18" charset="0"/>
              </a:rPr>
              <a:t> R </a:t>
            </a:r>
            <a:r>
              <a:rPr lang="en-US" sz="3200" b="1" dirty="0" err="1" smtClean="0">
                <a:latin typeface="Bell MT" pitchFamily="18" charset="0"/>
              </a:rPr>
              <a:t>Saragi</a:t>
            </a:r>
            <a:r>
              <a:rPr lang="en-US" sz="3200" dirty="0" err="1" smtClean="0">
                <a:latin typeface="Bell MT" pitchFamily="18" charset="0"/>
              </a:rPr>
              <a:t>h</a:t>
            </a:r>
            <a:r>
              <a:rPr lang="en-US" sz="3200" dirty="0" smtClean="0">
                <a:latin typeface="Bell MT" pitchFamily="18" charset="0"/>
              </a:rPr>
              <a:t>, </a:t>
            </a:r>
            <a:r>
              <a:rPr lang="en-US" sz="3200" dirty="0" err="1" smtClean="0">
                <a:latin typeface="Bell MT" pitchFamily="18" charset="0"/>
              </a:rPr>
              <a:t>disebut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b="1" dirty="0" err="1" smtClean="0">
                <a:latin typeface="Bell MT" pitchFamily="18" charset="0"/>
              </a:rPr>
              <a:t>negara</a:t>
            </a:r>
            <a:r>
              <a:rPr lang="en-US" sz="3200" b="1" dirty="0" smtClean="0">
                <a:latin typeface="Bell MT" pitchFamily="18" charset="0"/>
              </a:rPr>
              <a:t> </a:t>
            </a:r>
            <a:r>
              <a:rPr lang="en-US" sz="3200" b="1" dirty="0" err="1" smtClean="0">
                <a:latin typeface="Bell MT" pitchFamily="18" charset="0"/>
              </a:rPr>
              <a:t>kesatuan</a:t>
            </a:r>
            <a:r>
              <a:rPr lang="en-US" sz="3200" b="1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apabila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kekuasaan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pemerintahan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pusat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dan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pemerintahan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daerah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tidak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sama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dan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tidak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sederajat</a:t>
            </a:r>
            <a:r>
              <a:rPr lang="en-US" sz="3200" dirty="0" smtClean="0">
                <a:latin typeface="Bell MT" pitchFamily="18" charset="0"/>
              </a:rPr>
              <a:t>. </a:t>
            </a:r>
            <a:r>
              <a:rPr lang="en-US" sz="3200" dirty="0" err="1" smtClean="0">
                <a:latin typeface="Bell MT" pitchFamily="18" charset="0"/>
              </a:rPr>
              <a:t>Kekuasaan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pemerintahan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pusat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merupakan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kekuasaan</a:t>
            </a:r>
            <a:r>
              <a:rPr lang="en-US" sz="3200" dirty="0" smtClean="0">
                <a:latin typeface="Bell MT" pitchFamily="18" charset="0"/>
              </a:rPr>
              <a:t> yang </a:t>
            </a:r>
            <a:r>
              <a:rPr lang="en-US" sz="3200" dirty="0" err="1" smtClean="0">
                <a:latin typeface="Bell MT" pitchFamily="18" charset="0"/>
              </a:rPr>
              <a:t>menonjol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dalam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negara</a:t>
            </a:r>
            <a:r>
              <a:rPr lang="en-US" sz="3200" dirty="0" smtClean="0">
                <a:latin typeface="Bell MT" pitchFamily="18" charset="0"/>
              </a:rPr>
              <a:t>, </a:t>
            </a:r>
            <a:r>
              <a:rPr lang="en-US" sz="3200" dirty="0" err="1" smtClean="0">
                <a:latin typeface="Bell MT" pitchFamily="18" charset="0"/>
              </a:rPr>
              <a:t>dan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tidak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ada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saingannya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dari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badan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legislatif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pusat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dalam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membentuk</a:t>
            </a:r>
            <a:r>
              <a:rPr lang="en-US" sz="3200" dirty="0" smtClean="0">
                <a:latin typeface="Bell MT" pitchFamily="18" charset="0"/>
              </a:rPr>
              <a:t>  </a:t>
            </a:r>
            <a:r>
              <a:rPr lang="en-US" sz="3200" dirty="0" err="1" smtClean="0">
                <a:latin typeface="Bell MT" pitchFamily="18" charset="0"/>
              </a:rPr>
              <a:t>undang-undang</a:t>
            </a:r>
            <a:r>
              <a:rPr lang="en-US" sz="3200" dirty="0" smtClean="0">
                <a:latin typeface="Bell MT" pitchFamily="18" charset="0"/>
              </a:rPr>
              <a:t>. </a:t>
            </a:r>
            <a:r>
              <a:rPr lang="en-US" sz="3200" dirty="0" err="1" smtClean="0">
                <a:latin typeface="Bell MT" pitchFamily="18" charset="0"/>
              </a:rPr>
              <a:t>Kekuasaan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pemerintahan</a:t>
            </a:r>
            <a:r>
              <a:rPr lang="en-US" sz="3200" dirty="0" smtClean="0">
                <a:latin typeface="Bell MT" pitchFamily="18" charset="0"/>
              </a:rPr>
              <a:t> yang </a:t>
            </a:r>
            <a:r>
              <a:rPr lang="en-US" sz="3200" dirty="0" err="1" smtClean="0">
                <a:latin typeface="Bell MT" pitchFamily="18" charset="0"/>
              </a:rPr>
              <a:t>di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daerah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bersifat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derivatif</a:t>
            </a:r>
            <a:r>
              <a:rPr lang="en-US" sz="3200" dirty="0" smtClean="0">
                <a:latin typeface="Bell MT" pitchFamily="18" charset="0"/>
              </a:rPr>
              <a:t> (</a:t>
            </a:r>
            <a:r>
              <a:rPr lang="en-US" sz="3200" dirty="0" err="1" smtClean="0">
                <a:latin typeface="Bell MT" pitchFamily="18" charset="0"/>
              </a:rPr>
              <a:t>tidak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langsug</a:t>
            </a:r>
            <a:r>
              <a:rPr lang="en-US" sz="3200" dirty="0" smtClean="0">
                <a:latin typeface="Bell MT" pitchFamily="18" charset="0"/>
              </a:rPr>
              <a:t>) </a:t>
            </a:r>
            <a:r>
              <a:rPr lang="en-US" sz="3200" dirty="0" err="1" smtClean="0">
                <a:latin typeface="Bell MT" pitchFamily="18" charset="0"/>
              </a:rPr>
              <a:t>dan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sering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dalam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bentuk</a:t>
            </a:r>
            <a:r>
              <a:rPr lang="en-US" sz="3200" dirty="0" smtClean="0">
                <a:latin typeface="Bell MT" pitchFamily="18" charset="0"/>
              </a:rPr>
              <a:t> </a:t>
            </a:r>
            <a:r>
              <a:rPr lang="en-US" sz="3200" dirty="0" err="1" smtClean="0">
                <a:latin typeface="Bell MT" pitchFamily="18" charset="0"/>
              </a:rPr>
              <a:t>otonomi</a:t>
            </a:r>
            <a:r>
              <a:rPr lang="en-US" sz="3200" dirty="0" smtClean="0">
                <a:latin typeface="Bell MT" pitchFamily="18" charset="0"/>
              </a:rPr>
              <a:t> yang </a:t>
            </a:r>
            <a:r>
              <a:rPr lang="en-US" sz="3200" dirty="0" err="1" smtClean="0">
                <a:latin typeface="Bell MT" pitchFamily="18" charset="0"/>
              </a:rPr>
              <a:t>luas</a:t>
            </a:r>
            <a:r>
              <a:rPr lang="en-US" sz="3200" dirty="0" smtClean="0">
                <a:latin typeface="Bell MT" pitchFamily="18" charset="0"/>
              </a:rPr>
              <a:t>,</a:t>
            </a:r>
          </a:p>
          <a:p>
            <a:endParaRPr lang="en-US" sz="32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 algn="just"/>
            <a:r>
              <a:rPr lang="en-US" b="1" dirty="0" err="1" smtClean="0"/>
              <a:t>Sistem</a:t>
            </a:r>
            <a:r>
              <a:rPr lang="en-US" b="1" dirty="0" smtClean="0"/>
              <a:t> </a:t>
            </a:r>
            <a:r>
              <a:rPr lang="en-US" b="1" dirty="0" err="1" smtClean="0"/>
              <a:t>rumah</a:t>
            </a:r>
            <a:r>
              <a:rPr lang="en-US" b="1" dirty="0" smtClean="0"/>
              <a:t> </a:t>
            </a:r>
            <a:r>
              <a:rPr lang="en-US" b="1" dirty="0" err="1" smtClean="0"/>
              <a:t>tangga</a:t>
            </a:r>
            <a:r>
              <a:rPr lang="en-US" b="1" dirty="0" smtClean="0"/>
              <a:t> </a:t>
            </a:r>
            <a:r>
              <a:rPr lang="en-US" b="1" dirty="0" err="1" smtClean="0"/>
              <a:t>nyata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,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b="1" dirty="0" err="1" smtClean="0"/>
              <a:t>Bagir</a:t>
            </a:r>
            <a:r>
              <a:rPr lang="en-US" b="1" dirty="0" smtClean="0"/>
              <a:t> </a:t>
            </a:r>
            <a:r>
              <a:rPr lang="en-US" b="1" dirty="0" err="1" smtClean="0"/>
              <a:t>Manan</a:t>
            </a:r>
            <a:r>
              <a:rPr lang="en-US" dirty="0" smtClean="0"/>
              <a:t>,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tangga</a:t>
            </a:r>
            <a:r>
              <a:rPr lang="en-US" dirty="0" smtClean="0"/>
              <a:t> </a:t>
            </a:r>
            <a:r>
              <a:rPr lang="en-US" dirty="0" err="1" smtClean="0"/>
              <a:t>nyata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dipisahkan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pemberi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seluas-luasnya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. </a:t>
            </a:r>
            <a:r>
              <a:rPr lang="en-US" b="1" i="1" dirty="0" err="1" smtClean="0"/>
              <a:t>Sistem</a:t>
            </a:r>
            <a:r>
              <a:rPr lang="en-US" b="1" i="1" dirty="0" smtClean="0"/>
              <a:t> </a:t>
            </a:r>
            <a:r>
              <a:rPr lang="en-US" b="1" i="1" dirty="0" err="1" smtClean="0"/>
              <a:t>rumah</a:t>
            </a:r>
            <a:r>
              <a:rPr lang="en-US" b="1" i="1" dirty="0" smtClean="0"/>
              <a:t> </a:t>
            </a:r>
            <a:r>
              <a:rPr lang="en-US" b="1" i="1" dirty="0" err="1" smtClean="0"/>
              <a:t>tangga</a:t>
            </a:r>
            <a:r>
              <a:rPr lang="en-US" b="1" i="1" dirty="0" smtClean="0"/>
              <a:t> </a:t>
            </a:r>
            <a:r>
              <a:rPr lang="en-US" b="1" i="1" dirty="0" err="1" smtClean="0"/>
              <a:t>nyata</a:t>
            </a:r>
            <a:r>
              <a:rPr lang="en-US" b="1" i="1" dirty="0" smtClean="0"/>
              <a:t> </a:t>
            </a:r>
            <a:r>
              <a:rPr lang="en-US" b="1" i="1" dirty="0" err="1" smtClean="0"/>
              <a:t>memuat</a:t>
            </a:r>
            <a:r>
              <a:rPr lang="en-US" b="1" i="1" dirty="0" smtClean="0"/>
              <a:t> </a:t>
            </a:r>
            <a:r>
              <a:rPr lang="en-US" b="1" i="1" dirty="0" err="1" smtClean="0"/>
              <a:t>konsep</a:t>
            </a:r>
            <a:r>
              <a:rPr lang="en-US" b="1" i="1" dirty="0" smtClean="0"/>
              <a:t> </a:t>
            </a:r>
            <a:r>
              <a:rPr lang="en-US" b="1" i="1" dirty="0" err="1" smtClean="0"/>
              <a:t>bahwa</a:t>
            </a:r>
            <a:r>
              <a:rPr lang="en-US" b="1" i="1" dirty="0" smtClean="0"/>
              <a:t> </a:t>
            </a:r>
            <a:r>
              <a:rPr lang="en-US" b="1" i="1" dirty="0" err="1" smtClean="0"/>
              <a:t>daerah</a:t>
            </a:r>
            <a:r>
              <a:rPr lang="en-US" b="1" i="1" dirty="0" smtClean="0"/>
              <a:t> </a:t>
            </a:r>
            <a:r>
              <a:rPr lang="en-US" b="1" i="1" dirty="0" err="1" smtClean="0"/>
              <a:t>diberi</a:t>
            </a:r>
            <a:r>
              <a:rPr lang="en-US" b="1" i="1" dirty="0" smtClean="0"/>
              <a:t> </a:t>
            </a:r>
            <a:r>
              <a:rPr lang="en-US" b="1" i="1" dirty="0" err="1" smtClean="0"/>
              <a:t>keleluasaan</a:t>
            </a:r>
            <a:r>
              <a:rPr lang="en-US" b="1" i="1" dirty="0" smtClean="0"/>
              <a:t> </a:t>
            </a:r>
            <a:r>
              <a:rPr lang="en-US" b="1" i="1" dirty="0" err="1" smtClean="0"/>
              <a:t>mengembangkan</a:t>
            </a:r>
            <a:r>
              <a:rPr lang="en-US" b="1" i="1" dirty="0" smtClean="0"/>
              <a:t> </a:t>
            </a:r>
            <a:r>
              <a:rPr lang="en-US" b="1" i="1" dirty="0" err="1" smtClean="0"/>
              <a:t>diri</a:t>
            </a:r>
            <a:r>
              <a:rPr lang="en-US" b="1" i="1" dirty="0" smtClean="0"/>
              <a:t> </a:t>
            </a:r>
            <a:r>
              <a:rPr lang="en-US" b="1" i="1" dirty="0" err="1" smtClean="0"/>
              <a:t>sesuai</a:t>
            </a:r>
            <a:r>
              <a:rPr lang="en-US" b="1" i="1" dirty="0" smtClean="0"/>
              <a:t> </a:t>
            </a:r>
            <a:r>
              <a:rPr lang="en-US" b="1" i="1" dirty="0" err="1" smtClean="0"/>
              <a:t>dengan</a:t>
            </a:r>
            <a:r>
              <a:rPr lang="en-US" b="1" i="1" dirty="0" smtClean="0"/>
              <a:t> </a:t>
            </a:r>
            <a:r>
              <a:rPr lang="en-US" b="1" i="1" dirty="0" err="1" smtClean="0"/>
              <a:t>kemampuannya</a:t>
            </a:r>
            <a:r>
              <a:rPr lang="en-US" b="1" i="1" dirty="0" smtClean="0"/>
              <a:t>. </a:t>
            </a:r>
            <a:r>
              <a:rPr lang="en-US" b="1" i="1" dirty="0" err="1" smtClean="0"/>
              <a:t>Dengan</a:t>
            </a:r>
            <a:r>
              <a:rPr lang="en-US" b="1" i="1" dirty="0" smtClean="0"/>
              <a:t> </a:t>
            </a:r>
            <a:r>
              <a:rPr lang="en-US" b="1" i="1" dirty="0" err="1" smtClean="0"/>
              <a:t>keleluasaan</a:t>
            </a:r>
            <a:r>
              <a:rPr lang="en-US" b="1" i="1" dirty="0" smtClean="0"/>
              <a:t>, </a:t>
            </a:r>
            <a:r>
              <a:rPr lang="en-US" b="1" i="1" dirty="0" err="1" smtClean="0"/>
              <a:t>kebebasan</a:t>
            </a:r>
            <a:r>
              <a:rPr lang="en-US" b="1" i="1" dirty="0" smtClean="0"/>
              <a:t> </a:t>
            </a:r>
            <a:r>
              <a:rPr lang="en-US" b="1" i="1" dirty="0" err="1" smtClean="0"/>
              <a:t>administratif</a:t>
            </a:r>
            <a:r>
              <a:rPr lang="en-US" b="1" i="1" dirty="0" smtClean="0"/>
              <a:t> </a:t>
            </a:r>
            <a:r>
              <a:rPr lang="en-US" b="1" i="1" dirty="0" err="1" smtClean="0"/>
              <a:t>otonomi</a:t>
            </a:r>
            <a:r>
              <a:rPr lang="en-US" b="1" i="1" dirty="0" smtClean="0"/>
              <a:t> </a:t>
            </a:r>
            <a:r>
              <a:rPr lang="en-US" b="1" i="1" dirty="0" err="1" smtClean="0"/>
              <a:t>daerah</a:t>
            </a:r>
            <a:r>
              <a:rPr lang="en-US" b="1" i="1" dirty="0" smtClean="0"/>
              <a:t> </a:t>
            </a:r>
            <a:r>
              <a:rPr lang="en-US" b="1" i="1" dirty="0" err="1" smtClean="0"/>
              <a:t>akan</a:t>
            </a:r>
            <a:r>
              <a:rPr lang="en-US" b="1" i="1" dirty="0" smtClean="0"/>
              <a:t> </a:t>
            </a:r>
            <a:r>
              <a:rPr lang="en-US" b="1" i="1" dirty="0" err="1" smtClean="0"/>
              <a:t>selalu</a:t>
            </a:r>
            <a:r>
              <a:rPr lang="en-US" b="1" i="1" dirty="0" smtClean="0"/>
              <a:t> </a:t>
            </a:r>
            <a:r>
              <a:rPr lang="en-US" b="1" i="1" dirty="0" err="1" smtClean="0"/>
              <a:t>berkembang</a:t>
            </a:r>
            <a:r>
              <a:rPr lang="en-US" b="1" i="1" dirty="0" smtClean="0"/>
              <a:t> </a:t>
            </a:r>
            <a:r>
              <a:rPr lang="en-US" b="1" i="1" dirty="0" err="1" smtClean="0"/>
              <a:t>sesuai</a:t>
            </a:r>
            <a:r>
              <a:rPr lang="en-US" b="1" i="1" dirty="0" smtClean="0"/>
              <a:t> </a:t>
            </a:r>
            <a:r>
              <a:rPr lang="en-US" b="1" i="1" dirty="0" err="1" smtClean="0"/>
              <a:t>dengan</a:t>
            </a:r>
            <a:r>
              <a:rPr lang="en-US" b="1" i="1" dirty="0" smtClean="0"/>
              <a:t> </a:t>
            </a:r>
            <a:r>
              <a:rPr lang="en-US" b="1" i="1" dirty="0" err="1" smtClean="0"/>
              <a:t>kenyataan</a:t>
            </a:r>
            <a:r>
              <a:rPr lang="en-US" b="1" i="1" dirty="0" smtClean="0"/>
              <a:t> yang </a:t>
            </a:r>
            <a:r>
              <a:rPr lang="en-US" b="1" i="1" dirty="0" err="1" smtClean="0"/>
              <a:t>ada</a:t>
            </a:r>
            <a:r>
              <a:rPr lang="en-US" b="1" i="1" dirty="0" smtClean="0"/>
              <a:t> </a:t>
            </a:r>
            <a:r>
              <a:rPr lang="en-US" b="1" i="1" dirty="0" err="1" smtClean="0"/>
              <a:t>didaerah</a:t>
            </a:r>
            <a:r>
              <a:rPr lang="en-US" b="1" i="1" dirty="0" smtClean="0"/>
              <a:t>. </a:t>
            </a:r>
            <a:r>
              <a:rPr lang="en-US" b="1" i="1" dirty="0" err="1" smtClean="0"/>
              <a:t>Kesempatan</a:t>
            </a:r>
            <a:r>
              <a:rPr lang="en-US" b="1" i="1" dirty="0" smtClean="0"/>
              <a:t> </a:t>
            </a:r>
            <a:r>
              <a:rPr lang="en-US" b="1" i="1" dirty="0" err="1" smtClean="0"/>
              <a:t>berkembang</a:t>
            </a:r>
            <a:r>
              <a:rPr lang="en-US" b="1" i="1" dirty="0" smtClean="0"/>
              <a:t> </a:t>
            </a:r>
            <a:r>
              <a:rPr lang="en-US" b="1" i="1" dirty="0" err="1" smtClean="0"/>
              <a:t>inilah</a:t>
            </a:r>
            <a:r>
              <a:rPr lang="en-US" b="1" i="1" dirty="0" smtClean="0"/>
              <a:t> </a:t>
            </a:r>
            <a:r>
              <a:rPr lang="en-US" b="1" i="1" dirty="0" err="1" smtClean="0"/>
              <a:t>inti</a:t>
            </a:r>
            <a:r>
              <a:rPr lang="en-US" b="1" i="1" dirty="0" smtClean="0"/>
              <a:t> </a:t>
            </a:r>
            <a:r>
              <a:rPr lang="en-US" b="1" i="1" dirty="0" err="1" smtClean="0"/>
              <a:t>otonomi</a:t>
            </a:r>
            <a:r>
              <a:rPr lang="en-US" b="1" i="1" dirty="0" smtClean="0"/>
              <a:t> </a:t>
            </a:r>
            <a:r>
              <a:rPr lang="en-US" b="1" i="1" dirty="0" err="1" smtClean="0"/>
              <a:t>seluas-luasnya</a:t>
            </a:r>
            <a:r>
              <a:rPr lang="en-US" b="1" i="1" dirty="0" smtClean="0"/>
              <a:t>.</a:t>
            </a:r>
            <a:endParaRPr lang="en-US" b="1" i="1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7037"/>
            <a:ext cx="8229600" cy="57451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>
                <a:latin typeface="Bell MT" pitchFamily="18" charset="0"/>
              </a:rPr>
              <a:t>Penyelenggaraan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otonomi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nyata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bertanggunjawab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dalam</a:t>
            </a:r>
            <a:r>
              <a:rPr lang="en-US" dirty="0" smtClean="0">
                <a:latin typeface="Bell MT" pitchFamily="18" charset="0"/>
              </a:rPr>
              <a:t> UU No. 5 </a:t>
            </a:r>
            <a:r>
              <a:rPr lang="en-US" dirty="0" err="1" smtClean="0">
                <a:latin typeface="Bell MT" pitchFamily="18" charset="0"/>
              </a:rPr>
              <a:t>tahun</a:t>
            </a:r>
            <a:r>
              <a:rPr lang="en-US" dirty="0" smtClean="0">
                <a:latin typeface="Bell MT" pitchFamily="18" charset="0"/>
              </a:rPr>
              <a:t> 1974 </a:t>
            </a:r>
            <a:r>
              <a:rPr lang="en-US" dirty="0" err="1" smtClean="0">
                <a:latin typeface="Bell MT" pitchFamily="18" charset="0"/>
              </a:rPr>
              <a:t>lebih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dimaksudkan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pada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keserasian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antara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kebijakan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pusat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hal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tersebut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diliahat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dari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penjelasan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umum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angka</a:t>
            </a:r>
            <a:r>
              <a:rPr lang="en-US" dirty="0" smtClean="0">
                <a:latin typeface="Bell MT" pitchFamily="18" charset="0"/>
              </a:rPr>
              <a:t> 1 </a:t>
            </a:r>
            <a:r>
              <a:rPr lang="en-US" dirty="0" err="1" smtClean="0">
                <a:latin typeface="Bell MT" pitchFamily="18" charset="0"/>
              </a:rPr>
              <a:t>huruf</a:t>
            </a:r>
            <a:r>
              <a:rPr lang="en-US" dirty="0" smtClean="0">
                <a:latin typeface="Bell MT" pitchFamily="18" charset="0"/>
              </a:rPr>
              <a:t>  h, </a:t>
            </a:r>
            <a:r>
              <a:rPr lang="en-US" dirty="0" err="1" smtClean="0">
                <a:latin typeface="Bell MT" pitchFamily="18" charset="0"/>
              </a:rPr>
              <a:t>yakni</a:t>
            </a:r>
            <a:r>
              <a:rPr lang="en-US" dirty="0" smtClean="0">
                <a:latin typeface="Bell MT" pitchFamily="18" charset="0"/>
              </a:rPr>
              <a:t>:</a:t>
            </a:r>
          </a:p>
          <a:p>
            <a:pPr marL="858838" indent="-3175" algn="just">
              <a:buNone/>
            </a:pPr>
            <a:r>
              <a:rPr lang="en-US" i="1" dirty="0" smtClean="0">
                <a:latin typeface="Bell MT" pitchFamily="18" charset="0"/>
              </a:rPr>
              <a:t>“ </a:t>
            </a:r>
            <a:r>
              <a:rPr lang="en-US" i="1" dirty="0" err="1" smtClean="0">
                <a:latin typeface="Bell MT" pitchFamily="18" charset="0"/>
              </a:rPr>
              <a:t>pemberian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otonomi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daerah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dilaksanakan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bersama-sama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dengan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asas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dekonsentrasi</a:t>
            </a:r>
            <a:r>
              <a:rPr lang="en-US" i="1" dirty="0" smtClean="0">
                <a:latin typeface="Bell MT" pitchFamily="18" charset="0"/>
              </a:rPr>
              <a:t>. </a:t>
            </a:r>
            <a:r>
              <a:rPr lang="en-US" i="1" dirty="0" err="1" smtClean="0">
                <a:latin typeface="Bell MT" pitchFamily="18" charset="0"/>
              </a:rPr>
              <a:t>Asas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dekonsentrasi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tidak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lagi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sekedar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komplemen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atau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pelengkap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terhadap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asas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desentralisasi</a:t>
            </a:r>
            <a:r>
              <a:rPr lang="en-US" i="1" dirty="0" smtClean="0">
                <a:latin typeface="Bell MT" pitchFamily="18" charset="0"/>
              </a:rPr>
              <a:t>, </a:t>
            </a:r>
            <a:r>
              <a:rPr lang="en-US" i="1" dirty="0" err="1" smtClean="0">
                <a:latin typeface="Bell MT" pitchFamily="18" charset="0"/>
              </a:rPr>
              <a:t>akan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tetapi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sama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pentingnya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dalam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penyelenggaraan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pemerintah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di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daerah</a:t>
            </a:r>
            <a:r>
              <a:rPr lang="en-US" i="1" dirty="0" smtClean="0">
                <a:latin typeface="Bell MT" pitchFamily="18" charset="0"/>
              </a:rPr>
              <a:t>”.</a:t>
            </a:r>
            <a:endParaRPr lang="en-US" i="1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 smtClean="0">
                <a:latin typeface="Bell MT" pitchFamily="18" charset="0"/>
              </a:rPr>
              <a:t>Dalam</a:t>
            </a:r>
            <a:r>
              <a:rPr lang="en-US" dirty="0" smtClean="0">
                <a:latin typeface="Bell MT" pitchFamily="18" charset="0"/>
              </a:rPr>
              <a:t> UU No.5 </a:t>
            </a:r>
            <a:r>
              <a:rPr lang="en-US" dirty="0" err="1" smtClean="0">
                <a:latin typeface="Bell MT" pitchFamily="18" charset="0"/>
              </a:rPr>
              <a:t>tahun</a:t>
            </a:r>
            <a:r>
              <a:rPr lang="en-US" dirty="0" smtClean="0">
                <a:latin typeface="Bell MT" pitchFamily="18" charset="0"/>
              </a:rPr>
              <a:t> 1974, </a:t>
            </a:r>
            <a:r>
              <a:rPr lang="en-US" dirty="0" err="1" smtClean="0">
                <a:latin typeface="Bell MT" pitchFamily="18" charset="0"/>
              </a:rPr>
              <a:t>kemungkinan-kemungkinan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untuk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memperluas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mempersempit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urusan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pada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otonom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menganut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penyerahan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secara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bertahap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sesuai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dengan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kemampuan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keadaan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masing-masing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tidak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secara</a:t>
            </a:r>
            <a:r>
              <a:rPr lang="en-US" dirty="0" smtClean="0">
                <a:latin typeface="Bell MT" pitchFamily="18" charset="0"/>
              </a:rPr>
              <a:t> integral, </a:t>
            </a:r>
            <a:r>
              <a:rPr lang="en-US" dirty="0" err="1" smtClean="0">
                <a:latin typeface="Bell MT" pitchFamily="18" charset="0"/>
              </a:rPr>
              <a:t>sehingga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isi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otonomi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masing-masing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tidak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perlu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sama</a:t>
            </a:r>
            <a:r>
              <a:rPr lang="en-US" dirty="0" smtClean="0">
                <a:latin typeface="Bell MT" pitchFamily="18" charset="0"/>
              </a:rPr>
              <a:t>. </a:t>
            </a:r>
            <a:r>
              <a:rPr lang="en-US" dirty="0" err="1" smtClean="0">
                <a:latin typeface="Bell MT" pitchFamily="18" charset="0"/>
              </a:rPr>
              <a:t>Menurut</a:t>
            </a:r>
            <a:r>
              <a:rPr lang="en-US" dirty="0" smtClean="0">
                <a:latin typeface="Bell MT" pitchFamily="18" charset="0"/>
              </a:rPr>
              <a:t> UU </a:t>
            </a:r>
            <a:r>
              <a:rPr lang="en-US" dirty="0" err="1" smtClean="0">
                <a:latin typeface="Bell MT" pitchFamily="18" charset="0"/>
              </a:rPr>
              <a:t>ini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penambahan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urusan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kepada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ditetapkan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dengan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peraturan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</a:t>
            </a:r>
            <a:r>
              <a:rPr lang="en-US" dirty="0" smtClean="0">
                <a:latin typeface="Bell MT" pitchFamily="18" charset="0"/>
              </a:rPr>
              <a:t> (</a:t>
            </a:r>
            <a:r>
              <a:rPr lang="en-US" dirty="0" err="1" smtClean="0">
                <a:latin typeface="Bell MT" pitchFamily="18" charset="0"/>
              </a:rPr>
              <a:t>Pasal</a:t>
            </a:r>
            <a:r>
              <a:rPr lang="en-US" dirty="0" smtClean="0">
                <a:latin typeface="Bell MT" pitchFamily="18" charset="0"/>
              </a:rPr>
              <a:t> 8 </a:t>
            </a:r>
            <a:r>
              <a:rPr lang="en-US" dirty="0" err="1" smtClean="0">
                <a:latin typeface="Bell MT" pitchFamily="18" charset="0"/>
              </a:rPr>
              <a:t>ayat</a:t>
            </a:r>
            <a:r>
              <a:rPr lang="en-US" dirty="0" smtClean="0">
                <a:latin typeface="Bell MT" pitchFamily="18" charset="0"/>
              </a:rPr>
              <a:t> 1) </a:t>
            </a:r>
            <a:r>
              <a:rPr lang="en-US" dirty="0" err="1" smtClean="0">
                <a:latin typeface="Bell MT" pitchFamily="18" charset="0"/>
              </a:rPr>
              <a:t>tetapi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suatu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urusan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pemerintahan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telah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diserahkan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dapat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ditarik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kembali</a:t>
            </a:r>
            <a:r>
              <a:rPr lang="en-US" dirty="0" smtClean="0">
                <a:latin typeface="Bell MT" pitchFamily="18" charset="0"/>
              </a:rPr>
              <a:t> (</a:t>
            </a:r>
            <a:r>
              <a:rPr lang="en-US" dirty="0" err="1" smtClean="0">
                <a:latin typeface="Bell MT" pitchFamily="18" charset="0"/>
              </a:rPr>
              <a:t>Pasal</a:t>
            </a:r>
            <a:r>
              <a:rPr lang="en-US" dirty="0" smtClean="0">
                <a:latin typeface="Bell MT" pitchFamily="18" charset="0"/>
              </a:rPr>
              <a:t> 9).</a:t>
            </a:r>
            <a:endParaRPr lang="en-US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>
                <a:latin typeface="Bell MT" pitchFamily="18" charset="0"/>
              </a:rPr>
              <a:t>UU No. 22 </a:t>
            </a:r>
            <a:r>
              <a:rPr lang="en-US" dirty="0" err="1" smtClean="0">
                <a:latin typeface="Bell MT" pitchFamily="18" charset="0"/>
              </a:rPr>
              <a:t>tahun</a:t>
            </a:r>
            <a:r>
              <a:rPr lang="en-US" dirty="0" smtClean="0">
                <a:latin typeface="Bell MT" pitchFamily="18" charset="0"/>
              </a:rPr>
              <a:t> 1999 </a:t>
            </a:r>
            <a:r>
              <a:rPr lang="en-US" dirty="0" err="1" smtClean="0">
                <a:latin typeface="Bell MT" pitchFamily="18" charset="0"/>
              </a:rPr>
              <a:t>disahkan</a:t>
            </a:r>
            <a:r>
              <a:rPr lang="en-US" dirty="0" smtClean="0">
                <a:latin typeface="Bell MT" pitchFamily="18" charset="0"/>
              </a:rPr>
              <a:t> 4 </a:t>
            </a:r>
            <a:r>
              <a:rPr lang="en-US" dirty="0" err="1" smtClean="0">
                <a:latin typeface="Bell MT" pitchFamily="18" charset="0"/>
              </a:rPr>
              <a:t>mei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mulai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berlaku</a:t>
            </a:r>
            <a:r>
              <a:rPr lang="en-US" dirty="0" smtClean="0">
                <a:latin typeface="Bell MT" pitchFamily="18" charset="0"/>
              </a:rPr>
              <a:t> 1 </a:t>
            </a:r>
            <a:r>
              <a:rPr lang="en-US" dirty="0" err="1" smtClean="0">
                <a:latin typeface="Bell MT" pitchFamily="18" charset="0"/>
              </a:rPr>
              <a:t>januari</a:t>
            </a:r>
            <a:r>
              <a:rPr lang="en-US" dirty="0" smtClean="0">
                <a:latin typeface="Bell MT" pitchFamily="18" charset="0"/>
              </a:rPr>
              <a:t> 2001. </a:t>
            </a:r>
          </a:p>
          <a:p>
            <a:pPr algn="just"/>
            <a:r>
              <a:rPr lang="en-US" dirty="0" err="1" smtClean="0">
                <a:latin typeface="Bell MT" pitchFamily="18" charset="0"/>
              </a:rPr>
              <a:t>Penyelenggaraan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otonomi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menekankan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pada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prinsip-prinsip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demokrasi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peran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serta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masyarakat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pemerataan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keadilan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serta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memperhatikan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potensi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keanekaragaman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.</a:t>
            </a:r>
          </a:p>
          <a:p>
            <a:pPr algn="just"/>
            <a:r>
              <a:rPr lang="en-US" dirty="0" smtClean="0">
                <a:latin typeface="Bell MT" pitchFamily="18" charset="0"/>
              </a:rPr>
              <a:t>Daerah </a:t>
            </a:r>
            <a:r>
              <a:rPr lang="en-US" dirty="0" err="1" smtClean="0">
                <a:latin typeface="Bell MT" pitchFamily="18" charset="0"/>
              </a:rPr>
              <a:t>dibagi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menjadi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provinsi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kabupaten</a:t>
            </a:r>
            <a:r>
              <a:rPr lang="en-US" dirty="0" smtClean="0">
                <a:latin typeface="Bell MT" pitchFamily="18" charset="0"/>
              </a:rPr>
              <a:t>/</a:t>
            </a:r>
            <a:r>
              <a:rPr lang="en-US" dirty="0" err="1" smtClean="0">
                <a:latin typeface="Bell MT" pitchFamily="18" charset="0"/>
              </a:rPr>
              <a:t>kota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sebagai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otonom</a:t>
            </a:r>
            <a:r>
              <a:rPr lang="en-US" dirty="0" smtClean="0">
                <a:latin typeface="Bell MT" pitchFamily="18" charset="0"/>
              </a:rPr>
              <a:t> (</a:t>
            </a:r>
            <a:r>
              <a:rPr lang="en-US" dirty="0" err="1" smtClean="0">
                <a:latin typeface="Bell MT" pitchFamily="18" charset="0"/>
              </a:rPr>
              <a:t>pasal</a:t>
            </a:r>
            <a:r>
              <a:rPr lang="en-US" dirty="0" smtClean="0">
                <a:latin typeface="Bell MT" pitchFamily="18" charset="0"/>
              </a:rPr>
              <a:t> 2 </a:t>
            </a:r>
            <a:r>
              <a:rPr lang="en-US" dirty="0" err="1" smtClean="0">
                <a:latin typeface="Bell MT" pitchFamily="18" charset="0"/>
              </a:rPr>
              <a:t>ayat</a:t>
            </a:r>
            <a:r>
              <a:rPr lang="en-US" dirty="0" smtClean="0">
                <a:latin typeface="Bell MT" pitchFamily="18" charset="0"/>
              </a:rPr>
              <a:t> 1)</a:t>
            </a:r>
          </a:p>
          <a:p>
            <a:pPr algn="just">
              <a:buNone/>
            </a:pPr>
            <a:endParaRPr lang="en-US" dirty="0" smtClean="0">
              <a:latin typeface="Bell MT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dirty="0" smtClean="0">
                <a:latin typeface="Bell MT" pitchFamily="18" charset="0"/>
              </a:rPr>
              <a:t>UU No. 22 </a:t>
            </a:r>
            <a:r>
              <a:rPr lang="en-US" sz="2800" b="1" dirty="0" err="1" smtClean="0">
                <a:latin typeface="Bell MT" pitchFamily="18" charset="0"/>
              </a:rPr>
              <a:t>tahun</a:t>
            </a:r>
            <a:r>
              <a:rPr lang="en-US" sz="2800" b="1" dirty="0" smtClean="0">
                <a:latin typeface="Bell MT" pitchFamily="18" charset="0"/>
              </a:rPr>
              <a:t> 1999 </a:t>
            </a:r>
            <a:r>
              <a:rPr lang="en-US" sz="2800" b="1" dirty="0" err="1" smtClean="0">
                <a:latin typeface="Bell MT" pitchFamily="18" charset="0"/>
              </a:rPr>
              <a:t>tentang</a:t>
            </a:r>
            <a:r>
              <a:rPr lang="en-US" sz="2800" b="1" dirty="0" smtClean="0">
                <a:latin typeface="Bell MT" pitchFamily="18" charset="0"/>
              </a:rPr>
              <a:t> </a:t>
            </a:r>
            <a:r>
              <a:rPr lang="en-US" sz="2800" b="1" dirty="0" err="1" smtClean="0">
                <a:latin typeface="Bell MT" pitchFamily="18" charset="0"/>
              </a:rPr>
              <a:t>Pemerintah</a:t>
            </a:r>
            <a:r>
              <a:rPr lang="en-US" sz="2800" b="1" dirty="0" smtClean="0">
                <a:latin typeface="Bell MT" pitchFamily="18" charset="0"/>
              </a:rPr>
              <a:t> Daerah</a:t>
            </a:r>
            <a:endParaRPr lang="en-US" sz="2800" b="1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>
                <a:latin typeface="Bell MT" pitchFamily="18" charset="0"/>
              </a:rPr>
              <a:t>Daerah </a:t>
            </a:r>
            <a:r>
              <a:rPr lang="en-US" dirty="0" err="1" smtClean="0">
                <a:latin typeface="Bell MT" pitchFamily="18" charset="0"/>
              </a:rPr>
              <a:t>otonom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berdiri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sendiri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tidak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memiliki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hierarki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satu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sama</a:t>
            </a:r>
            <a:r>
              <a:rPr lang="en-US" dirty="0" smtClean="0">
                <a:latin typeface="Bell MT" pitchFamily="18" charset="0"/>
              </a:rPr>
              <a:t> lain (</a:t>
            </a:r>
            <a:r>
              <a:rPr lang="en-US" dirty="0" err="1" smtClean="0">
                <a:latin typeface="Bell MT" pitchFamily="18" charset="0"/>
              </a:rPr>
              <a:t>pasal</a:t>
            </a:r>
            <a:r>
              <a:rPr lang="en-US" dirty="0" smtClean="0">
                <a:latin typeface="Bell MT" pitchFamily="18" charset="0"/>
              </a:rPr>
              <a:t> 4 </a:t>
            </a:r>
            <a:r>
              <a:rPr lang="en-US" dirty="0" err="1" smtClean="0">
                <a:latin typeface="Bell MT" pitchFamily="18" charset="0"/>
              </a:rPr>
              <a:t>ayat</a:t>
            </a:r>
            <a:r>
              <a:rPr lang="en-US" dirty="0" smtClean="0">
                <a:latin typeface="Bell MT" pitchFamily="18" charset="0"/>
              </a:rPr>
              <a:t> 2)</a:t>
            </a:r>
          </a:p>
          <a:p>
            <a:pPr algn="just"/>
            <a:r>
              <a:rPr lang="en-US" dirty="0" err="1" smtClean="0">
                <a:latin typeface="Bell MT" pitchFamily="18" charset="0"/>
              </a:rPr>
              <a:t>Otonomi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luas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utuh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dilaksanakan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pada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kabupaten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kota</a:t>
            </a:r>
            <a:r>
              <a:rPr lang="en-US" dirty="0" smtClean="0">
                <a:latin typeface="Bell MT" pitchFamily="18" charset="0"/>
              </a:rPr>
              <a:t>. </a:t>
            </a:r>
            <a:r>
              <a:rPr lang="en-US" dirty="0" err="1" smtClean="0">
                <a:latin typeface="Bell MT" pitchFamily="18" charset="0"/>
              </a:rPr>
              <a:t>Sedangkan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otonomi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provinsi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merupakan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otonomi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terbatas</a:t>
            </a:r>
            <a:r>
              <a:rPr lang="en-US" dirty="0" smtClean="0">
                <a:latin typeface="Bell MT" pitchFamily="18" charset="0"/>
              </a:rPr>
              <a:t>.</a:t>
            </a:r>
          </a:p>
          <a:p>
            <a:pPr algn="just"/>
            <a:r>
              <a:rPr lang="en-US" dirty="0" err="1" smtClean="0">
                <a:latin typeface="Bell MT" pitchFamily="18" charset="0"/>
              </a:rPr>
              <a:t>Konsep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otonomi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menurut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Pasal</a:t>
            </a:r>
            <a:r>
              <a:rPr lang="en-US" dirty="0" smtClean="0">
                <a:latin typeface="Bell MT" pitchFamily="18" charset="0"/>
              </a:rPr>
              <a:t> 1 </a:t>
            </a:r>
            <a:r>
              <a:rPr lang="en-US" dirty="0" err="1" smtClean="0">
                <a:latin typeface="Bell MT" pitchFamily="18" charset="0"/>
              </a:rPr>
              <a:t>huruf</a:t>
            </a:r>
            <a:r>
              <a:rPr lang="en-US" dirty="0" smtClean="0">
                <a:latin typeface="Bell MT" pitchFamily="18" charset="0"/>
              </a:rPr>
              <a:t> h UU No. 22 </a:t>
            </a:r>
            <a:r>
              <a:rPr lang="en-US" dirty="0" err="1" smtClean="0">
                <a:latin typeface="Bell MT" pitchFamily="18" charset="0"/>
              </a:rPr>
              <a:t>tahun</a:t>
            </a:r>
            <a:r>
              <a:rPr lang="en-US" dirty="0" smtClean="0">
                <a:latin typeface="Bell MT" pitchFamily="18" charset="0"/>
              </a:rPr>
              <a:t> 1999, </a:t>
            </a:r>
            <a:r>
              <a:rPr lang="en-US" dirty="0" err="1" smtClean="0">
                <a:latin typeface="Bell MT" pitchFamily="18" charset="0"/>
              </a:rPr>
              <a:t>yakni</a:t>
            </a:r>
            <a:r>
              <a:rPr lang="en-US" dirty="0" smtClean="0">
                <a:latin typeface="Bell MT" pitchFamily="18" charset="0"/>
              </a:rPr>
              <a:t>: </a:t>
            </a:r>
          </a:p>
          <a:p>
            <a:pPr marL="460375" indent="-3175" algn="just">
              <a:buNone/>
            </a:pPr>
            <a:r>
              <a:rPr lang="en-US" i="1" dirty="0" smtClean="0">
                <a:latin typeface="Bell MT" pitchFamily="18" charset="0"/>
              </a:rPr>
              <a:t>“</a:t>
            </a:r>
            <a:r>
              <a:rPr lang="en-US" i="1" dirty="0" err="1" smtClean="0">
                <a:latin typeface="Bell MT" pitchFamily="18" charset="0"/>
              </a:rPr>
              <a:t>otonomi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daerah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adalah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kewenangan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daerah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otonom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untuk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mengatur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dan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mengurus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kepentingan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masyarakat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setempat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menurut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prakarsa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sendiri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berdasarkan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aspirasi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masyarakat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sesuai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dengan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peraturan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perundang-undanga</a:t>
            </a:r>
            <a:r>
              <a:rPr lang="en-US" i="1" dirty="0" smtClean="0">
                <a:latin typeface="Bell MT" pitchFamily="18" charset="0"/>
              </a:rPr>
              <a:t>”.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Autofit/>
          </a:bodyPr>
          <a:lstStyle/>
          <a:p>
            <a:pPr algn="just"/>
            <a:r>
              <a:rPr lang="en-US" sz="4000" dirty="0" err="1" smtClean="0">
                <a:latin typeface="Bell MT" pitchFamily="18" charset="0"/>
              </a:rPr>
              <a:t>Menurut</a:t>
            </a:r>
            <a:r>
              <a:rPr lang="en-US" sz="4000" dirty="0" smtClean="0">
                <a:latin typeface="Bell MT" pitchFamily="18" charset="0"/>
              </a:rPr>
              <a:t> </a:t>
            </a:r>
            <a:r>
              <a:rPr lang="en-US" sz="4000" dirty="0" err="1" smtClean="0">
                <a:latin typeface="Bell MT" pitchFamily="18" charset="0"/>
              </a:rPr>
              <a:t>Muchsan</a:t>
            </a:r>
            <a:r>
              <a:rPr lang="en-US" sz="4000" dirty="0" smtClean="0">
                <a:latin typeface="Bell MT" pitchFamily="18" charset="0"/>
              </a:rPr>
              <a:t>, </a:t>
            </a:r>
            <a:r>
              <a:rPr lang="en-US" sz="4000" dirty="0" err="1" smtClean="0">
                <a:latin typeface="Bell MT" pitchFamily="18" charset="0"/>
              </a:rPr>
              <a:t>ada</a:t>
            </a:r>
            <a:r>
              <a:rPr lang="en-US" sz="4000" dirty="0" smtClean="0">
                <a:latin typeface="Bell MT" pitchFamily="18" charset="0"/>
              </a:rPr>
              <a:t> </a:t>
            </a:r>
            <a:r>
              <a:rPr lang="en-US" sz="4000" dirty="0" err="1" smtClean="0">
                <a:latin typeface="Bell MT" pitchFamily="18" charset="0"/>
              </a:rPr>
              <a:t>tiga</a:t>
            </a:r>
            <a:r>
              <a:rPr lang="en-US" sz="4000" dirty="0" smtClean="0">
                <a:latin typeface="Bell MT" pitchFamily="18" charset="0"/>
              </a:rPr>
              <a:t> </a:t>
            </a:r>
            <a:r>
              <a:rPr lang="en-US" sz="4000" dirty="0" err="1" smtClean="0">
                <a:latin typeface="Bell MT" pitchFamily="18" charset="0"/>
              </a:rPr>
              <a:t>sendir</a:t>
            </a:r>
            <a:r>
              <a:rPr lang="en-US" sz="4000" dirty="0" smtClean="0">
                <a:latin typeface="Bell MT" pitchFamily="18" charset="0"/>
              </a:rPr>
              <a:t> yang </a:t>
            </a:r>
            <a:r>
              <a:rPr lang="en-US" sz="4000" dirty="0" err="1" smtClean="0">
                <a:latin typeface="Bell MT" pitchFamily="18" charset="0"/>
              </a:rPr>
              <a:t>merupakan</a:t>
            </a:r>
            <a:r>
              <a:rPr lang="en-US" sz="4000" dirty="0" smtClean="0">
                <a:latin typeface="Bell MT" pitchFamily="18" charset="0"/>
              </a:rPr>
              <a:t> </a:t>
            </a:r>
            <a:r>
              <a:rPr lang="en-US" sz="4000" dirty="0" err="1" smtClean="0">
                <a:latin typeface="Bell MT" pitchFamily="18" charset="0"/>
              </a:rPr>
              <a:t>pilar</a:t>
            </a:r>
            <a:r>
              <a:rPr lang="en-US" sz="4000" dirty="0" smtClean="0">
                <a:latin typeface="Bell MT" pitchFamily="18" charset="0"/>
              </a:rPr>
              <a:t> </a:t>
            </a:r>
            <a:r>
              <a:rPr lang="en-US" sz="4000" dirty="0" err="1" smtClean="0">
                <a:latin typeface="Bell MT" pitchFamily="18" charset="0"/>
              </a:rPr>
              <a:t>otonomi</a:t>
            </a:r>
            <a:r>
              <a:rPr lang="en-US" sz="4000" dirty="0" smtClean="0">
                <a:latin typeface="Bell MT" pitchFamily="18" charset="0"/>
              </a:rPr>
              <a:t> </a:t>
            </a:r>
            <a:r>
              <a:rPr lang="en-US" sz="4000" dirty="0" err="1" smtClean="0">
                <a:latin typeface="Bell MT" pitchFamily="18" charset="0"/>
              </a:rPr>
              <a:t>daerah</a:t>
            </a:r>
            <a:r>
              <a:rPr lang="en-US" sz="4000" dirty="0" smtClean="0">
                <a:latin typeface="Bell MT" pitchFamily="18" charset="0"/>
              </a:rPr>
              <a:t>, </a:t>
            </a:r>
            <a:r>
              <a:rPr lang="en-US" sz="4000" dirty="0" err="1" smtClean="0">
                <a:latin typeface="Bell MT" pitchFamily="18" charset="0"/>
              </a:rPr>
              <a:t>yaitu</a:t>
            </a:r>
            <a:r>
              <a:rPr lang="en-US" sz="4000" dirty="0" smtClean="0">
                <a:latin typeface="Bell MT" pitchFamily="18" charset="0"/>
              </a:rPr>
              <a:t>:</a:t>
            </a:r>
          </a:p>
          <a:p>
            <a:pPr marL="1089025" indent="-514350" algn="just">
              <a:buAutoNum type="arabicPeriod"/>
            </a:pPr>
            <a:r>
              <a:rPr lang="en-US" sz="4000" i="1" dirty="0" smtClean="0">
                <a:latin typeface="Bell MT" pitchFamily="18" charset="0"/>
              </a:rPr>
              <a:t>Sharing of power </a:t>
            </a:r>
            <a:r>
              <a:rPr lang="en-US" sz="4000" dirty="0" smtClean="0">
                <a:latin typeface="Bell MT" pitchFamily="18" charset="0"/>
              </a:rPr>
              <a:t>( </a:t>
            </a:r>
            <a:r>
              <a:rPr lang="en-US" sz="4000" dirty="0" err="1" smtClean="0">
                <a:latin typeface="Bell MT" pitchFamily="18" charset="0"/>
              </a:rPr>
              <a:t>pembagian</a:t>
            </a:r>
            <a:r>
              <a:rPr lang="en-US" sz="4000" dirty="0" smtClean="0">
                <a:latin typeface="Bell MT" pitchFamily="18" charset="0"/>
              </a:rPr>
              <a:t> </a:t>
            </a:r>
            <a:r>
              <a:rPr lang="en-US" sz="4000" dirty="0" err="1" smtClean="0">
                <a:latin typeface="Bell MT" pitchFamily="18" charset="0"/>
              </a:rPr>
              <a:t>kewenangan</a:t>
            </a:r>
            <a:r>
              <a:rPr lang="en-US" sz="4000" dirty="0" smtClean="0">
                <a:latin typeface="Bell MT" pitchFamily="18" charset="0"/>
              </a:rPr>
              <a:t>)</a:t>
            </a:r>
          </a:p>
          <a:p>
            <a:pPr marL="1089025" indent="-514350" algn="just">
              <a:buAutoNum type="arabicPeriod"/>
            </a:pPr>
            <a:r>
              <a:rPr lang="en-US" sz="4000" i="1" dirty="0" smtClean="0">
                <a:latin typeface="Bell MT" pitchFamily="18" charset="0"/>
              </a:rPr>
              <a:t>Distribution of income </a:t>
            </a:r>
            <a:r>
              <a:rPr lang="en-US" sz="4000" dirty="0" smtClean="0">
                <a:latin typeface="Bell MT" pitchFamily="18" charset="0"/>
              </a:rPr>
              <a:t>( </a:t>
            </a:r>
            <a:r>
              <a:rPr lang="en-US" sz="4000" dirty="0" err="1" smtClean="0">
                <a:latin typeface="Bell MT" pitchFamily="18" charset="0"/>
              </a:rPr>
              <a:t>pembagian</a:t>
            </a:r>
            <a:r>
              <a:rPr lang="en-US" sz="4000" dirty="0" smtClean="0">
                <a:latin typeface="Bell MT" pitchFamily="18" charset="0"/>
              </a:rPr>
              <a:t> </a:t>
            </a:r>
            <a:r>
              <a:rPr lang="en-US" sz="4000" dirty="0" err="1" smtClean="0">
                <a:latin typeface="Bell MT" pitchFamily="18" charset="0"/>
              </a:rPr>
              <a:t>pendapatan</a:t>
            </a:r>
            <a:r>
              <a:rPr lang="en-US" sz="4000" dirty="0" smtClean="0">
                <a:latin typeface="Bell MT" pitchFamily="18" charset="0"/>
              </a:rPr>
              <a:t>)</a:t>
            </a:r>
          </a:p>
          <a:p>
            <a:pPr marL="1089025" indent="-514350" algn="just">
              <a:buAutoNum type="arabicPeriod"/>
            </a:pPr>
            <a:r>
              <a:rPr lang="en-US" sz="4000" i="1" dirty="0" smtClean="0">
                <a:latin typeface="Bell MT" pitchFamily="18" charset="0"/>
              </a:rPr>
              <a:t>Empowering</a:t>
            </a:r>
            <a:r>
              <a:rPr lang="en-US" sz="4000" dirty="0" smtClean="0">
                <a:latin typeface="Bell MT" pitchFamily="18" charset="0"/>
              </a:rPr>
              <a:t>  (</a:t>
            </a:r>
            <a:r>
              <a:rPr lang="en-US" sz="4000" dirty="0" err="1" smtClean="0">
                <a:latin typeface="Bell MT" pitchFamily="18" charset="0"/>
              </a:rPr>
              <a:t>kemandirian</a:t>
            </a:r>
            <a:r>
              <a:rPr lang="en-US" sz="4000" dirty="0" smtClean="0">
                <a:latin typeface="Bell MT" pitchFamily="18" charset="0"/>
              </a:rPr>
              <a:t> </a:t>
            </a:r>
            <a:r>
              <a:rPr lang="en-US" sz="4000" dirty="0" err="1" smtClean="0">
                <a:latin typeface="Bell MT" pitchFamily="18" charset="0"/>
              </a:rPr>
              <a:t>administrasi</a:t>
            </a:r>
            <a:r>
              <a:rPr lang="en-US" sz="4000" dirty="0" smtClean="0">
                <a:latin typeface="Bell MT" pitchFamily="18" charset="0"/>
              </a:rPr>
              <a:t> </a:t>
            </a:r>
            <a:r>
              <a:rPr lang="en-US" sz="4000" dirty="0" err="1" smtClean="0">
                <a:latin typeface="Bell MT" pitchFamily="18" charset="0"/>
              </a:rPr>
              <a:t>pemerintahan</a:t>
            </a:r>
            <a:r>
              <a:rPr lang="en-US" sz="4000" dirty="0" smtClean="0">
                <a:latin typeface="Bell MT" pitchFamily="18" charset="0"/>
              </a:rPr>
              <a:t> </a:t>
            </a:r>
            <a:r>
              <a:rPr lang="en-US" sz="4000" dirty="0" err="1" smtClean="0">
                <a:latin typeface="Bell MT" pitchFamily="18" charset="0"/>
              </a:rPr>
              <a:t>daerah</a:t>
            </a:r>
            <a:r>
              <a:rPr lang="en-US" sz="4000" dirty="0" smtClean="0">
                <a:latin typeface="Bell MT" pitchFamily="18" charset="0"/>
              </a:rPr>
              <a:t>)</a:t>
            </a:r>
          </a:p>
          <a:p>
            <a:pPr marL="573088" indent="-514350" algn="just">
              <a:buNone/>
            </a:pPr>
            <a:endParaRPr lang="en-US" sz="4000" dirty="0" smtClean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smtClean="0">
                <a:latin typeface="Bell MT" pitchFamily="18" charset="0"/>
              </a:rPr>
              <a:t>UU No. 22 </a:t>
            </a:r>
            <a:r>
              <a:rPr lang="en-US" dirty="0" err="1" smtClean="0">
                <a:latin typeface="Bell MT" pitchFamily="18" charset="0"/>
              </a:rPr>
              <a:t>tahun</a:t>
            </a:r>
            <a:r>
              <a:rPr lang="en-US" dirty="0" smtClean="0">
                <a:latin typeface="Bell MT" pitchFamily="18" charset="0"/>
              </a:rPr>
              <a:t> 1999, </a:t>
            </a:r>
            <a:r>
              <a:rPr lang="en-US" dirty="0" err="1" smtClean="0">
                <a:latin typeface="Bell MT" pitchFamily="18" charset="0"/>
              </a:rPr>
              <a:t>pelaksanaan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otonomi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seluas-luasnya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menonjolkan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aspek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yakni</a:t>
            </a:r>
            <a:r>
              <a:rPr lang="en-US" dirty="0" smtClean="0">
                <a:latin typeface="Bell MT" pitchFamily="18" charset="0"/>
              </a:rPr>
              <a:t>:</a:t>
            </a:r>
          </a:p>
          <a:p>
            <a:pPr marL="914400" indent="-515938" algn="just">
              <a:buAutoNum type="alphaLcPeriod"/>
            </a:pPr>
            <a:r>
              <a:rPr lang="en-US" dirty="0" err="1" smtClean="0">
                <a:latin typeface="Bell MT" pitchFamily="18" charset="0"/>
              </a:rPr>
              <a:t>Aspek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politis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desentralisasi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ini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dimaksudkan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untuk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mendemontrasikan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;</a:t>
            </a:r>
          </a:p>
          <a:p>
            <a:pPr marL="914400" indent="-515938" algn="just">
              <a:buAutoNum type="alphaLcPeriod"/>
            </a:pPr>
            <a:r>
              <a:rPr lang="en-US" dirty="0" err="1" smtClean="0">
                <a:latin typeface="Bell MT" pitchFamily="18" charset="0"/>
              </a:rPr>
              <a:t>Aspek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teknis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pelaksanaan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desentralisasi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ditujukan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untuk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memperoleh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efisiensi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efektivitas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maksimal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dalam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penyelenggaraan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pemerintahan</a:t>
            </a:r>
            <a:r>
              <a:rPr lang="en-US" dirty="0" smtClean="0">
                <a:latin typeface="Bell MT" pitchFamily="18" charset="0"/>
              </a:rPr>
              <a:t> Daerah.</a:t>
            </a:r>
          </a:p>
          <a:p>
            <a:pPr marL="914400" indent="-515938" algn="just">
              <a:buAutoNum type="alphaLcPeriod"/>
            </a:pPr>
            <a:r>
              <a:rPr lang="en-US" dirty="0" err="1" smtClean="0">
                <a:latin typeface="Bell MT" pitchFamily="18" charset="0"/>
              </a:rPr>
              <a:t>Aspek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ekonomis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dengan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pelaksanaan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otonomi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seluas-luasnya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diharapkan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dapat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mengurus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rumah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tangganya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sendiri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karena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mempunyai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kewenangan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untuk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menggali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potensi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dapat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menghasilkan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baik</a:t>
            </a:r>
            <a:r>
              <a:rPr lang="en-US" dirty="0" smtClean="0">
                <a:latin typeface="Bell MT" pitchFamily="18" charset="0"/>
              </a:rPr>
              <a:t> yang SDM </a:t>
            </a:r>
            <a:r>
              <a:rPr lang="en-US" dirty="0" err="1" smtClean="0">
                <a:latin typeface="Bell MT" pitchFamily="18" charset="0"/>
              </a:rPr>
              <a:t>maupun</a:t>
            </a:r>
            <a:r>
              <a:rPr lang="en-US" dirty="0" smtClean="0">
                <a:latin typeface="Bell MT" pitchFamily="18" charset="0"/>
              </a:rPr>
              <a:t> SDA.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019800"/>
          </a:xfrm>
        </p:spPr>
        <p:txBody>
          <a:bodyPr>
            <a:normAutofit lnSpcReduction="10000"/>
          </a:bodyPr>
          <a:lstStyle/>
          <a:p>
            <a:pPr marL="58738" indent="-58738" algn="just">
              <a:buNone/>
            </a:pPr>
            <a:r>
              <a:rPr lang="en-US" dirty="0" err="1" smtClean="0">
                <a:latin typeface="Bell MT" pitchFamily="18" charset="0"/>
              </a:rPr>
              <a:t>Menurut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Afan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Gaffar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ciri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khas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dari</a:t>
            </a:r>
            <a:r>
              <a:rPr lang="en-US" dirty="0" smtClean="0">
                <a:latin typeface="Bell MT" pitchFamily="18" charset="0"/>
              </a:rPr>
              <a:t> UU No. 22 </a:t>
            </a:r>
            <a:r>
              <a:rPr lang="en-US" dirty="0" err="1" smtClean="0">
                <a:latin typeface="Bell MT" pitchFamily="18" charset="0"/>
              </a:rPr>
              <a:t>tahun</a:t>
            </a:r>
            <a:r>
              <a:rPr lang="en-US" dirty="0" smtClean="0">
                <a:latin typeface="Bell MT" pitchFamily="18" charset="0"/>
              </a:rPr>
              <a:t> 1999, </a:t>
            </a:r>
            <a:r>
              <a:rPr lang="en-US" dirty="0" err="1" smtClean="0">
                <a:latin typeface="Bell MT" pitchFamily="18" charset="0"/>
              </a:rPr>
              <a:t>yakni</a:t>
            </a:r>
            <a:r>
              <a:rPr lang="en-US" dirty="0" smtClean="0">
                <a:latin typeface="Bell MT" pitchFamily="18" charset="0"/>
              </a:rPr>
              <a:t>: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demorkasi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demokrastisasi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berkaitan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dengan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hal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ini</a:t>
            </a:r>
            <a:r>
              <a:rPr lang="en-US" dirty="0" smtClean="0">
                <a:latin typeface="Bell MT" pitchFamily="18" charset="0"/>
              </a:rPr>
              <a:t> UU </a:t>
            </a:r>
            <a:r>
              <a:rPr lang="en-US" dirty="0" err="1" smtClean="0">
                <a:latin typeface="Bell MT" pitchFamily="18" charset="0"/>
              </a:rPr>
              <a:t>ini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mengatur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mengenai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pertama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tentang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rekrutmen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pejabat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kedua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mengenai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proses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legislasi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;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mendekatkan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dengan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rakyat</a:t>
            </a:r>
            <a:r>
              <a:rPr lang="en-US" dirty="0" smtClean="0">
                <a:latin typeface="Bell MT" pitchFamily="18" charset="0"/>
              </a:rPr>
              <a:t>. UU </a:t>
            </a:r>
            <a:r>
              <a:rPr lang="en-US" dirty="0" err="1" smtClean="0">
                <a:latin typeface="Bell MT" pitchFamily="18" charset="0"/>
              </a:rPr>
              <a:t>ini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menentukan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bahwa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otonomi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diletakkan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secara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utuh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bulat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pada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kabupaten</a:t>
            </a:r>
            <a:r>
              <a:rPr lang="en-US" dirty="0" smtClean="0">
                <a:latin typeface="Bell MT" pitchFamily="18" charset="0"/>
              </a:rPr>
              <a:t>/</a:t>
            </a:r>
            <a:r>
              <a:rPr lang="en-US" dirty="0" err="1" smtClean="0">
                <a:latin typeface="Bell MT" pitchFamily="18" charset="0"/>
              </a:rPr>
              <a:t>kota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bukan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pada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provinsi</a:t>
            </a:r>
            <a:r>
              <a:rPr lang="en-US" dirty="0" smtClean="0">
                <a:latin typeface="Bell MT" pitchFamily="18" charset="0"/>
              </a:rPr>
              <a:t>;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smtClean="0">
                <a:latin typeface="Bell MT" pitchFamily="18" charset="0"/>
              </a:rPr>
              <a:t>UU </a:t>
            </a:r>
            <a:r>
              <a:rPr lang="en-US" dirty="0" err="1" smtClean="0">
                <a:latin typeface="Bell MT" pitchFamily="18" charset="0"/>
              </a:rPr>
              <a:t>ini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menganut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sistem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otonomi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luas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nyata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dengan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sistem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ini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berwenang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untuk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melakukan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apa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saja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menyangkut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penyelenggaraan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selain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dikecualikan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dalam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pasal</a:t>
            </a:r>
            <a:r>
              <a:rPr lang="en-US" dirty="0" smtClean="0">
                <a:latin typeface="Bell MT" pitchFamily="18" charset="0"/>
              </a:rPr>
              <a:t> 7</a:t>
            </a:r>
          </a:p>
          <a:p>
            <a:pPr algn="just">
              <a:buNone/>
            </a:pPr>
            <a:endParaRPr lang="en-US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algn="just">
              <a:buFont typeface="Wingdings" pitchFamily="2" charset="2"/>
              <a:buChar char="q"/>
            </a:pPr>
            <a:r>
              <a:rPr lang="en-US" dirty="0" smtClean="0">
                <a:latin typeface="Bell MT" pitchFamily="18" charset="0"/>
              </a:rPr>
              <a:t> UU </a:t>
            </a:r>
            <a:r>
              <a:rPr lang="en-US" dirty="0" err="1" smtClean="0">
                <a:latin typeface="Bell MT" pitchFamily="18" charset="0"/>
              </a:rPr>
              <a:t>ini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tidak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menggunakan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sistem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otonomi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bertingkat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sebagaimana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dianut</a:t>
            </a:r>
            <a:r>
              <a:rPr lang="en-US" dirty="0" smtClean="0">
                <a:latin typeface="Bell MT" pitchFamily="18" charset="0"/>
              </a:rPr>
              <a:t> UU No. 5 </a:t>
            </a:r>
            <a:r>
              <a:rPr lang="en-US" dirty="0" err="1" smtClean="0">
                <a:latin typeface="Bell MT" pitchFamily="18" charset="0"/>
              </a:rPr>
              <a:t>tahun</a:t>
            </a:r>
            <a:r>
              <a:rPr lang="en-US" dirty="0" smtClean="0">
                <a:latin typeface="Bell MT" pitchFamily="18" charset="0"/>
              </a:rPr>
              <a:t> 1974 yang </a:t>
            </a:r>
            <a:r>
              <a:rPr lang="en-US" dirty="0" err="1" smtClean="0">
                <a:latin typeface="Bell MT" pitchFamily="18" charset="0"/>
              </a:rPr>
              <a:t>memiliki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susunan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bertingkat</a:t>
            </a:r>
            <a:r>
              <a:rPr lang="en-US" dirty="0" smtClean="0">
                <a:latin typeface="Bell MT" pitchFamily="18" charset="0"/>
              </a:rPr>
              <a:t> (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tingkat</a:t>
            </a:r>
            <a:r>
              <a:rPr lang="en-US" dirty="0" smtClean="0">
                <a:latin typeface="Bell MT" pitchFamily="18" charset="0"/>
              </a:rPr>
              <a:t> I, II, III)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smtClean="0">
                <a:latin typeface="Bell MT" pitchFamily="18" charset="0"/>
              </a:rPr>
              <a:t> </a:t>
            </a:r>
            <a:r>
              <a:rPr lang="en-US" i="1" dirty="0" smtClean="0">
                <a:latin typeface="Bell MT" pitchFamily="18" charset="0"/>
              </a:rPr>
              <a:t>no mandate without funding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persoalan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klasik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selalu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diperdebatkan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dalam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penyelenggaraan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adalah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keuangan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. </a:t>
            </a:r>
            <a:endParaRPr lang="en-US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 smtClean="0">
                <a:latin typeface="Bell MT" pitchFamily="18" charset="0"/>
              </a:rPr>
              <a:t>Menurut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Nur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Rif’ah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Masykur</a:t>
            </a:r>
            <a:r>
              <a:rPr lang="en-US" dirty="0" smtClean="0">
                <a:latin typeface="Bell MT" pitchFamily="18" charset="0"/>
              </a:rPr>
              <a:t>, 8 </a:t>
            </a:r>
            <a:r>
              <a:rPr lang="en-US" dirty="0" err="1" smtClean="0">
                <a:latin typeface="Bell MT" pitchFamily="18" charset="0"/>
              </a:rPr>
              <a:t>Prinsip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pemberian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otonomi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dijadikan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pedoman</a:t>
            </a:r>
            <a:r>
              <a:rPr lang="en-US" dirty="0" smtClean="0">
                <a:latin typeface="Bell MT" pitchFamily="18" charset="0"/>
              </a:rPr>
              <a:t> UU No. 22 </a:t>
            </a:r>
            <a:r>
              <a:rPr lang="en-US" dirty="0" err="1" smtClean="0">
                <a:latin typeface="Bell MT" pitchFamily="18" charset="0"/>
              </a:rPr>
              <a:t>tahun</a:t>
            </a:r>
            <a:r>
              <a:rPr lang="en-US" dirty="0" smtClean="0">
                <a:latin typeface="Bell MT" pitchFamily="18" charset="0"/>
              </a:rPr>
              <a:t> 1999, </a:t>
            </a:r>
            <a:r>
              <a:rPr lang="en-US" dirty="0" err="1" smtClean="0">
                <a:latin typeface="Bell MT" pitchFamily="18" charset="0"/>
              </a:rPr>
              <a:t>yakni</a:t>
            </a:r>
            <a:r>
              <a:rPr lang="en-US" dirty="0" smtClean="0">
                <a:latin typeface="Bell MT" pitchFamily="18" charset="0"/>
              </a:rPr>
              <a:t>:</a:t>
            </a:r>
          </a:p>
          <a:p>
            <a:pPr marL="696913" algn="just">
              <a:buFont typeface="Wingdings" pitchFamily="2" charset="2"/>
              <a:buChar char="v"/>
            </a:pPr>
            <a:r>
              <a:rPr lang="en-US" dirty="0" err="1" smtClean="0">
                <a:latin typeface="Bell MT" pitchFamily="18" charset="0"/>
              </a:rPr>
              <a:t>Penyelenggaraan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otonomi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dilaksanakan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dengan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memperhatikan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aspek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demokrasi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keadilan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pemerataan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potensi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keanekaragaman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;</a:t>
            </a:r>
          </a:p>
          <a:p>
            <a:pPr marL="696913" algn="just">
              <a:buFont typeface="Wingdings" pitchFamily="2" charset="2"/>
              <a:buChar char="v"/>
            </a:pPr>
            <a:r>
              <a:rPr lang="en-US" dirty="0" err="1" smtClean="0">
                <a:latin typeface="Bell MT" pitchFamily="18" charset="0"/>
              </a:rPr>
              <a:t>Pelaksanaan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otonomi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luas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nyata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bertanggungjawab</a:t>
            </a:r>
            <a:r>
              <a:rPr lang="en-US" dirty="0" smtClean="0">
                <a:latin typeface="Bell MT" pitchFamily="18" charset="0"/>
              </a:rPr>
              <a:t>;</a:t>
            </a:r>
          </a:p>
          <a:p>
            <a:pPr marL="696913" algn="just">
              <a:buFont typeface="Wingdings" pitchFamily="2" charset="2"/>
              <a:buChar char="v"/>
            </a:pPr>
            <a:r>
              <a:rPr lang="en-US" dirty="0" err="1" smtClean="0">
                <a:latin typeface="Bell MT" pitchFamily="18" charset="0"/>
              </a:rPr>
              <a:t>Pelaksanaan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otonomi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luas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utuh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diletakkan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pada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kabupaten</a:t>
            </a:r>
            <a:r>
              <a:rPr lang="en-US" dirty="0" smtClean="0">
                <a:latin typeface="Bell MT" pitchFamily="18" charset="0"/>
              </a:rPr>
              <a:t>/</a:t>
            </a:r>
            <a:r>
              <a:rPr lang="en-US" dirty="0" err="1" smtClean="0">
                <a:latin typeface="Bell MT" pitchFamily="18" charset="0"/>
              </a:rPr>
              <a:t>kota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sedangkan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provinsi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otonomi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terbatas</a:t>
            </a:r>
            <a:r>
              <a:rPr lang="en-US" dirty="0" smtClean="0">
                <a:latin typeface="Bell MT" pitchFamily="18" charset="0"/>
              </a:rPr>
              <a:t>.</a:t>
            </a:r>
            <a:endParaRPr lang="en-US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>
                <a:latin typeface="Bell MT" pitchFamily="18" charset="0"/>
              </a:rPr>
              <a:t>Dalam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kaitannya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dengna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desentralisasi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b="1" dirty="0" err="1" smtClean="0">
                <a:latin typeface="Bell MT" pitchFamily="18" charset="0"/>
              </a:rPr>
              <a:t>Joeniarto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mengatakan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bahwa</a:t>
            </a:r>
            <a:r>
              <a:rPr lang="en-US" dirty="0" smtClean="0">
                <a:latin typeface="Bell MT" pitchFamily="18" charset="0"/>
              </a:rPr>
              <a:t>:</a:t>
            </a:r>
          </a:p>
          <a:p>
            <a:pPr marL="636588" indent="-3175" algn="just">
              <a:buNone/>
            </a:pPr>
            <a:r>
              <a:rPr lang="en-US" b="1" i="1" dirty="0" smtClean="0">
                <a:latin typeface="Bell MT" pitchFamily="18" charset="0"/>
              </a:rPr>
              <a:t>“ </a:t>
            </a:r>
            <a:r>
              <a:rPr lang="en-US" b="1" i="1" dirty="0" err="1" smtClean="0">
                <a:latin typeface="Bell MT" pitchFamily="18" charset="0"/>
              </a:rPr>
              <a:t>Dalam</a:t>
            </a:r>
            <a:r>
              <a:rPr lang="en-US" b="1" i="1" dirty="0" smtClean="0">
                <a:latin typeface="Bell MT" pitchFamily="18" charset="0"/>
              </a:rPr>
              <a:t> </a:t>
            </a:r>
            <a:r>
              <a:rPr lang="en-US" b="1" i="1" dirty="0" err="1" smtClean="0">
                <a:latin typeface="Bell MT" pitchFamily="18" charset="0"/>
              </a:rPr>
              <a:t>negara</a:t>
            </a:r>
            <a:r>
              <a:rPr lang="en-US" b="1" i="1" dirty="0" smtClean="0">
                <a:latin typeface="Bell MT" pitchFamily="18" charset="0"/>
              </a:rPr>
              <a:t> </a:t>
            </a:r>
            <a:r>
              <a:rPr lang="en-US" b="1" i="1" dirty="0" err="1" smtClean="0">
                <a:latin typeface="Bell MT" pitchFamily="18" charset="0"/>
              </a:rPr>
              <a:t>kesatuan</a:t>
            </a:r>
            <a:r>
              <a:rPr lang="en-US" b="1" i="1" dirty="0" smtClean="0">
                <a:latin typeface="Bell MT" pitchFamily="18" charset="0"/>
              </a:rPr>
              <a:t> </a:t>
            </a:r>
            <a:r>
              <a:rPr lang="en-US" b="1" i="1" dirty="0" err="1" smtClean="0">
                <a:latin typeface="Bell MT" pitchFamily="18" charset="0"/>
              </a:rPr>
              <a:t>semua</a:t>
            </a:r>
            <a:r>
              <a:rPr lang="en-US" b="1" i="1" dirty="0" smtClean="0">
                <a:latin typeface="Bell MT" pitchFamily="18" charset="0"/>
              </a:rPr>
              <a:t> </a:t>
            </a:r>
            <a:r>
              <a:rPr lang="en-US" b="1" i="1" dirty="0" err="1" smtClean="0">
                <a:latin typeface="Bell MT" pitchFamily="18" charset="0"/>
              </a:rPr>
              <a:t>urusan</a:t>
            </a:r>
            <a:r>
              <a:rPr lang="en-US" b="1" i="1" dirty="0" smtClean="0">
                <a:latin typeface="Bell MT" pitchFamily="18" charset="0"/>
              </a:rPr>
              <a:t> </a:t>
            </a:r>
            <a:r>
              <a:rPr lang="en-US" b="1" i="1" dirty="0" err="1" smtClean="0">
                <a:latin typeface="Bell MT" pitchFamily="18" charset="0"/>
              </a:rPr>
              <a:t>negara</a:t>
            </a:r>
            <a:r>
              <a:rPr lang="en-US" b="1" i="1" dirty="0" smtClean="0">
                <a:latin typeface="Bell MT" pitchFamily="18" charset="0"/>
              </a:rPr>
              <a:t> </a:t>
            </a:r>
            <a:r>
              <a:rPr lang="en-US" b="1" i="1" dirty="0" err="1" smtClean="0">
                <a:latin typeface="Bell MT" pitchFamily="18" charset="0"/>
              </a:rPr>
              <a:t>menjadi</a:t>
            </a:r>
            <a:r>
              <a:rPr lang="en-US" b="1" i="1" dirty="0" smtClean="0">
                <a:latin typeface="Bell MT" pitchFamily="18" charset="0"/>
              </a:rPr>
              <a:t> </a:t>
            </a:r>
            <a:r>
              <a:rPr lang="en-US" b="1" i="1" dirty="0" err="1" smtClean="0">
                <a:latin typeface="Bell MT" pitchFamily="18" charset="0"/>
              </a:rPr>
              <a:t>wewenang</a:t>
            </a:r>
            <a:r>
              <a:rPr lang="en-US" b="1" i="1" dirty="0" smtClean="0">
                <a:latin typeface="Bell MT" pitchFamily="18" charset="0"/>
              </a:rPr>
              <a:t> </a:t>
            </a:r>
            <a:r>
              <a:rPr lang="en-US" b="1" i="1" dirty="0" err="1" smtClean="0">
                <a:latin typeface="Bell MT" pitchFamily="18" charset="0"/>
              </a:rPr>
              <a:t>sepenuhnya</a:t>
            </a:r>
            <a:r>
              <a:rPr lang="en-US" b="1" i="1" dirty="0" smtClean="0">
                <a:latin typeface="Bell MT" pitchFamily="18" charset="0"/>
              </a:rPr>
              <a:t> </a:t>
            </a:r>
            <a:r>
              <a:rPr lang="en-US" b="1" i="1" dirty="0" err="1" smtClean="0">
                <a:latin typeface="Bell MT" pitchFamily="18" charset="0"/>
              </a:rPr>
              <a:t>dari</a:t>
            </a:r>
            <a:r>
              <a:rPr lang="en-US" b="1" i="1" dirty="0" smtClean="0">
                <a:latin typeface="Bell MT" pitchFamily="18" charset="0"/>
              </a:rPr>
              <a:t> </a:t>
            </a:r>
            <a:r>
              <a:rPr lang="en-US" b="1" i="1" dirty="0" err="1" smtClean="0">
                <a:latin typeface="Bell MT" pitchFamily="18" charset="0"/>
              </a:rPr>
              <a:t>pemerintah</a:t>
            </a:r>
            <a:r>
              <a:rPr lang="en-US" b="1" i="1" dirty="0" smtClean="0">
                <a:latin typeface="Bell MT" pitchFamily="18" charset="0"/>
              </a:rPr>
              <a:t> (</a:t>
            </a:r>
            <a:r>
              <a:rPr lang="en-US" b="1" i="1" dirty="0" err="1" smtClean="0">
                <a:latin typeface="Bell MT" pitchFamily="18" charset="0"/>
              </a:rPr>
              <a:t>pusat</a:t>
            </a:r>
            <a:r>
              <a:rPr lang="en-US" b="1" i="1" dirty="0" smtClean="0">
                <a:latin typeface="Bell MT" pitchFamily="18" charset="0"/>
              </a:rPr>
              <a:t>)</a:t>
            </a:r>
            <a:r>
              <a:rPr lang="en-US" b="1" i="1" dirty="0" err="1" smtClean="0">
                <a:latin typeface="Bell MT" pitchFamily="18" charset="0"/>
              </a:rPr>
              <a:t>nya</a:t>
            </a:r>
            <a:r>
              <a:rPr lang="en-US" b="1" i="1" dirty="0" smtClean="0">
                <a:latin typeface="Bell MT" pitchFamily="18" charset="0"/>
              </a:rPr>
              <a:t>. </a:t>
            </a:r>
            <a:r>
              <a:rPr lang="en-US" b="1" i="1" dirty="0" err="1" smtClean="0">
                <a:latin typeface="Bell MT" pitchFamily="18" charset="0"/>
              </a:rPr>
              <a:t>Kalau</a:t>
            </a:r>
            <a:r>
              <a:rPr lang="en-US" b="1" i="1" dirty="0" smtClean="0">
                <a:latin typeface="Bell MT" pitchFamily="18" charset="0"/>
              </a:rPr>
              <a:t> </a:t>
            </a:r>
            <a:r>
              <a:rPr lang="en-US" b="1" i="1" dirty="0" err="1" smtClean="0">
                <a:latin typeface="Bell MT" pitchFamily="18" charset="0"/>
              </a:rPr>
              <a:t>negara</a:t>
            </a:r>
            <a:r>
              <a:rPr lang="en-US" b="1" i="1" dirty="0" smtClean="0">
                <a:latin typeface="Bell MT" pitchFamily="18" charset="0"/>
              </a:rPr>
              <a:t> yang </a:t>
            </a:r>
            <a:r>
              <a:rPr lang="en-US" b="1" i="1" dirty="0" err="1" smtClean="0">
                <a:latin typeface="Bell MT" pitchFamily="18" charset="0"/>
              </a:rPr>
              <a:t>bersangkutan</a:t>
            </a:r>
            <a:r>
              <a:rPr lang="en-US" b="1" i="1" dirty="0" smtClean="0">
                <a:latin typeface="Bell MT" pitchFamily="18" charset="0"/>
              </a:rPr>
              <a:t> </a:t>
            </a:r>
            <a:r>
              <a:rPr lang="en-US" b="1" i="1" dirty="0" err="1" smtClean="0">
                <a:latin typeface="Bell MT" pitchFamily="18" charset="0"/>
              </a:rPr>
              <a:t>mempergunakan</a:t>
            </a:r>
            <a:r>
              <a:rPr lang="en-US" b="1" i="1" dirty="0" smtClean="0">
                <a:latin typeface="Bell MT" pitchFamily="18" charset="0"/>
              </a:rPr>
              <a:t> </a:t>
            </a:r>
            <a:r>
              <a:rPr lang="en-US" b="1" i="1" dirty="0" err="1" smtClean="0">
                <a:latin typeface="Bell MT" pitchFamily="18" charset="0"/>
              </a:rPr>
              <a:t>asas</a:t>
            </a:r>
            <a:r>
              <a:rPr lang="en-US" b="1" i="1" dirty="0" smtClean="0">
                <a:latin typeface="Bell MT" pitchFamily="18" charset="0"/>
              </a:rPr>
              <a:t> </a:t>
            </a:r>
            <a:r>
              <a:rPr lang="en-US" b="1" i="1" dirty="0" err="1" smtClean="0">
                <a:latin typeface="Bell MT" pitchFamily="18" charset="0"/>
              </a:rPr>
              <a:t>desentralisasi</a:t>
            </a:r>
            <a:r>
              <a:rPr lang="en-US" b="1" i="1" dirty="0" smtClean="0">
                <a:latin typeface="Bell MT" pitchFamily="18" charset="0"/>
              </a:rPr>
              <a:t>, </a:t>
            </a:r>
            <a:r>
              <a:rPr lang="en-US" b="1" i="1" dirty="0" err="1" smtClean="0">
                <a:latin typeface="Bell MT" pitchFamily="18" charset="0"/>
              </a:rPr>
              <a:t>dimana</a:t>
            </a:r>
            <a:r>
              <a:rPr lang="en-US" b="1" i="1" dirty="0" smtClean="0">
                <a:latin typeface="Bell MT" pitchFamily="18" charset="0"/>
              </a:rPr>
              <a:t> </a:t>
            </a:r>
            <a:r>
              <a:rPr lang="en-US" b="1" i="1" dirty="0" err="1" smtClean="0">
                <a:latin typeface="Bell MT" pitchFamily="18" charset="0"/>
              </a:rPr>
              <a:t>di</a:t>
            </a:r>
            <a:r>
              <a:rPr lang="en-US" b="1" i="1" dirty="0" smtClean="0">
                <a:latin typeface="Bell MT" pitchFamily="18" charset="0"/>
              </a:rPr>
              <a:t> </a:t>
            </a:r>
            <a:r>
              <a:rPr lang="en-US" b="1" i="1" dirty="0" err="1" smtClean="0">
                <a:latin typeface="Bell MT" pitchFamily="18" charset="0"/>
              </a:rPr>
              <a:t>daerah-daerah</a:t>
            </a:r>
            <a:r>
              <a:rPr lang="en-US" b="1" i="1" dirty="0" smtClean="0">
                <a:latin typeface="Bell MT" pitchFamily="18" charset="0"/>
              </a:rPr>
              <a:t> </a:t>
            </a:r>
            <a:r>
              <a:rPr lang="en-US" b="1" i="1" dirty="0" err="1" smtClean="0">
                <a:latin typeface="Bell MT" pitchFamily="18" charset="0"/>
              </a:rPr>
              <a:t>dibentuk</a:t>
            </a:r>
            <a:r>
              <a:rPr lang="en-US" b="1" i="1" dirty="0" smtClean="0">
                <a:latin typeface="Bell MT" pitchFamily="18" charset="0"/>
              </a:rPr>
              <a:t> </a:t>
            </a:r>
            <a:r>
              <a:rPr lang="en-US" b="1" i="1" dirty="0" err="1" smtClean="0">
                <a:latin typeface="Bell MT" pitchFamily="18" charset="0"/>
              </a:rPr>
              <a:t>pemerintah</a:t>
            </a:r>
            <a:r>
              <a:rPr lang="en-US" b="1" i="1" dirty="0" smtClean="0">
                <a:latin typeface="Bell MT" pitchFamily="18" charset="0"/>
              </a:rPr>
              <a:t> </a:t>
            </a:r>
            <a:r>
              <a:rPr lang="en-US" b="1" i="1" dirty="0" err="1" smtClean="0">
                <a:latin typeface="Bell MT" pitchFamily="18" charset="0"/>
              </a:rPr>
              <a:t>lokal</a:t>
            </a:r>
            <a:r>
              <a:rPr lang="en-US" b="1" i="1" dirty="0" smtClean="0">
                <a:latin typeface="Bell MT" pitchFamily="18" charset="0"/>
              </a:rPr>
              <a:t> yang </a:t>
            </a:r>
            <a:r>
              <a:rPr lang="en-US" b="1" i="1" dirty="0" err="1" smtClean="0">
                <a:latin typeface="Bell MT" pitchFamily="18" charset="0"/>
              </a:rPr>
              <a:t>berhak</a:t>
            </a:r>
            <a:r>
              <a:rPr lang="en-US" b="1" i="1" dirty="0" smtClean="0">
                <a:latin typeface="Bell MT" pitchFamily="18" charset="0"/>
              </a:rPr>
              <a:t> </a:t>
            </a:r>
            <a:r>
              <a:rPr lang="en-US" b="1" i="1" dirty="0" err="1" smtClean="0">
                <a:latin typeface="Bell MT" pitchFamily="18" charset="0"/>
              </a:rPr>
              <a:t>mengatur</a:t>
            </a:r>
            <a:r>
              <a:rPr lang="en-US" b="1" i="1" dirty="0" smtClean="0">
                <a:latin typeface="Bell MT" pitchFamily="18" charset="0"/>
              </a:rPr>
              <a:t> </a:t>
            </a:r>
            <a:r>
              <a:rPr lang="en-US" b="1" i="1" dirty="0" err="1" smtClean="0">
                <a:latin typeface="Bell MT" pitchFamily="18" charset="0"/>
              </a:rPr>
              <a:t>dan</a:t>
            </a:r>
            <a:r>
              <a:rPr lang="en-US" b="1" i="1" dirty="0" smtClean="0">
                <a:latin typeface="Bell MT" pitchFamily="18" charset="0"/>
              </a:rPr>
              <a:t> </a:t>
            </a:r>
            <a:r>
              <a:rPr lang="en-US" b="1" i="1" dirty="0" err="1" smtClean="0">
                <a:latin typeface="Bell MT" pitchFamily="18" charset="0"/>
              </a:rPr>
              <a:t>mengurus</a:t>
            </a:r>
            <a:r>
              <a:rPr lang="en-US" b="1" i="1" dirty="0" smtClean="0">
                <a:latin typeface="Bell MT" pitchFamily="18" charset="0"/>
              </a:rPr>
              <a:t> </a:t>
            </a:r>
            <a:r>
              <a:rPr lang="en-US" b="1" i="1" dirty="0" err="1" smtClean="0">
                <a:latin typeface="Bell MT" pitchFamily="18" charset="0"/>
              </a:rPr>
              <a:t>rumah</a:t>
            </a:r>
            <a:r>
              <a:rPr lang="en-US" b="1" i="1" dirty="0" smtClean="0">
                <a:latin typeface="Bell MT" pitchFamily="18" charset="0"/>
              </a:rPr>
              <a:t> </a:t>
            </a:r>
            <a:r>
              <a:rPr lang="en-US" b="1" i="1" dirty="0" err="1" smtClean="0">
                <a:latin typeface="Bell MT" pitchFamily="18" charset="0"/>
              </a:rPr>
              <a:t>tangga</a:t>
            </a:r>
            <a:r>
              <a:rPr lang="en-US" b="1" i="1" dirty="0" smtClean="0">
                <a:latin typeface="Bell MT" pitchFamily="18" charset="0"/>
              </a:rPr>
              <a:t> </a:t>
            </a:r>
            <a:r>
              <a:rPr lang="en-US" b="1" i="1" dirty="0" err="1" smtClean="0">
                <a:latin typeface="Bell MT" pitchFamily="18" charset="0"/>
              </a:rPr>
              <a:t>sendiri</a:t>
            </a:r>
            <a:r>
              <a:rPr lang="en-US" b="1" i="1" dirty="0" smtClean="0">
                <a:latin typeface="Bell MT" pitchFamily="18" charset="0"/>
              </a:rPr>
              <a:t> </a:t>
            </a:r>
            <a:r>
              <a:rPr lang="en-US" b="1" i="1" dirty="0" err="1" smtClean="0">
                <a:latin typeface="Bell MT" pitchFamily="18" charset="0"/>
              </a:rPr>
              <a:t>kepadanya</a:t>
            </a:r>
            <a:r>
              <a:rPr lang="en-US" b="1" i="1" dirty="0" smtClean="0">
                <a:latin typeface="Bell MT" pitchFamily="18" charset="0"/>
              </a:rPr>
              <a:t> </a:t>
            </a:r>
            <a:r>
              <a:rPr lang="en-US" b="1" i="1" dirty="0" err="1" smtClean="0">
                <a:latin typeface="Bell MT" pitchFamily="18" charset="0"/>
              </a:rPr>
              <a:t>dapat</a:t>
            </a:r>
            <a:r>
              <a:rPr lang="en-US" b="1" i="1" dirty="0" smtClean="0">
                <a:latin typeface="Bell MT" pitchFamily="18" charset="0"/>
              </a:rPr>
              <a:t> </a:t>
            </a:r>
            <a:r>
              <a:rPr lang="en-US" b="1" i="1" dirty="0" err="1" smtClean="0">
                <a:latin typeface="Bell MT" pitchFamily="18" charset="0"/>
              </a:rPr>
              <a:t>diserahkan</a:t>
            </a:r>
            <a:r>
              <a:rPr lang="en-US" b="1" i="1" dirty="0" smtClean="0">
                <a:latin typeface="Bell MT" pitchFamily="18" charset="0"/>
              </a:rPr>
              <a:t> </a:t>
            </a:r>
            <a:r>
              <a:rPr lang="en-US" b="1" i="1" dirty="0" err="1" smtClean="0">
                <a:latin typeface="Bell MT" pitchFamily="18" charset="0"/>
              </a:rPr>
              <a:t>urusan-urusan</a:t>
            </a:r>
            <a:r>
              <a:rPr lang="en-US" b="1" i="1" dirty="0" smtClean="0">
                <a:latin typeface="Bell MT" pitchFamily="18" charset="0"/>
              </a:rPr>
              <a:t> </a:t>
            </a:r>
            <a:r>
              <a:rPr lang="en-US" b="1" i="1" dirty="0" err="1" smtClean="0">
                <a:latin typeface="Bell MT" pitchFamily="18" charset="0"/>
              </a:rPr>
              <a:t>tertentu</a:t>
            </a:r>
            <a:r>
              <a:rPr lang="en-US" b="1" i="1" dirty="0" smtClean="0">
                <a:latin typeface="Bell MT" pitchFamily="18" charset="0"/>
              </a:rPr>
              <a:t> </a:t>
            </a:r>
            <a:r>
              <a:rPr lang="en-US" b="1" i="1" dirty="0" err="1" smtClean="0">
                <a:latin typeface="Bell MT" pitchFamily="18" charset="0"/>
              </a:rPr>
              <a:t>untuk</a:t>
            </a:r>
            <a:r>
              <a:rPr lang="en-US" b="1" i="1" dirty="0" smtClean="0">
                <a:latin typeface="Bell MT" pitchFamily="18" charset="0"/>
              </a:rPr>
              <a:t> </a:t>
            </a:r>
            <a:r>
              <a:rPr lang="en-US" b="1" i="1" dirty="0" err="1" smtClean="0">
                <a:latin typeface="Bell MT" pitchFamily="18" charset="0"/>
              </a:rPr>
              <a:t>diurus</a:t>
            </a:r>
            <a:r>
              <a:rPr lang="en-US" b="1" i="1" dirty="0" smtClean="0">
                <a:latin typeface="Bell MT" pitchFamily="18" charset="0"/>
              </a:rPr>
              <a:t> </a:t>
            </a:r>
            <a:r>
              <a:rPr lang="en-US" b="1" i="1" dirty="0" err="1" smtClean="0">
                <a:latin typeface="Bell MT" pitchFamily="18" charset="0"/>
              </a:rPr>
              <a:t>sebagai</a:t>
            </a:r>
            <a:r>
              <a:rPr lang="en-US" b="1" i="1" dirty="0" smtClean="0">
                <a:latin typeface="Bell MT" pitchFamily="18" charset="0"/>
              </a:rPr>
              <a:t> </a:t>
            </a:r>
            <a:r>
              <a:rPr lang="en-US" b="1" i="1" dirty="0" err="1" smtClean="0">
                <a:latin typeface="Bell MT" pitchFamily="18" charset="0"/>
              </a:rPr>
              <a:t>rumah</a:t>
            </a:r>
            <a:r>
              <a:rPr lang="en-US" b="1" i="1" dirty="0" smtClean="0">
                <a:latin typeface="Bell MT" pitchFamily="18" charset="0"/>
              </a:rPr>
              <a:t> </a:t>
            </a:r>
            <a:r>
              <a:rPr lang="en-US" b="1" i="1" dirty="0" err="1" smtClean="0">
                <a:latin typeface="Bell MT" pitchFamily="18" charset="0"/>
              </a:rPr>
              <a:t>tangganya</a:t>
            </a:r>
            <a:r>
              <a:rPr lang="en-US" b="1" i="1" dirty="0" smtClean="0">
                <a:latin typeface="Bell MT" pitchFamily="18" charset="0"/>
              </a:rPr>
              <a:t> </a:t>
            </a:r>
            <a:r>
              <a:rPr lang="en-US" b="1" i="1" dirty="0" err="1" smtClean="0">
                <a:latin typeface="Bell MT" pitchFamily="18" charset="0"/>
              </a:rPr>
              <a:t>sendiri</a:t>
            </a:r>
            <a:r>
              <a:rPr lang="en-US" b="1" i="1" dirty="0" smtClean="0">
                <a:latin typeface="Bell MT" pitchFamily="18" charset="0"/>
              </a:rPr>
              <a:t>.”</a:t>
            </a:r>
            <a:endParaRPr lang="en-US" b="1" i="1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pelaksanaan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otonomi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harus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sesuai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dengan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konstitusi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negara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sehingga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tetap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terjamin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hubungna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serasi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antara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pusat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serta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antar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;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pelaksanaan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otonomi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harus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lebih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meningkatkan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kemandirian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otonom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karenanya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dalam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kabupaten</a:t>
            </a:r>
            <a:r>
              <a:rPr lang="en-US" dirty="0" smtClean="0">
                <a:latin typeface="Bell MT" pitchFamily="18" charset="0"/>
              </a:rPr>
              <a:t>/</a:t>
            </a:r>
            <a:r>
              <a:rPr lang="en-US" dirty="0" err="1" smtClean="0">
                <a:latin typeface="Bell MT" pitchFamily="18" charset="0"/>
              </a:rPr>
              <a:t>kota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tidak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ada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lagi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wilayah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administrasi</a:t>
            </a:r>
            <a:r>
              <a:rPr lang="en-US" dirty="0" smtClean="0">
                <a:latin typeface="Bell MT" pitchFamily="18" charset="0"/>
              </a:rPr>
              <a:t>. </a:t>
            </a:r>
          </a:p>
          <a:p>
            <a:pPr algn="just">
              <a:buFont typeface="Wingdings" pitchFamily="2" charset="2"/>
              <a:buChar char="v"/>
            </a:pP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pelaksanaan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otonomi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harus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lebih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meningkatkan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peranan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fungsi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badan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legislatif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baik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fungsi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legislasi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fungsi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pengawasan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maupun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fungsi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anggaran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atas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penyelengggara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endParaRPr lang="en-US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172200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en-US" sz="2800" dirty="0" err="1" smtClean="0">
                <a:latin typeface="Bell MT" pitchFamily="18" charset="0"/>
              </a:rPr>
              <a:t>Pelaksanaan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asas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dekonsentrasi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diletakkan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pada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daerah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provinsi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dalam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kedudukannya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sebagai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wilayah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administrasi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untuk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melaksanakan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kewenangan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pemerintahan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tertentu</a:t>
            </a:r>
            <a:r>
              <a:rPr lang="en-US" sz="2800" dirty="0" smtClean="0">
                <a:latin typeface="Bell MT" pitchFamily="18" charset="0"/>
              </a:rPr>
              <a:t> yang </a:t>
            </a:r>
            <a:r>
              <a:rPr lang="en-US" sz="2800" dirty="0" err="1" smtClean="0">
                <a:latin typeface="Bell MT" pitchFamily="18" charset="0"/>
              </a:rPr>
              <a:t>dilimpahkan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kepada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gubernur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sebagai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wakil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pemerintah</a:t>
            </a:r>
            <a:r>
              <a:rPr lang="en-US" sz="2800" dirty="0" smtClean="0">
                <a:latin typeface="Bell MT" pitchFamily="18" charset="0"/>
              </a:rPr>
              <a:t>;</a:t>
            </a:r>
          </a:p>
          <a:p>
            <a:pPr algn="just">
              <a:buFont typeface="Wingdings" pitchFamily="2" charset="2"/>
              <a:buChar char="v"/>
            </a:pPr>
            <a:r>
              <a:rPr lang="en-US" sz="2800" dirty="0" err="1" smtClean="0">
                <a:latin typeface="Bell MT" pitchFamily="18" charset="0"/>
              </a:rPr>
              <a:t>Pelaksanaan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asas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tugas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pembantuan</a:t>
            </a:r>
            <a:r>
              <a:rPr lang="en-US" sz="2800" dirty="0" smtClean="0">
                <a:latin typeface="Bell MT" pitchFamily="18" charset="0"/>
              </a:rPr>
              <a:t>, </a:t>
            </a:r>
            <a:r>
              <a:rPr lang="en-US" sz="2800" dirty="0" err="1" smtClean="0">
                <a:latin typeface="Bell MT" pitchFamily="18" charset="0"/>
              </a:rPr>
              <a:t>dimungkinkan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tidak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hanya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dari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pemerintah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kepada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daerah</a:t>
            </a:r>
            <a:r>
              <a:rPr lang="en-US" sz="2800" dirty="0" smtClean="0">
                <a:latin typeface="Bell MT" pitchFamily="18" charset="0"/>
              </a:rPr>
              <a:t>, </a:t>
            </a:r>
            <a:r>
              <a:rPr lang="en-US" sz="2800" dirty="0" err="1" smtClean="0">
                <a:latin typeface="Bell MT" pitchFamily="18" charset="0"/>
              </a:rPr>
              <a:t>tetapi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juga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dari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pemerintah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dan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daerah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kepada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desa</a:t>
            </a:r>
            <a:r>
              <a:rPr lang="en-US" sz="2800" dirty="0" smtClean="0">
                <a:latin typeface="Bell MT" pitchFamily="18" charset="0"/>
              </a:rPr>
              <a:t> yang </a:t>
            </a:r>
            <a:r>
              <a:rPr lang="en-US" sz="2800" dirty="0" err="1" smtClean="0">
                <a:latin typeface="Bell MT" pitchFamily="18" charset="0"/>
              </a:rPr>
              <a:t>disertai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dengan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pembiayaan</a:t>
            </a:r>
            <a:r>
              <a:rPr lang="en-US" sz="2800" dirty="0" smtClean="0">
                <a:latin typeface="Bell MT" pitchFamily="18" charset="0"/>
              </a:rPr>
              <a:t>, </a:t>
            </a:r>
            <a:r>
              <a:rPr lang="en-US" sz="2800" dirty="0" err="1" smtClean="0">
                <a:latin typeface="Bell MT" pitchFamily="18" charset="0"/>
              </a:rPr>
              <a:t>sarana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dan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prasarana</a:t>
            </a:r>
            <a:r>
              <a:rPr lang="en-US" sz="2800" dirty="0" smtClean="0">
                <a:latin typeface="Bell MT" pitchFamily="18" charset="0"/>
              </a:rPr>
              <a:t>, </a:t>
            </a:r>
            <a:r>
              <a:rPr lang="en-US" sz="2800" dirty="0" err="1" smtClean="0">
                <a:latin typeface="Bell MT" pitchFamily="18" charset="0"/>
              </a:rPr>
              <a:t>serta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sumber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daya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manusia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dengan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kewajiban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melaoporkan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pelaksanaan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dan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mempertanggungjawabkan</a:t>
            </a:r>
            <a:r>
              <a:rPr lang="en-US" sz="2800" dirty="0" smtClean="0">
                <a:latin typeface="Bell MT" pitchFamily="18" charset="0"/>
              </a:rPr>
              <a:t> </a:t>
            </a:r>
            <a:r>
              <a:rPr lang="en-US" sz="2800" dirty="0" err="1" smtClean="0">
                <a:latin typeface="Bell MT" pitchFamily="18" charset="0"/>
              </a:rPr>
              <a:t>kepada</a:t>
            </a:r>
            <a:r>
              <a:rPr lang="en-US" sz="2800" dirty="0" smtClean="0">
                <a:latin typeface="Bell MT" pitchFamily="18" charset="0"/>
              </a:rPr>
              <a:t> yang </a:t>
            </a:r>
            <a:r>
              <a:rPr lang="en-US" sz="2800" dirty="0" err="1" smtClean="0">
                <a:latin typeface="Bell MT" pitchFamily="18" charset="0"/>
              </a:rPr>
              <a:t>menugaskan</a:t>
            </a:r>
            <a:r>
              <a:rPr lang="en-US" sz="2800" dirty="0" smtClean="0">
                <a:latin typeface="Bell MT" pitchFamily="18" charset="0"/>
              </a:rPr>
              <a:t>.</a:t>
            </a:r>
            <a:endParaRPr lang="en-US" sz="2800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>
                <a:latin typeface="Bell MT" pitchFamily="18" charset="0"/>
              </a:rPr>
              <a:t>UU No. 32 </a:t>
            </a:r>
            <a:r>
              <a:rPr lang="en-US" dirty="0" err="1" smtClean="0">
                <a:latin typeface="Bell MT" pitchFamily="18" charset="0"/>
              </a:rPr>
              <a:t>tahun</a:t>
            </a:r>
            <a:r>
              <a:rPr lang="en-US" dirty="0" smtClean="0">
                <a:latin typeface="Bell MT" pitchFamily="18" charset="0"/>
              </a:rPr>
              <a:t> 2004 </a:t>
            </a:r>
            <a:r>
              <a:rPr lang="en-US" dirty="0" err="1" smtClean="0">
                <a:latin typeface="Bell MT" pitchFamily="18" charset="0"/>
              </a:rPr>
              <a:t>disahkan</a:t>
            </a:r>
            <a:r>
              <a:rPr lang="en-US" dirty="0" smtClean="0">
                <a:latin typeface="Bell MT" pitchFamily="18" charset="0"/>
              </a:rPr>
              <a:t> 15 </a:t>
            </a:r>
            <a:r>
              <a:rPr lang="en-US" dirty="0" err="1" smtClean="0">
                <a:latin typeface="Bell MT" pitchFamily="18" charset="0"/>
              </a:rPr>
              <a:t>oktober</a:t>
            </a:r>
            <a:r>
              <a:rPr lang="en-US" dirty="0" smtClean="0">
                <a:latin typeface="Bell MT" pitchFamily="18" charset="0"/>
              </a:rPr>
              <a:t> 2004</a:t>
            </a:r>
          </a:p>
          <a:p>
            <a:pPr algn="just"/>
            <a:r>
              <a:rPr lang="en-US" dirty="0" err="1" smtClean="0">
                <a:latin typeface="Bell MT" pitchFamily="18" charset="0"/>
              </a:rPr>
              <a:t>Asas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desentraslisasi</a:t>
            </a:r>
            <a:endParaRPr lang="en-US" dirty="0" smtClean="0">
              <a:latin typeface="Bell MT" pitchFamily="18" charset="0"/>
            </a:endParaRPr>
          </a:p>
          <a:p>
            <a:pPr algn="just"/>
            <a:r>
              <a:rPr lang="en-US" dirty="0" smtClean="0">
                <a:latin typeface="Bell MT" pitchFamily="18" charset="0"/>
              </a:rPr>
              <a:t>Hal yang </a:t>
            </a:r>
            <a:r>
              <a:rPr lang="en-US" dirty="0" err="1" smtClean="0">
                <a:latin typeface="Bell MT" pitchFamily="18" charset="0"/>
              </a:rPr>
              <a:t>mendasar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dalam</a:t>
            </a:r>
            <a:r>
              <a:rPr lang="en-US" dirty="0" smtClean="0">
                <a:latin typeface="Bell MT" pitchFamily="18" charset="0"/>
              </a:rPr>
              <a:t> UU No. 32 </a:t>
            </a:r>
            <a:r>
              <a:rPr lang="en-US" dirty="0" err="1" smtClean="0">
                <a:latin typeface="Bell MT" pitchFamily="18" charset="0"/>
              </a:rPr>
              <a:t>tahun</a:t>
            </a:r>
            <a:r>
              <a:rPr lang="en-US" dirty="0" smtClean="0">
                <a:latin typeface="Bell MT" pitchFamily="18" charset="0"/>
              </a:rPr>
              <a:t> 2004, </a:t>
            </a:r>
            <a:r>
              <a:rPr lang="en-US" dirty="0" err="1" smtClean="0">
                <a:latin typeface="Bell MT" pitchFamily="18" charset="0"/>
              </a:rPr>
              <a:t>adalah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mendorong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untuk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memberdayakan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masyarakat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menumbuhkan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prakarsa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kreativitas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meningkatkan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peran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serta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masyarakat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mengembangkan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peran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fungsi</a:t>
            </a:r>
            <a:r>
              <a:rPr lang="en-US" dirty="0" smtClean="0">
                <a:latin typeface="Bell MT" pitchFamily="18" charset="0"/>
              </a:rPr>
              <a:t> DPRD, </a:t>
            </a:r>
            <a:r>
              <a:rPr lang="en-US" dirty="0" err="1" smtClean="0">
                <a:latin typeface="Bell MT" pitchFamily="18" charset="0"/>
              </a:rPr>
              <a:t>serta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mekanisme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pemilihan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kepala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demokratis</a:t>
            </a:r>
            <a:r>
              <a:rPr lang="en-US" dirty="0" smtClean="0">
                <a:latin typeface="Bell MT" pitchFamily="18" charset="0"/>
              </a:rPr>
              <a:t>.</a:t>
            </a:r>
            <a:endParaRPr lang="en-US" dirty="0">
              <a:latin typeface="Bell MT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Bell MT" pitchFamily="18" charset="0"/>
              </a:rPr>
              <a:t>UU No. 32 </a:t>
            </a:r>
            <a:r>
              <a:rPr lang="en-US" b="1" dirty="0" err="1" smtClean="0">
                <a:latin typeface="Bell MT" pitchFamily="18" charset="0"/>
              </a:rPr>
              <a:t>tahun</a:t>
            </a:r>
            <a:r>
              <a:rPr lang="en-US" b="1" dirty="0" smtClean="0">
                <a:latin typeface="Bell MT" pitchFamily="18" charset="0"/>
              </a:rPr>
              <a:t> 2004 </a:t>
            </a:r>
            <a:r>
              <a:rPr lang="en-US" b="1" dirty="0" err="1" smtClean="0">
                <a:latin typeface="Bell MT" pitchFamily="18" charset="0"/>
              </a:rPr>
              <a:t>tentang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Pemerintahan</a:t>
            </a:r>
            <a:r>
              <a:rPr lang="en-US" b="1" dirty="0" smtClean="0">
                <a:latin typeface="Bell MT" pitchFamily="18" charset="0"/>
              </a:rPr>
              <a:t> Daerah</a:t>
            </a:r>
            <a:endParaRPr lang="en-US" b="1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4000" dirty="0" err="1" smtClean="0">
                <a:latin typeface="Bell MT" pitchFamily="18" charset="0"/>
              </a:rPr>
              <a:t>Otonomi</a:t>
            </a:r>
            <a:r>
              <a:rPr lang="en-US" sz="4000" dirty="0" smtClean="0">
                <a:latin typeface="Bell MT" pitchFamily="18" charset="0"/>
              </a:rPr>
              <a:t> Daerah </a:t>
            </a:r>
            <a:r>
              <a:rPr lang="en-US" sz="4000" dirty="0" err="1" smtClean="0">
                <a:latin typeface="Bell MT" pitchFamily="18" charset="0"/>
              </a:rPr>
              <a:t>Menurut</a:t>
            </a:r>
            <a:r>
              <a:rPr lang="en-US" sz="4000" dirty="0" smtClean="0">
                <a:latin typeface="Bell MT" pitchFamily="18" charset="0"/>
              </a:rPr>
              <a:t> </a:t>
            </a:r>
            <a:r>
              <a:rPr lang="en-US" sz="4000" dirty="0" err="1" smtClean="0">
                <a:latin typeface="Bell MT" pitchFamily="18" charset="0"/>
              </a:rPr>
              <a:t>Pasal</a:t>
            </a:r>
            <a:r>
              <a:rPr lang="en-US" sz="4000" dirty="0" smtClean="0">
                <a:latin typeface="Bell MT" pitchFamily="18" charset="0"/>
              </a:rPr>
              <a:t> 1 </a:t>
            </a:r>
            <a:r>
              <a:rPr lang="en-US" sz="4000" dirty="0" err="1" smtClean="0">
                <a:latin typeface="Bell MT" pitchFamily="18" charset="0"/>
              </a:rPr>
              <a:t>angka</a:t>
            </a:r>
            <a:r>
              <a:rPr lang="en-US" sz="4000" dirty="0" smtClean="0">
                <a:latin typeface="Bell MT" pitchFamily="18" charset="0"/>
              </a:rPr>
              <a:t> 5 UU No. 32 </a:t>
            </a:r>
            <a:r>
              <a:rPr lang="en-US" sz="4000" dirty="0" err="1" smtClean="0">
                <a:latin typeface="Bell MT" pitchFamily="18" charset="0"/>
              </a:rPr>
              <a:t>tahun</a:t>
            </a:r>
            <a:r>
              <a:rPr lang="en-US" sz="4000" dirty="0" smtClean="0">
                <a:latin typeface="Bell MT" pitchFamily="18" charset="0"/>
              </a:rPr>
              <a:t> 2004, </a:t>
            </a:r>
            <a:r>
              <a:rPr lang="en-US" sz="4000" dirty="0" err="1" smtClean="0">
                <a:latin typeface="Bell MT" pitchFamily="18" charset="0"/>
              </a:rPr>
              <a:t>yaitu</a:t>
            </a:r>
            <a:r>
              <a:rPr lang="en-US" sz="4000" dirty="0" smtClean="0">
                <a:latin typeface="Bell MT" pitchFamily="18" charset="0"/>
              </a:rPr>
              <a:t>:</a:t>
            </a:r>
          </a:p>
          <a:p>
            <a:pPr marL="460375" indent="-3175" algn="just">
              <a:buNone/>
            </a:pPr>
            <a:r>
              <a:rPr lang="en-US" sz="4000" i="1" dirty="0" smtClean="0">
                <a:latin typeface="Bell MT" pitchFamily="18" charset="0"/>
              </a:rPr>
              <a:t>“ </a:t>
            </a:r>
            <a:r>
              <a:rPr lang="en-US" sz="4000" i="1" dirty="0" err="1" smtClean="0">
                <a:latin typeface="Bell MT" pitchFamily="18" charset="0"/>
              </a:rPr>
              <a:t>hak</a:t>
            </a:r>
            <a:r>
              <a:rPr lang="en-US" sz="4000" i="1" dirty="0" smtClean="0">
                <a:latin typeface="Bell MT" pitchFamily="18" charset="0"/>
              </a:rPr>
              <a:t>, </a:t>
            </a:r>
            <a:r>
              <a:rPr lang="en-US" sz="4000" i="1" dirty="0" err="1" smtClean="0">
                <a:latin typeface="Bell MT" pitchFamily="18" charset="0"/>
              </a:rPr>
              <a:t>wewenang</a:t>
            </a:r>
            <a:r>
              <a:rPr lang="en-US" sz="4000" i="1" dirty="0" smtClean="0">
                <a:latin typeface="Bell MT" pitchFamily="18" charset="0"/>
              </a:rPr>
              <a:t>, </a:t>
            </a:r>
            <a:r>
              <a:rPr lang="en-US" sz="4000" i="1" dirty="0" err="1" smtClean="0">
                <a:latin typeface="Bell MT" pitchFamily="18" charset="0"/>
              </a:rPr>
              <a:t>dan</a:t>
            </a:r>
            <a:r>
              <a:rPr lang="en-US" sz="4000" i="1" dirty="0" smtClean="0">
                <a:latin typeface="Bell MT" pitchFamily="18" charset="0"/>
              </a:rPr>
              <a:t> </a:t>
            </a:r>
            <a:r>
              <a:rPr lang="en-US" sz="4000" i="1" dirty="0" err="1" smtClean="0">
                <a:latin typeface="Bell MT" pitchFamily="18" charset="0"/>
              </a:rPr>
              <a:t>kewajiban</a:t>
            </a:r>
            <a:r>
              <a:rPr lang="en-US" sz="4000" i="1" dirty="0" smtClean="0">
                <a:latin typeface="Bell MT" pitchFamily="18" charset="0"/>
              </a:rPr>
              <a:t> </a:t>
            </a:r>
            <a:r>
              <a:rPr lang="en-US" sz="4000" i="1" dirty="0" err="1" smtClean="0">
                <a:latin typeface="Bell MT" pitchFamily="18" charset="0"/>
              </a:rPr>
              <a:t>daerah</a:t>
            </a:r>
            <a:r>
              <a:rPr lang="en-US" sz="4000" i="1" dirty="0" smtClean="0">
                <a:latin typeface="Bell MT" pitchFamily="18" charset="0"/>
              </a:rPr>
              <a:t> </a:t>
            </a:r>
            <a:r>
              <a:rPr lang="en-US" sz="4000" i="1" dirty="0" err="1" smtClean="0">
                <a:latin typeface="Bell MT" pitchFamily="18" charset="0"/>
              </a:rPr>
              <a:t>otonom</a:t>
            </a:r>
            <a:r>
              <a:rPr lang="en-US" sz="4000" i="1" dirty="0" smtClean="0">
                <a:latin typeface="Bell MT" pitchFamily="18" charset="0"/>
              </a:rPr>
              <a:t> </a:t>
            </a:r>
            <a:r>
              <a:rPr lang="en-US" sz="4000" i="1" dirty="0" err="1" smtClean="0">
                <a:latin typeface="Bell MT" pitchFamily="18" charset="0"/>
              </a:rPr>
              <a:t>untuk</a:t>
            </a:r>
            <a:r>
              <a:rPr lang="en-US" sz="4000" i="1" dirty="0" smtClean="0">
                <a:latin typeface="Bell MT" pitchFamily="18" charset="0"/>
              </a:rPr>
              <a:t> </a:t>
            </a:r>
            <a:r>
              <a:rPr lang="en-US" sz="4000" i="1" dirty="0" err="1" smtClean="0">
                <a:latin typeface="Bell MT" pitchFamily="18" charset="0"/>
              </a:rPr>
              <a:t>mengatur</a:t>
            </a:r>
            <a:r>
              <a:rPr lang="en-US" sz="4000" i="1" dirty="0" smtClean="0">
                <a:latin typeface="Bell MT" pitchFamily="18" charset="0"/>
              </a:rPr>
              <a:t> </a:t>
            </a:r>
            <a:r>
              <a:rPr lang="en-US" sz="4000" i="1" dirty="0" err="1" smtClean="0">
                <a:latin typeface="Bell MT" pitchFamily="18" charset="0"/>
              </a:rPr>
              <a:t>dan</a:t>
            </a:r>
            <a:r>
              <a:rPr lang="en-US" sz="4000" i="1" dirty="0" smtClean="0">
                <a:latin typeface="Bell MT" pitchFamily="18" charset="0"/>
              </a:rPr>
              <a:t> </a:t>
            </a:r>
            <a:r>
              <a:rPr lang="en-US" sz="4000" i="1" dirty="0" err="1" smtClean="0">
                <a:latin typeface="Bell MT" pitchFamily="18" charset="0"/>
              </a:rPr>
              <a:t>mengurus</a:t>
            </a:r>
            <a:r>
              <a:rPr lang="en-US" sz="4000" i="1" dirty="0" smtClean="0">
                <a:latin typeface="Bell MT" pitchFamily="18" charset="0"/>
              </a:rPr>
              <a:t> </a:t>
            </a:r>
            <a:r>
              <a:rPr lang="en-US" sz="4000" i="1" dirty="0" err="1" smtClean="0">
                <a:latin typeface="Bell MT" pitchFamily="18" charset="0"/>
              </a:rPr>
              <a:t>sendiri</a:t>
            </a:r>
            <a:r>
              <a:rPr lang="en-US" sz="4000" i="1" dirty="0" smtClean="0">
                <a:latin typeface="Bell MT" pitchFamily="18" charset="0"/>
              </a:rPr>
              <a:t> </a:t>
            </a:r>
            <a:r>
              <a:rPr lang="en-US" sz="4000" i="1" dirty="0" err="1" smtClean="0">
                <a:latin typeface="Bell MT" pitchFamily="18" charset="0"/>
              </a:rPr>
              <a:t>urusan</a:t>
            </a:r>
            <a:r>
              <a:rPr lang="en-US" sz="4000" i="1" dirty="0" smtClean="0">
                <a:latin typeface="Bell MT" pitchFamily="18" charset="0"/>
              </a:rPr>
              <a:t> </a:t>
            </a:r>
            <a:r>
              <a:rPr lang="en-US" sz="4000" i="1" dirty="0" err="1" smtClean="0">
                <a:latin typeface="Bell MT" pitchFamily="18" charset="0"/>
              </a:rPr>
              <a:t>pemerintahan</a:t>
            </a:r>
            <a:r>
              <a:rPr lang="en-US" sz="4000" i="1" dirty="0" smtClean="0">
                <a:latin typeface="Bell MT" pitchFamily="18" charset="0"/>
              </a:rPr>
              <a:t> </a:t>
            </a:r>
            <a:r>
              <a:rPr lang="en-US" sz="4000" i="1" dirty="0" err="1" smtClean="0">
                <a:latin typeface="Bell MT" pitchFamily="18" charset="0"/>
              </a:rPr>
              <a:t>dan</a:t>
            </a:r>
            <a:r>
              <a:rPr lang="en-US" sz="4000" i="1" dirty="0" smtClean="0">
                <a:latin typeface="Bell MT" pitchFamily="18" charset="0"/>
              </a:rPr>
              <a:t> </a:t>
            </a:r>
            <a:r>
              <a:rPr lang="en-US" sz="4000" i="1" dirty="0" err="1" smtClean="0">
                <a:latin typeface="Bell MT" pitchFamily="18" charset="0"/>
              </a:rPr>
              <a:t>kepentingan</a:t>
            </a:r>
            <a:r>
              <a:rPr lang="en-US" sz="4000" i="1" dirty="0" smtClean="0">
                <a:latin typeface="Bell MT" pitchFamily="18" charset="0"/>
              </a:rPr>
              <a:t> </a:t>
            </a:r>
            <a:r>
              <a:rPr lang="en-US" sz="4000" i="1" dirty="0" err="1" smtClean="0">
                <a:latin typeface="Bell MT" pitchFamily="18" charset="0"/>
              </a:rPr>
              <a:t>masyarakat</a:t>
            </a:r>
            <a:r>
              <a:rPr lang="en-US" sz="4000" i="1" dirty="0" smtClean="0">
                <a:latin typeface="Bell MT" pitchFamily="18" charset="0"/>
              </a:rPr>
              <a:t> </a:t>
            </a:r>
            <a:r>
              <a:rPr lang="en-US" sz="4000" i="1" dirty="0" err="1" smtClean="0">
                <a:latin typeface="Bell MT" pitchFamily="18" charset="0"/>
              </a:rPr>
              <a:t>setempat</a:t>
            </a:r>
            <a:r>
              <a:rPr lang="en-US" sz="4000" i="1" dirty="0" smtClean="0">
                <a:latin typeface="Bell MT" pitchFamily="18" charset="0"/>
              </a:rPr>
              <a:t> </a:t>
            </a:r>
            <a:r>
              <a:rPr lang="en-US" sz="4000" i="1" dirty="0" err="1" smtClean="0">
                <a:latin typeface="Bell MT" pitchFamily="18" charset="0"/>
              </a:rPr>
              <a:t>sesuai</a:t>
            </a:r>
            <a:r>
              <a:rPr lang="en-US" sz="4000" i="1" dirty="0" smtClean="0">
                <a:latin typeface="Bell MT" pitchFamily="18" charset="0"/>
              </a:rPr>
              <a:t> </a:t>
            </a:r>
            <a:r>
              <a:rPr lang="en-US" sz="4000" i="1" dirty="0" err="1" smtClean="0">
                <a:latin typeface="Bell MT" pitchFamily="18" charset="0"/>
              </a:rPr>
              <a:t>dengan</a:t>
            </a:r>
            <a:r>
              <a:rPr lang="en-US" sz="4000" i="1" dirty="0" smtClean="0">
                <a:latin typeface="Bell MT" pitchFamily="18" charset="0"/>
              </a:rPr>
              <a:t> </a:t>
            </a:r>
            <a:r>
              <a:rPr lang="en-US" sz="4000" i="1" dirty="0" err="1" smtClean="0">
                <a:latin typeface="Bell MT" pitchFamily="18" charset="0"/>
              </a:rPr>
              <a:t>peraturan</a:t>
            </a:r>
            <a:r>
              <a:rPr lang="en-US" sz="4000" i="1" dirty="0" smtClean="0">
                <a:latin typeface="Bell MT" pitchFamily="18" charset="0"/>
              </a:rPr>
              <a:t> </a:t>
            </a:r>
            <a:r>
              <a:rPr lang="en-US" sz="4000" i="1" dirty="0" err="1" smtClean="0">
                <a:latin typeface="Bell MT" pitchFamily="18" charset="0"/>
              </a:rPr>
              <a:t>perundang-undangan</a:t>
            </a:r>
            <a:r>
              <a:rPr lang="en-US" sz="4000" i="1" dirty="0" smtClean="0">
                <a:latin typeface="Bell MT" pitchFamily="18" charset="0"/>
              </a:rPr>
              <a:t>”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pPr marL="460375" indent="-3175" algn="just">
              <a:buNone/>
            </a:pPr>
            <a:r>
              <a:rPr lang="en-US" dirty="0" err="1" smtClean="0">
                <a:latin typeface="Bell MT" pitchFamily="18" charset="0"/>
              </a:rPr>
              <a:t>Dalam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konteks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hubungan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hierarki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dikaitkan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dengan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pembagian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kekuasaan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secara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vertikal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otonomi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daerah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diartikan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yakni</a:t>
            </a:r>
            <a:r>
              <a:rPr lang="en-US" dirty="0" smtClean="0">
                <a:latin typeface="Bell MT" pitchFamily="18" charset="0"/>
              </a:rPr>
              <a:t>:</a:t>
            </a:r>
          </a:p>
          <a:p>
            <a:pPr marL="460375" indent="-3175" algn="just">
              <a:buNone/>
            </a:pPr>
            <a:r>
              <a:rPr lang="en-US" b="1" dirty="0" smtClean="0">
                <a:latin typeface="Bell MT" pitchFamily="18" charset="0"/>
              </a:rPr>
              <a:t>“ </a:t>
            </a:r>
            <a:r>
              <a:rPr lang="en-US" b="1" dirty="0" err="1" smtClean="0">
                <a:latin typeface="Bell MT" pitchFamily="18" charset="0"/>
              </a:rPr>
              <a:t>penyerahaan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kepada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atau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membiarkan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setiap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pemerintahan</a:t>
            </a:r>
            <a:r>
              <a:rPr lang="en-US" b="1" dirty="0" smtClean="0">
                <a:latin typeface="Bell MT" pitchFamily="18" charset="0"/>
              </a:rPr>
              <a:t> yang </a:t>
            </a:r>
            <a:r>
              <a:rPr lang="en-US" b="1" dirty="0" err="1" smtClean="0">
                <a:latin typeface="Bell MT" pitchFamily="18" charset="0"/>
              </a:rPr>
              <a:t>lebih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rendah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mengatur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dan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mengurus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urusan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pemerintahan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tertentu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secara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penuh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baik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mengenai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asas-asas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maupun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cara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menjalankannya</a:t>
            </a:r>
            <a:r>
              <a:rPr lang="en-US" b="1" dirty="0" smtClean="0">
                <a:latin typeface="Bell MT" pitchFamily="18" charset="0"/>
              </a:rPr>
              <a:t> ( </a:t>
            </a:r>
            <a:r>
              <a:rPr lang="en-US" b="1" dirty="0" err="1" smtClean="0">
                <a:latin typeface="Bell MT" pitchFamily="18" charset="0"/>
              </a:rPr>
              <a:t>wewenang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mengatur</a:t>
            </a:r>
            <a:r>
              <a:rPr lang="en-US" b="1" dirty="0" smtClean="0">
                <a:latin typeface="Bell MT" pitchFamily="18" charset="0"/>
              </a:rPr>
              <a:t>, </a:t>
            </a:r>
            <a:r>
              <a:rPr lang="en-US" b="1" dirty="0" err="1" smtClean="0">
                <a:latin typeface="Bell MT" pitchFamily="18" charset="0"/>
              </a:rPr>
              <a:t>mengurus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asas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dan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cara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menjalankannya</a:t>
            </a:r>
            <a:r>
              <a:rPr lang="en-US" b="1" dirty="0" smtClean="0">
                <a:latin typeface="Bell MT" pitchFamily="18" charset="0"/>
              </a:rPr>
              <a:t>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pPr algn="just"/>
            <a:r>
              <a:rPr lang="en-US" sz="3600" dirty="0" err="1" smtClean="0">
                <a:latin typeface="Bell MT" pitchFamily="18" charset="0"/>
              </a:rPr>
              <a:t>Pasal</a:t>
            </a:r>
            <a:r>
              <a:rPr lang="en-US" sz="3600" dirty="0" smtClean="0">
                <a:latin typeface="Bell MT" pitchFamily="18" charset="0"/>
              </a:rPr>
              <a:t> 1 </a:t>
            </a:r>
            <a:r>
              <a:rPr lang="en-US" sz="3600" dirty="0" err="1" smtClean="0">
                <a:latin typeface="Bell MT" pitchFamily="18" charset="0"/>
              </a:rPr>
              <a:t>angka</a:t>
            </a:r>
            <a:r>
              <a:rPr lang="en-US" sz="3600" dirty="0" smtClean="0">
                <a:latin typeface="Bell MT" pitchFamily="18" charset="0"/>
              </a:rPr>
              <a:t> 9 UU No. 32 </a:t>
            </a:r>
            <a:r>
              <a:rPr lang="en-US" sz="3600" dirty="0" err="1" smtClean="0">
                <a:latin typeface="Bell MT" pitchFamily="18" charset="0"/>
              </a:rPr>
              <a:t>tahun</a:t>
            </a:r>
            <a:r>
              <a:rPr lang="en-US" sz="3600" dirty="0" smtClean="0">
                <a:latin typeface="Bell MT" pitchFamily="18" charset="0"/>
              </a:rPr>
              <a:t> 2004 </a:t>
            </a:r>
            <a:r>
              <a:rPr lang="en-US" sz="3600" dirty="0" err="1" smtClean="0">
                <a:latin typeface="Bell MT" pitchFamily="18" charset="0"/>
              </a:rPr>
              <a:t>menyebutkan</a:t>
            </a:r>
            <a:r>
              <a:rPr lang="en-US" sz="3600" dirty="0" smtClean="0">
                <a:latin typeface="Bell MT" pitchFamily="18" charset="0"/>
              </a:rPr>
              <a:t> </a:t>
            </a:r>
            <a:r>
              <a:rPr lang="en-US" sz="3600" b="1" dirty="0" err="1" smtClean="0">
                <a:latin typeface="Bell MT" pitchFamily="18" charset="0"/>
              </a:rPr>
              <a:t>tugas</a:t>
            </a:r>
            <a:r>
              <a:rPr lang="en-US" sz="3600" b="1" dirty="0" smtClean="0">
                <a:latin typeface="Bell MT" pitchFamily="18" charset="0"/>
              </a:rPr>
              <a:t> </a:t>
            </a:r>
            <a:r>
              <a:rPr lang="en-US" sz="3600" b="1" dirty="0" err="1" smtClean="0">
                <a:latin typeface="Bell MT" pitchFamily="18" charset="0"/>
              </a:rPr>
              <a:t>pembantuan</a:t>
            </a:r>
            <a:r>
              <a:rPr lang="en-US" sz="3600" b="1" dirty="0" smtClean="0">
                <a:latin typeface="Bell MT" pitchFamily="18" charset="0"/>
              </a:rPr>
              <a:t> </a:t>
            </a:r>
            <a:r>
              <a:rPr lang="en-US" sz="3600" b="1" i="1" dirty="0" smtClean="0">
                <a:latin typeface="Bell MT" pitchFamily="18" charset="0"/>
              </a:rPr>
              <a:t>(</a:t>
            </a:r>
            <a:r>
              <a:rPr lang="en-US" sz="3600" b="1" i="1" dirty="0" err="1" smtClean="0">
                <a:latin typeface="Bell MT" pitchFamily="18" charset="0"/>
              </a:rPr>
              <a:t>medebewind</a:t>
            </a:r>
            <a:r>
              <a:rPr lang="en-US" sz="3600" b="1" i="1" dirty="0" smtClean="0">
                <a:latin typeface="Bell MT" pitchFamily="18" charset="0"/>
              </a:rPr>
              <a:t>) </a:t>
            </a:r>
            <a:r>
              <a:rPr lang="en-US" sz="3600" dirty="0" err="1" smtClean="0">
                <a:latin typeface="Bell MT" pitchFamily="18" charset="0"/>
              </a:rPr>
              <a:t>adalah</a:t>
            </a:r>
            <a:r>
              <a:rPr lang="en-US" sz="3600" dirty="0" smtClean="0">
                <a:latin typeface="Bell MT" pitchFamily="18" charset="0"/>
              </a:rPr>
              <a:t>;</a:t>
            </a:r>
          </a:p>
          <a:p>
            <a:pPr marL="741363" indent="-3175" algn="just">
              <a:buNone/>
            </a:pPr>
            <a:r>
              <a:rPr lang="en-US" sz="3600" b="1" i="1" dirty="0" smtClean="0">
                <a:latin typeface="Bell MT" pitchFamily="18" charset="0"/>
              </a:rPr>
              <a:t>“ </a:t>
            </a:r>
            <a:r>
              <a:rPr lang="en-US" sz="3600" b="1" i="1" dirty="0" err="1" smtClean="0">
                <a:latin typeface="Bell MT" pitchFamily="18" charset="0"/>
              </a:rPr>
              <a:t>penugasan</a:t>
            </a:r>
            <a:r>
              <a:rPr lang="en-US" sz="3600" b="1" i="1" dirty="0" smtClean="0">
                <a:latin typeface="Bell MT" pitchFamily="18" charset="0"/>
              </a:rPr>
              <a:t> </a:t>
            </a:r>
            <a:r>
              <a:rPr lang="en-US" sz="3600" b="1" i="1" dirty="0" err="1" smtClean="0">
                <a:latin typeface="Bell MT" pitchFamily="18" charset="0"/>
              </a:rPr>
              <a:t>dari</a:t>
            </a:r>
            <a:r>
              <a:rPr lang="en-US" sz="3600" b="1" i="1" dirty="0" smtClean="0">
                <a:latin typeface="Bell MT" pitchFamily="18" charset="0"/>
              </a:rPr>
              <a:t> </a:t>
            </a:r>
            <a:r>
              <a:rPr lang="en-US" sz="3600" b="1" i="1" dirty="0" err="1" smtClean="0">
                <a:latin typeface="Bell MT" pitchFamily="18" charset="0"/>
              </a:rPr>
              <a:t>pemerintah</a:t>
            </a:r>
            <a:r>
              <a:rPr lang="en-US" sz="3600" b="1" i="1" dirty="0" smtClean="0">
                <a:latin typeface="Bell MT" pitchFamily="18" charset="0"/>
              </a:rPr>
              <a:t> </a:t>
            </a:r>
            <a:r>
              <a:rPr lang="en-US" sz="3600" b="1" i="1" dirty="0" err="1" smtClean="0">
                <a:latin typeface="Bell MT" pitchFamily="18" charset="0"/>
              </a:rPr>
              <a:t>kepada</a:t>
            </a:r>
            <a:r>
              <a:rPr lang="en-US" sz="3600" b="1" i="1" dirty="0" smtClean="0">
                <a:latin typeface="Bell MT" pitchFamily="18" charset="0"/>
              </a:rPr>
              <a:t> </a:t>
            </a:r>
            <a:r>
              <a:rPr lang="en-US" sz="3600" b="1" i="1" dirty="0" err="1" smtClean="0">
                <a:latin typeface="Bell MT" pitchFamily="18" charset="0"/>
              </a:rPr>
              <a:t>daerah</a:t>
            </a:r>
            <a:r>
              <a:rPr lang="en-US" sz="3600" b="1" i="1" dirty="0" smtClean="0">
                <a:latin typeface="Bell MT" pitchFamily="18" charset="0"/>
              </a:rPr>
              <a:t> </a:t>
            </a:r>
            <a:r>
              <a:rPr lang="en-US" sz="3600" b="1" i="1" dirty="0" err="1" smtClean="0">
                <a:latin typeface="Bell MT" pitchFamily="18" charset="0"/>
              </a:rPr>
              <a:t>dan</a:t>
            </a:r>
            <a:r>
              <a:rPr lang="en-US" sz="3600" b="1" i="1" dirty="0" smtClean="0">
                <a:latin typeface="Bell MT" pitchFamily="18" charset="0"/>
              </a:rPr>
              <a:t>/</a:t>
            </a:r>
            <a:r>
              <a:rPr lang="en-US" sz="3600" b="1" i="1" dirty="0" err="1" smtClean="0">
                <a:latin typeface="Bell MT" pitchFamily="18" charset="0"/>
              </a:rPr>
              <a:t>atau</a:t>
            </a:r>
            <a:r>
              <a:rPr lang="en-US" sz="3600" b="1" i="1" dirty="0" smtClean="0">
                <a:latin typeface="Bell MT" pitchFamily="18" charset="0"/>
              </a:rPr>
              <a:t> </a:t>
            </a:r>
            <a:r>
              <a:rPr lang="en-US" sz="3600" b="1" i="1" dirty="0" err="1" smtClean="0">
                <a:latin typeface="Bell MT" pitchFamily="18" charset="0"/>
              </a:rPr>
              <a:t>desa</a:t>
            </a:r>
            <a:r>
              <a:rPr lang="en-US" sz="3600" b="1" i="1" dirty="0" smtClean="0">
                <a:latin typeface="Bell MT" pitchFamily="18" charset="0"/>
              </a:rPr>
              <a:t> </a:t>
            </a:r>
            <a:r>
              <a:rPr lang="en-US" sz="3600" b="1" i="1" dirty="0" err="1" smtClean="0">
                <a:latin typeface="Bell MT" pitchFamily="18" charset="0"/>
              </a:rPr>
              <a:t>dari</a:t>
            </a:r>
            <a:r>
              <a:rPr lang="en-US" sz="3600" b="1" i="1" dirty="0" smtClean="0">
                <a:latin typeface="Bell MT" pitchFamily="18" charset="0"/>
              </a:rPr>
              <a:t> </a:t>
            </a:r>
            <a:r>
              <a:rPr lang="en-US" sz="3600" b="1" i="1" dirty="0" err="1" smtClean="0">
                <a:latin typeface="Bell MT" pitchFamily="18" charset="0"/>
              </a:rPr>
              <a:t>pemerintah</a:t>
            </a:r>
            <a:r>
              <a:rPr lang="en-US" sz="3600" b="1" i="1" dirty="0" smtClean="0">
                <a:latin typeface="Bell MT" pitchFamily="18" charset="0"/>
              </a:rPr>
              <a:t> </a:t>
            </a:r>
            <a:r>
              <a:rPr lang="en-US" sz="3600" b="1" i="1" dirty="0" err="1" smtClean="0">
                <a:latin typeface="Bell MT" pitchFamily="18" charset="0"/>
              </a:rPr>
              <a:t>provinsi</a:t>
            </a:r>
            <a:r>
              <a:rPr lang="en-US" sz="3600" b="1" i="1" dirty="0" smtClean="0">
                <a:latin typeface="Bell MT" pitchFamily="18" charset="0"/>
              </a:rPr>
              <a:t> </a:t>
            </a:r>
            <a:r>
              <a:rPr lang="en-US" sz="3600" b="1" i="1" dirty="0" err="1" smtClean="0">
                <a:latin typeface="Bell MT" pitchFamily="18" charset="0"/>
              </a:rPr>
              <a:t>kepada</a:t>
            </a:r>
            <a:r>
              <a:rPr lang="en-US" sz="3600" b="1" i="1" dirty="0" smtClean="0">
                <a:latin typeface="Bell MT" pitchFamily="18" charset="0"/>
              </a:rPr>
              <a:t> </a:t>
            </a:r>
            <a:r>
              <a:rPr lang="en-US" sz="3600" b="1" i="1" dirty="0" err="1" smtClean="0">
                <a:latin typeface="Bell MT" pitchFamily="18" charset="0"/>
              </a:rPr>
              <a:t>kabupaten</a:t>
            </a:r>
            <a:r>
              <a:rPr lang="en-US" sz="3600" b="1" i="1" dirty="0" smtClean="0">
                <a:latin typeface="Bell MT" pitchFamily="18" charset="0"/>
              </a:rPr>
              <a:t>/</a:t>
            </a:r>
            <a:r>
              <a:rPr lang="en-US" sz="3600" b="1" i="1" dirty="0" err="1" smtClean="0">
                <a:latin typeface="Bell MT" pitchFamily="18" charset="0"/>
              </a:rPr>
              <a:t>kota</a:t>
            </a:r>
            <a:r>
              <a:rPr lang="en-US" sz="3600" b="1" i="1" dirty="0" smtClean="0">
                <a:latin typeface="Bell MT" pitchFamily="18" charset="0"/>
              </a:rPr>
              <a:t> </a:t>
            </a:r>
            <a:r>
              <a:rPr lang="en-US" sz="3600" b="1" i="1" dirty="0" err="1" smtClean="0">
                <a:latin typeface="Bell MT" pitchFamily="18" charset="0"/>
              </a:rPr>
              <a:t>dan</a:t>
            </a:r>
            <a:r>
              <a:rPr lang="en-US" sz="3600" b="1" i="1" dirty="0" smtClean="0">
                <a:latin typeface="Bell MT" pitchFamily="18" charset="0"/>
              </a:rPr>
              <a:t> </a:t>
            </a:r>
            <a:r>
              <a:rPr lang="en-US" sz="3600" b="1" i="1" dirty="0" err="1" smtClean="0">
                <a:latin typeface="Bell MT" pitchFamily="18" charset="0"/>
              </a:rPr>
              <a:t>atau</a:t>
            </a:r>
            <a:r>
              <a:rPr lang="en-US" sz="3600" b="1" i="1" dirty="0" smtClean="0">
                <a:latin typeface="Bell MT" pitchFamily="18" charset="0"/>
              </a:rPr>
              <a:t> </a:t>
            </a:r>
            <a:r>
              <a:rPr lang="en-US" sz="3600" b="1" i="1" dirty="0" err="1" smtClean="0">
                <a:latin typeface="Bell MT" pitchFamily="18" charset="0"/>
              </a:rPr>
              <a:t>desa</a:t>
            </a:r>
            <a:r>
              <a:rPr lang="en-US" sz="3600" b="1" i="1" dirty="0" smtClean="0">
                <a:latin typeface="Bell MT" pitchFamily="18" charset="0"/>
              </a:rPr>
              <a:t> </a:t>
            </a:r>
            <a:r>
              <a:rPr lang="en-US" sz="3600" b="1" i="1" dirty="0" err="1" smtClean="0">
                <a:latin typeface="Bell MT" pitchFamily="18" charset="0"/>
              </a:rPr>
              <a:t>serta</a:t>
            </a:r>
            <a:r>
              <a:rPr lang="en-US" sz="3600" b="1" i="1" dirty="0" smtClean="0">
                <a:latin typeface="Bell MT" pitchFamily="18" charset="0"/>
              </a:rPr>
              <a:t> </a:t>
            </a:r>
            <a:r>
              <a:rPr lang="en-US" sz="3600" b="1" i="1" dirty="0" err="1" smtClean="0">
                <a:latin typeface="Bell MT" pitchFamily="18" charset="0"/>
              </a:rPr>
              <a:t>dari</a:t>
            </a:r>
            <a:r>
              <a:rPr lang="en-US" sz="3600" b="1" i="1" dirty="0" smtClean="0">
                <a:latin typeface="Bell MT" pitchFamily="18" charset="0"/>
              </a:rPr>
              <a:t> </a:t>
            </a:r>
            <a:r>
              <a:rPr lang="en-US" sz="3600" b="1" i="1" dirty="0" err="1" smtClean="0">
                <a:latin typeface="Bell MT" pitchFamily="18" charset="0"/>
              </a:rPr>
              <a:t>pemerintah</a:t>
            </a:r>
            <a:r>
              <a:rPr lang="en-US" sz="3600" b="1" i="1" dirty="0" smtClean="0">
                <a:latin typeface="Bell MT" pitchFamily="18" charset="0"/>
              </a:rPr>
              <a:t> </a:t>
            </a:r>
            <a:r>
              <a:rPr lang="en-US" sz="3600" b="1" i="1" dirty="0" err="1" smtClean="0">
                <a:latin typeface="Bell MT" pitchFamily="18" charset="0"/>
              </a:rPr>
              <a:t>kabupaten</a:t>
            </a:r>
            <a:r>
              <a:rPr lang="en-US" sz="3600" b="1" i="1" dirty="0" smtClean="0">
                <a:latin typeface="Bell MT" pitchFamily="18" charset="0"/>
              </a:rPr>
              <a:t>/</a:t>
            </a:r>
            <a:r>
              <a:rPr lang="en-US" sz="3600" b="1" i="1" dirty="0" err="1" smtClean="0">
                <a:latin typeface="Bell MT" pitchFamily="18" charset="0"/>
              </a:rPr>
              <a:t>kota</a:t>
            </a:r>
            <a:r>
              <a:rPr lang="en-US" sz="3600" b="1" i="1" dirty="0" smtClean="0">
                <a:latin typeface="Bell MT" pitchFamily="18" charset="0"/>
              </a:rPr>
              <a:t> </a:t>
            </a:r>
            <a:r>
              <a:rPr lang="en-US" sz="3600" b="1" i="1" dirty="0" err="1" smtClean="0">
                <a:latin typeface="Bell MT" pitchFamily="18" charset="0"/>
              </a:rPr>
              <a:t>kepada</a:t>
            </a:r>
            <a:r>
              <a:rPr lang="en-US" sz="3600" b="1" i="1" dirty="0" smtClean="0">
                <a:latin typeface="Bell MT" pitchFamily="18" charset="0"/>
              </a:rPr>
              <a:t> </a:t>
            </a:r>
            <a:r>
              <a:rPr lang="en-US" sz="3600" b="1" i="1" dirty="0" err="1" smtClean="0">
                <a:latin typeface="Bell MT" pitchFamily="18" charset="0"/>
              </a:rPr>
              <a:t>desa</a:t>
            </a:r>
            <a:r>
              <a:rPr lang="en-US" sz="3600" b="1" i="1" dirty="0" smtClean="0">
                <a:latin typeface="Bell MT" pitchFamily="18" charset="0"/>
              </a:rPr>
              <a:t> </a:t>
            </a:r>
            <a:r>
              <a:rPr lang="en-US" sz="3600" b="1" i="1" dirty="0" err="1" smtClean="0">
                <a:latin typeface="Bell MT" pitchFamily="18" charset="0"/>
              </a:rPr>
              <a:t>untuk</a:t>
            </a:r>
            <a:r>
              <a:rPr lang="en-US" sz="3600" b="1" i="1" dirty="0" smtClean="0">
                <a:latin typeface="Bell MT" pitchFamily="18" charset="0"/>
              </a:rPr>
              <a:t> </a:t>
            </a:r>
            <a:r>
              <a:rPr lang="en-US" sz="3600" b="1" i="1" dirty="0" err="1" smtClean="0">
                <a:latin typeface="Bell MT" pitchFamily="18" charset="0"/>
              </a:rPr>
              <a:t>melaksanakan</a:t>
            </a:r>
            <a:r>
              <a:rPr lang="en-US" sz="3600" b="1" i="1" dirty="0" smtClean="0">
                <a:latin typeface="Bell MT" pitchFamily="18" charset="0"/>
              </a:rPr>
              <a:t> </a:t>
            </a:r>
            <a:r>
              <a:rPr lang="en-US" sz="3600" b="1" i="1" dirty="0" err="1" smtClean="0">
                <a:latin typeface="Bell MT" pitchFamily="18" charset="0"/>
              </a:rPr>
              <a:t>tugas</a:t>
            </a:r>
            <a:r>
              <a:rPr lang="en-US" sz="3600" b="1" i="1" dirty="0" smtClean="0">
                <a:latin typeface="Bell MT" pitchFamily="18" charset="0"/>
              </a:rPr>
              <a:t> </a:t>
            </a:r>
            <a:r>
              <a:rPr lang="en-US" sz="3600" b="1" i="1" dirty="0" err="1" smtClean="0">
                <a:latin typeface="Bell MT" pitchFamily="18" charset="0"/>
              </a:rPr>
              <a:t>tertentu</a:t>
            </a:r>
            <a:r>
              <a:rPr lang="en-US" sz="3600" b="1" i="1" dirty="0" smtClean="0">
                <a:latin typeface="Bell MT" pitchFamily="18" charset="0"/>
              </a:rPr>
              <a:t>”</a:t>
            </a:r>
            <a:endParaRPr lang="en-US" sz="3600" b="1" i="1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algn="just"/>
            <a:r>
              <a:rPr lang="en-US" dirty="0" err="1" smtClean="0">
                <a:latin typeface="Bell MT" pitchFamily="18" charset="0"/>
              </a:rPr>
              <a:t>Menurut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Harsono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i="1" dirty="0" err="1" smtClean="0">
                <a:latin typeface="Bell MT" pitchFamily="18" charset="0"/>
              </a:rPr>
              <a:t>Medebewind</a:t>
            </a:r>
            <a:r>
              <a:rPr lang="en-US" dirty="0" smtClean="0">
                <a:latin typeface="Bell MT" pitchFamily="18" charset="0"/>
              </a:rPr>
              <a:t> ( </a:t>
            </a:r>
            <a:r>
              <a:rPr lang="en-US" dirty="0" err="1" smtClean="0">
                <a:latin typeface="Bell MT" pitchFamily="18" charset="0"/>
              </a:rPr>
              <a:t>tugas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pembantuan</a:t>
            </a:r>
            <a:r>
              <a:rPr lang="en-US" dirty="0" smtClean="0">
                <a:latin typeface="Bell MT" pitchFamily="18" charset="0"/>
              </a:rPr>
              <a:t>) </a:t>
            </a:r>
            <a:r>
              <a:rPr lang="en-US" dirty="0" err="1" smtClean="0">
                <a:latin typeface="Bell MT" pitchFamily="18" charset="0"/>
              </a:rPr>
              <a:t>merupakan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penyerahan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dilakukan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tidak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penuh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artinya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penyerahan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hanya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mengenai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caranya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menjalankan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saja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sedangkan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prinsip-prinsipnya</a:t>
            </a:r>
            <a:r>
              <a:rPr lang="en-US" dirty="0" smtClean="0">
                <a:latin typeface="Bell MT" pitchFamily="18" charset="0"/>
              </a:rPr>
              <a:t> (</a:t>
            </a:r>
            <a:r>
              <a:rPr lang="en-US" dirty="0" err="1" smtClean="0">
                <a:latin typeface="Bell MT" pitchFamily="18" charset="0"/>
              </a:rPr>
              <a:t>asas-asasnya</a:t>
            </a:r>
            <a:r>
              <a:rPr lang="en-US" dirty="0" smtClean="0">
                <a:latin typeface="Bell MT" pitchFamily="18" charset="0"/>
              </a:rPr>
              <a:t>) </a:t>
            </a:r>
            <a:r>
              <a:rPr lang="en-US" dirty="0" err="1" smtClean="0">
                <a:latin typeface="Bell MT" pitchFamily="18" charset="0"/>
              </a:rPr>
              <a:t>ditetapkan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pusat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sendiri</a:t>
            </a:r>
            <a:r>
              <a:rPr lang="en-US" dirty="0" smtClean="0">
                <a:latin typeface="Bell MT" pitchFamily="18" charset="0"/>
              </a:rPr>
              <a:t>.</a:t>
            </a:r>
          </a:p>
          <a:p>
            <a:pPr algn="just"/>
            <a:r>
              <a:rPr lang="en-US" dirty="0" err="1" smtClean="0">
                <a:latin typeface="Bell MT" pitchFamily="18" charset="0"/>
              </a:rPr>
              <a:t>Menurut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Philipus</a:t>
            </a:r>
            <a:r>
              <a:rPr lang="en-US" dirty="0" smtClean="0">
                <a:latin typeface="Bell MT" pitchFamily="18" charset="0"/>
              </a:rPr>
              <a:t> M. </a:t>
            </a:r>
            <a:r>
              <a:rPr lang="en-US" dirty="0" err="1" smtClean="0">
                <a:latin typeface="Bell MT" pitchFamily="18" charset="0"/>
              </a:rPr>
              <a:t>Hadjon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hakekat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otonomi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merupakan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kebebasan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bukan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kemerdekaan</a:t>
            </a:r>
            <a:r>
              <a:rPr lang="en-US" dirty="0" smtClean="0">
                <a:latin typeface="Bell MT" pitchFamily="18" charset="0"/>
              </a:rPr>
              <a:t>, (</a:t>
            </a:r>
            <a:r>
              <a:rPr lang="en-US" dirty="0" err="1" smtClean="0">
                <a:latin typeface="Bell MT" pitchFamily="18" charset="0"/>
              </a:rPr>
              <a:t>indepence</a:t>
            </a:r>
            <a:r>
              <a:rPr lang="en-US" dirty="0" smtClean="0">
                <a:latin typeface="Bell MT" pitchFamily="18" charset="0"/>
              </a:rPr>
              <a:t> ; </a:t>
            </a:r>
            <a:r>
              <a:rPr lang="en-US" dirty="0" err="1" smtClean="0">
                <a:latin typeface="Bell MT" pitchFamily="18" charset="0"/>
              </a:rPr>
              <a:t>onafhankelijkheid</a:t>
            </a:r>
            <a:r>
              <a:rPr lang="en-US" dirty="0" smtClean="0">
                <a:latin typeface="Bell MT" pitchFamily="18" charset="0"/>
              </a:rPr>
              <a:t> ), </a:t>
            </a:r>
            <a:r>
              <a:rPr lang="en-US" dirty="0" err="1" smtClean="0">
                <a:latin typeface="Bell MT" pitchFamily="18" charset="0"/>
              </a:rPr>
              <a:t>otonomi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merupakan</a:t>
            </a:r>
            <a:r>
              <a:rPr lang="en-US" dirty="0" smtClean="0">
                <a:latin typeface="Bell MT" pitchFamily="18" charset="0"/>
              </a:rPr>
              <a:t> sub </a:t>
            </a:r>
            <a:r>
              <a:rPr lang="en-US" dirty="0" err="1" smtClean="0">
                <a:latin typeface="Bell MT" pitchFamily="18" charset="0"/>
              </a:rPr>
              <a:t>sistem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dari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negara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kesatuan</a:t>
            </a:r>
            <a:r>
              <a:rPr lang="en-US" dirty="0" smtClean="0">
                <a:latin typeface="Bell MT" pitchFamily="18" charset="0"/>
              </a:rPr>
              <a:t>.</a:t>
            </a:r>
            <a:endParaRPr lang="en-US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>
                <a:latin typeface="Bell MT" pitchFamily="18" charset="0"/>
              </a:rPr>
              <a:t>UU No. 32 </a:t>
            </a:r>
            <a:r>
              <a:rPr lang="en-US" dirty="0" err="1" smtClean="0">
                <a:latin typeface="Bell MT" pitchFamily="18" charset="0"/>
              </a:rPr>
              <a:t>tahun</a:t>
            </a:r>
            <a:r>
              <a:rPr lang="en-US" dirty="0" smtClean="0">
                <a:latin typeface="Bell MT" pitchFamily="18" charset="0"/>
              </a:rPr>
              <a:t> 2004 </a:t>
            </a:r>
            <a:r>
              <a:rPr lang="en-US" dirty="0" err="1" smtClean="0">
                <a:latin typeface="Bell MT" pitchFamily="18" charset="0"/>
              </a:rPr>
              <a:t>menyebutkan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bahwa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bidang-bidang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tidak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diserahkan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kepada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oleh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pusat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seperti</a:t>
            </a:r>
            <a:r>
              <a:rPr lang="en-US" dirty="0" smtClean="0">
                <a:latin typeface="Bell MT" pitchFamily="18" charset="0"/>
              </a:rPr>
              <a:t> :</a:t>
            </a:r>
          </a:p>
          <a:p>
            <a:pPr marL="1709738" indent="-514350" algn="just">
              <a:buAutoNum type="alphaLcPeriod"/>
            </a:pPr>
            <a:r>
              <a:rPr lang="en-US" dirty="0" err="1" smtClean="0">
                <a:latin typeface="Bell MT" pitchFamily="18" charset="0"/>
              </a:rPr>
              <a:t>Politik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luar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negeri</a:t>
            </a:r>
            <a:r>
              <a:rPr lang="en-US" dirty="0" smtClean="0">
                <a:latin typeface="Bell MT" pitchFamily="18" charset="0"/>
              </a:rPr>
              <a:t>;</a:t>
            </a:r>
          </a:p>
          <a:p>
            <a:pPr marL="1709738" indent="-514350" algn="just">
              <a:buAutoNum type="alphaLcPeriod"/>
            </a:pPr>
            <a:r>
              <a:rPr lang="en-US" dirty="0" err="1" smtClean="0">
                <a:latin typeface="Bell MT" pitchFamily="18" charset="0"/>
              </a:rPr>
              <a:t>Pertahanan</a:t>
            </a:r>
            <a:r>
              <a:rPr lang="en-US" dirty="0" smtClean="0">
                <a:latin typeface="Bell MT" pitchFamily="18" charset="0"/>
              </a:rPr>
              <a:t>;</a:t>
            </a:r>
          </a:p>
          <a:p>
            <a:pPr marL="1709738" indent="-514350" algn="just">
              <a:buAutoNum type="alphaLcPeriod"/>
            </a:pPr>
            <a:r>
              <a:rPr lang="en-US" dirty="0" err="1" smtClean="0">
                <a:latin typeface="Bell MT" pitchFamily="18" charset="0"/>
              </a:rPr>
              <a:t>Keamanan</a:t>
            </a:r>
            <a:r>
              <a:rPr lang="en-US" dirty="0" smtClean="0">
                <a:latin typeface="Bell MT" pitchFamily="18" charset="0"/>
              </a:rPr>
              <a:t>;</a:t>
            </a:r>
          </a:p>
          <a:p>
            <a:pPr marL="1709738" indent="-514350" algn="just">
              <a:buAutoNum type="alphaLcPeriod"/>
            </a:pPr>
            <a:r>
              <a:rPr lang="en-US" dirty="0" err="1" smtClean="0">
                <a:latin typeface="Bell MT" pitchFamily="18" charset="0"/>
              </a:rPr>
              <a:t>Yusitisi</a:t>
            </a:r>
            <a:r>
              <a:rPr lang="en-US" dirty="0" smtClean="0">
                <a:latin typeface="Bell MT" pitchFamily="18" charset="0"/>
              </a:rPr>
              <a:t>;</a:t>
            </a:r>
          </a:p>
          <a:p>
            <a:pPr marL="1709738" indent="-514350" algn="just">
              <a:buAutoNum type="alphaLcPeriod"/>
            </a:pPr>
            <a:r>
              <a:rPr lang="en-US" dirty="0" err="1" smtClean="0">
                <a:latin typeface="Bell MT" pitchFamily="18" charset="0"/>
              </a:rPr>
              <a:t>Moneter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fiska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nasional,dan</a:t>
            </a:r>
            <a:endParaRPr lang="en-US" dirty="0" smtClean="0">
              <a:latin typeface="Bell MT" pitchFamily="18" charset="0"/>
            </a:endParaRPr>
          </a:p>
          <a:p>
            <a:pPr marL="1709738" indent="-514350" algn="just">
              <a:buAutoNum type="alphaLcPeriod"/>
            </a:pPr>
            <a:r>
              <a:rPr lang="en-US" dirty="0" smtClean="0">
                <a:latin typeface="Bell MT" pitchFamily="18" charset="0"/>
              </a:rPr>
              <a:t>agama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 smtClean="0">
                <a:latin typeface="Bell MT" pitchFamily="18" charset="0"/>
              </a:rPr>
              <a:t>Konsekuensi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dari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pemilihan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asas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otonomi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dalam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penyelenggaraan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pemerintahan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pemerintah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pusat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melaksanakan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desentralisasi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kewenangan</a:t>
            </a:r>
            <a:r>
              <a:rPr lang="en-US" dirty="0" smtClean="0">
                <a:latin typeface="Bell MT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dirty="0" err="1" smtClean="0">
                <a:latin typeface="Bell MT" pitchFamily="18" charset="0"/>
              </a:rPr>
              <a:t>Perumusan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desentralisasi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dalam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Pasal</a:t>
            </a:r>
            <a:r>
              <a:rPr lang="en-US" dirty="0" smtClean="0">
                <a:latin typeface="Bell MT" pitchFamily="18" charset="0"/>
              </a:rPr>
              <a:t> 1 </a:t>
            </a:r>
            <a:r>
              <a:rPr lang="en-US" dirty="0" err="1" smtClean="0">
                <a:latin typeface="Bell MT" pitchFamily="18" charset="0"/>
              </a:rPr>
              <a:t>angka</a:t>
            </a:r>
            <a:r>
              <a:rPr lang="en-US" dirty="0" smtClean="0">
                <a:latin typeface="Bell MT" pitchFamily="18" charset="0"/>
              </a:rPr>
              <a:t> 7 UU No. 32 </a:t>
            </a:r>
            <a:r>
              <a:rPr lang="en-US" dirty="0" err="1" smtClean="0">
                <a:latin typeface="Bell MT" pitchFamily="18" charset="0"/>
              </a:rPr>
              <a:t>tahun</a:t>
            </a:r>
            <a:r>
              <a:rPr lang="en-US" dirty="0" smtClean="0">
                <a:latin typeface="Bell MT" pitchFamily="18" charset="0"/>
              </a:rPr>
              <a:t> 2004 </a:t>
            </a:r>
            <a:r>
              <a:rPr lang="en-US" dirty="0" err="1" smtClean="0">
                <a:latin typeface="Bell MT" pitchFamily="18" charset="0"/>
              </a:rPr>
              <a:t>yakni</a:t>
            </a:r>
            <a:r>
              <a:rPr lang="en-US" dirty="0" smtClean="0">
                <a:latin typeface="Bell MT" pitchFamily="18" charset="0"/>
              </a:rPr>
              <a:t>:</a:t>
            </a:r>
          </a:p>
          <a:p>
            <a:pPr marL="693738" indent="-354013" algn="just">
              <a:buNone/>
            </a:pPr>
            <a:r>
              <a:rPr lang="en-US" i="1" dirty="0" smtClean="0">
                <a:latin typeface="Bell MT" pitchFamily="18" charset="0"/>
              </a:rPr>
              <a:t>“ </a:t>
            </a:r>
            <a:r>
              <a:rPr lang="en-US" i="1" dirty="0" err="1" smtClean="0">
                <a:latin typeface="Bell MT" pitchFamily="18" charset="0"/>
              </a:rPr>
              <a:t>penyerahan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wewenang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pemerintahan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oleh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pemerintah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kepada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daerah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otonom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untuk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mengatur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dan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mengurus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urusan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pemerintahan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dalam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sistem</a:t>
            </a:r>
            <a:r>
              <a:rPr lang="en-US" i="1" dirty="0" smtClean="0">
                <a:latin typeface="Bell MT" pitchFamily="18" charset="0"/>
              </a:rPr>
              <a:t> Negara </a:t>
            </a:r>
            <a:r>
              <a:rPr lang="en-US" i="1" dirty="0" err="1" smtClean="0">
                <a:latin typeface="Bell MT" pitchFamily="18" charset="0"/>
              </a:rPr>
              <a:t>Kesatuan</a:t>
            </a:r>
            <a:r>
              <a:rPr lang="en-US" i="1" dirty="0" smtClean="0">
                <a:latin typeface="Bell MT" pitchFamily="18" charset="0"/>
              </a:rPr>
              <a:t> </a:t>
            </a:r>
            <a:r>
              <a:rPr lang="en-US" i="1" dirty="0" err="1" smtClean="0">
                <a:latin typeface="Bell MT" pitchFamily="18" charset="0"/>
              </a:rPr>
              <a:t>Republik</a:t>
            </a:r>
            <a:r>
              <a:rPr lang="en-US" i="1" dirty="0" smtClean="0">
                <a:latin typeface="Bell MT" pitchFamily="18" charset="0"/>
              </a:rPr>
              <a:t> Indonesia “.</a:t>
            </a:r>
            <a:endParaRPr lang="en-US" i="1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dirty="0" smtClean="0">
                <a:latin typeface="Bell MT" pitchFamily="18" charset="0"/>
              </a:rPr>
              <a:t>UU No 32 </a:t>
            </a:r>
            <a:r>
              <a:rPr lang="en-US" dirty="0" err="1" smtClean="0">
                <a:latin typeface="Bell MT" pitchFamily="18" charset="0"/>
              </a:rPr>
              <a:t>tahun</a:t>
            </a:r>
            <a:r>
              <a:rPr lang="en-US" dirty="0" smtClean="0">
                <a:latin typeface="Bell MT" pitchFamily="18" charset="0"/>
              </a:rPr>
              <a:t> 2004 </a:t>
            </a:r>
            <a:r>
              <a:rPr lang="en-US" dirty="0" err="1" smtClean="0">
                <a:latin typeface="Bell MT" pitchFamily="18" charset="0"/>
              </a:rPr>
              <a:t>membawa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perubahan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signifikan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yakni</a:t>
            </a:r>
            <a:r>
              <a:rPr lang="en-US" dirty="0" smtClean="0">
                <a:latin typeface="Bell MT" pitchFamily="18" charset="0"/>
              </a:rPr>
              <a:t>:</a:t>
            </a:r>
          </a:p>
          <a:p>
            <a:pPr marL="912813" indent="-514350" algn="just">
              <a:buAutoNum type="alphaLcPeriod"/>
            </a:pPr>
            <a:r>
              <a:rPr lang="en-US" dirty="0" err="1" smtClean="0">
                <a:latin typeface="Bell MT" pitchFamily="18" charset="0"/>
              </a:rPr>
              <a:t>Didalam</a:t>
            </a:r>
            <a:r>
              <a:rPr lang="en-US" dirty="0" smtClean="0">
                <a:latin typeface="Bell MT" pitchFamily="18" charset="0"/>
              </a:rPr>
              <a:t> UU No. 22 </a:t>
            </a:r>
            <a:r>
              <a:rPr lang="en-US" dirty="0" err="1" smtClean="0">
                <a:latin typeface="Bell MT" pitchFamily="18" charset="0"/>
              </a:rPr>
              <a:t>tahun</a:t>
            </a:r>
            <a:r>
              <a:rPr lang="en-US" dirty="0" smtClean="0">
                <a:latin typeface="Bell MT" pitchFamily="18" charset="0"/>
              </a:rPr>
              <a:t> 1999 </a:t>
            </a:r>
            <a:r>
              <a:rPr lang="en-US" dirty="0" err="1" smtClean="0">
                <a:latin typeface="Bell MT" pitchFamily="18" charset="0"/>
              </a:rPr>
              <a:t>hubungan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gubernur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bupati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walikota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tidak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memiliki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hubungan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hierakis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satu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dengan</a:t>
            </a:r>
            <a:r>
              <a:rPr lang="en-US" dirty="0" smtClean="0">
                <a:latin typeface="Bell MT" pitchFamily="18" charset="0"/>
              </a:rPr>
              <a:t> yang lain. </a:t>
            </a:r>
            <a:r>
              <a:rPr lang="en-US" dirty="0" err="1" smtClean="0">
                <a:latin typeface="Bell MT" pitchFamily="18" charset="0"/>
              </a:rPr>
              <a:t>Sedangkan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menurut</a:t>
            </a:r>
            <a:r>
              <a:rPr lang="en-US" dirty="0" smtClean="0">
                <a:latin typeface="Bell MT" pitchFamily="18" charset="0"/>
              </a:rPr>
              <a:t> UU No. 32 </a:t>
            </a:r>
            <a:r>
              <a:rPr lang="en-US" dirty="0" err="1" smtClean="0">
                <a:latin typeface="Bell MT" pitchFamily="18" charset="0"/>
              </a:rPr>
              <a:t>tahun</a:t>
            </a:r>
            <a:r>
              <a:rPr lang="en-US" dirty="0" smtClean="0">
                <a:latin typeface="Bell MT" pitchFamily="18" charset="0"/>
              </a:rPr>
              <a:t> 2004 </a:t>
            </a:r>
            <a:r>
              <a:rPr lang="en-US" dirty="0" err="1" smtClean="0">
                <a:latin typeface="Bell MT" pitchFamily="18" charset="0"/>
              </a:rPr>
              <a:t>hubungan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gubernur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bupati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dirty="0" err="1" smtClean="0">
                <a:latin typeface="Bell MT" pitchFamily="18" charset="0"/>
              </a:rPr>
              <a:t>walikota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memiliki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hubungan</a:t>
            </a:r>
            <a:r>
              <a:rPr lang="en-US" dirty="0" smtClean="0">
                <a:latin typeface="Bell MT" pitchFamily="18" charset="0"/>
              </a:rPr>
              <a:t>.</a:t>
            </a:r>
          </a:p>
          <a:p>
            <a:pPr marL="912813" indent="-514350" algn="just">
              <a:buAutoNum type="alphaLcPeriod"/>
            </a:pPr>
            <a:r>
              <a:rPr lang="en-US" dirty="0" err="1" smtClean="0">
                <a:latin typeface="Bell MT" pitchFamily="18" charset="0"/>
              </a:rPr>
              <a:t>Didalam</a:t>
            </a:r>
            <a:r>
              <a:rPr lang="en-US" dirty="0" smtClean="0">
                <a:latin typeface="Bell MT" pitchFamily="18" charset="0"/>
              </a:rPr>
              <a:t> UU No. 32 </a:t>
            </a:r>
            <a:r>
              <a:rPr lang="en-US" dirty="0" err="1" smtClean="0">
                <a:latin typeface="Bell MT" pitchFamily="18" charset="0"/>
              </a:rPr>
              <a:t>tahun</a:t>
            </a:r>
            <a:r>
              <a:rPr lang="en-US" dirty="0" smtClean="0">
                <a:latin typeface="Bell MT" pitchFamily="18" charset="0"/>
              </a:rPr>
              <a:t> 2004, </a:t>
            </a:r>
            <a:r>
              <a:rPr lang="en-US" dirty="0" err="1" smtClean="0">
                <a:latin typeface="Bell MT" pitchFamily="18" charset="0"/>
              </a:rPr>
              <a:t>Pemilihan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kepala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dipilih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secara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langsung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oleh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rakyat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melalui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pemilihan</a:t>
            </a:r>
            <a:r>
              <a:rPr lang="en-US" dirty="0" smtClean="0">
                <a:latin typeface="Bell MT" pitchFamily="18" charset="0"/>
              </a:rPr>
              <a:t>. </a:t>
            </a:r>
            <a:endParaRPr lang="en-US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7150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b="1" dirty="0" smtClean="0">
                <a:latin typeface="Bell MT" pitchFamily="18" charset="0"/>
              </a:rPr>
              <a:t>ASAS SENTRALISASI</a:t>
            </a:r>
          </a:p>
          <a:p>
            <a:pPr marL="0" indent="0" algn="just">
              <a:buNone/>
            </a:pPr>
            <a:r>
              <a:rPr lang="en-US" b="1" dirty="0" err="1" smtClean="0">
                <a:latin typeface="Bell MT" pitchFamily="18" charset="0"/>
              </a:rPr>
              <a:t>Sentralisasi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merupakan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b="1" i="1" dirty="0" err="1" smtClean="0">
                <a:latin typeface="Bell MT" pitchFamily="18" charset="0"/>
              </a:rPr>
              <a:t>konsekuensi</a:t>
            </a:r>
            <a:r>
              <a:rPr lang="en-US" b="1" i="1" dirty="0" smtClean="0">
                <a:latin typeface="Bell MT" pitchFamily="18" charset="0"/>
              </a:rPr>
              <a:t> </a:t>
            </a:r>
            <a:r>
              <a:rPr lang="en-US" b="1" i="1" dirty="0" err="1" smtClean="0">
                <a:latin typeface="Bell MT" pitchFamily="18" charset="0"/>
              </a:rPr>
              <a:t>dari</a:t>
            </a:r>
            <a:r>
              <a:rPr lang="en-US" b="1" i="1" dirty="0" smtClean="0">
                <a:latin typeface="Bell MT" pitchFamily="18" charset="0"/>
              </a:rPr>
              <a:t> </a:t>
            </a:r>
            <a:r>
              <a:rPr lang="en-US" b="1" i="1" dirty="0" err="1" smtClean="0">
                <a:latin typeface="Bell MT" pitchFamily="18" charset="0"/>
              </a:rPr>
              <a:t>negara</a:t>
            </a:r>
            <a:r>
              <a:rPr lang="en-US" b="1" i="1" dirty="0" smtClean="0">
                <a:latin typeface="Bell MT" pitchFamily="18" charset="0"/>
              </a:rPr>
              <a:t> </a:t>
            </a:r>
            <a:r>
              <a:rPr lang="en-US" b="1" i="1" dirty="0" err="1" smtClean="0">
                <a:latin typeface="Bell MT" pitchFamily="18" charset="0"/>
              </a:rPr>
              <a:t>kesatuan</a:t>
            </a:r>
            <a:r>
              <a:rPr lang="en-US" b="1" i="1" dirty="0" smtClean="0">
                <a:latin typeface="Bell MT" pitchFamily="18" charset="0"/>
              </a:rPr>
              <a:t>. </a:t>
            </a:r>
            <a:r>
              <a:rPr lang="en-US" dirty="0" err="1" smtClean="0">
                <a:latin typeface="Bell MT" pitchFamily="18" charset="0"/>
              </a:rPr>
              <a:t>Konsepsi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dasar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dalam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negara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kesatuan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adalah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suatu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rancangan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harus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dibangun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atas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pondasi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sentralisasi</a:t>
            </a:r>
            <a:r>
              <a:rPr lang="en-US" dirty="0" smtClean="0">
                <a:latin typeface="Bell MT" pitchFamily="18" charset="0"/>
              </a:rPr>
              <a:t>. </a:t>
            </a:r>
            <a:r>
              <a:rPr lang="en-US" dirty="0" err="1" smtClean="0">
                <a:latin typeface="Bell MT" pitchFamily="18" charset="0"/>
              </a:rPr>
              <a:t>Semua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kewenangan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berada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ditangan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pusat</a:t>
            </a:r>
            <a:r>
              <a:rPr lang="en-US" dirty="0" smtClean="0">
                <a:latin typeface="Bell MT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dirty="0" err="1" smtClean="0">
                <a:latin typeface="Bell MT" pitchFamily="18" charset="0"/>
              </a:rPr>
              <a:t>Seiring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perkembangan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paham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negara</a:t>
            </a:r>
            <a:r>
              <a:rPr lang="en-US" dirty="0" smtClean="0">
                <a:latin typeface="Bell MT" pitchFamily="18" charset="0"/>
              </a:rPr>
              <a:t> modern, model </a:t>
            </a:r>
            <a:r>
              <a:rPr lang="en-US" dirty="0" err="1" smtClean="0">
                <a:latin typeface="Bell MT" pitchFamily="18" charset="0"/>
              </a:rPr>
              <a:t>pemerintahan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sentralistik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dengan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tugas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pemerintahan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semakin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luas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tidak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dapat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dilaksanakan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secara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maksimal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oleh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pusat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dalam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suatu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wilayah</a:t>
            </a:r>
            <a:r>
              <a:rPr lang="en-US" dirty="0" smtClean="0">
                <a:latin typeface="Bell MT" pitchFamily="18" charset="0"/>
              </a:rPr>
              <a:t> yang </a:t>
            </a:r>
            <a:r>
              <a:rPr lang="en-US" dirty="0" err="1" smtClean="0">
                <a:latin typeface="Bell MT" pitchFamily="18" charset="0"/>
              </a:rPr>
              <a:t>sangat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luas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b="1" i="1" dirty="0" err="1" smtClean="0">
                <a:latin typeface="Bell MT" pitchFamily="18" charset="0"/>
              </a:rPr>
              <a:t>sehingga</a:t>
            </a:r>
            <a:r>
              <a:rPr lang="en-US" b="1" i="1" dirty="0" smtClean="0">
                <a:latin typeface="Bell MT" pitchFamily="18" charset="0"/>
              </a:rPr>
              <a:t> </a:t>
            </a:r>
            <a:r>
              <a:rPr lang="en-US" b="1" i="1" dirty="0" err="1" smtClean="0">
                <a:latin typeface="Bell MT" pitchFamily="18" charset="0"/>
              </a:rPr>
              <a:t>menimbulkan</a:t>
            </a:r>
            <a:r>
              <a:rPr lang="en-US" b="1" i="1" dirty="0" smtClean="0">
                <a:latin typeface="Bell MT" pitchFamily="18" charset="0"/>
              </a:rPr>
              <a:t> </a:t>
            </a:r>
            <a:r>
              <a:rPr lang="en-US" b="1" i="1" dirty="0" err="1" smtClean="0">
                <a:latin typeface="Bell MT" pitchFamily="18" charset="0"/>
              </a:rPr>
              <a:t>asas</a:t>
            </a:r>
            <a:r>
              <a:rPr lang="en-US" b="1" i="1" dirty="0" smtClean="0">
                <a:latin typeface="Bell MT" pitchFamily="18" charset="0"/>
              </a:rPr>
              <a:t> </a:t>
            </a:r>
            <a:r>
              <a:rPr lang="en-US" b="1" i="1" dirty="0" err="1" smtClean="0">
                <a:latin typeface="Bell MT" pitchFamily="18" charset="0"/>
              </a:rPr>
              <a:t>dekonsentrasi</a:t>
            </a:r>
            <a:r>
              <a:rPr lang="en-US" b="1" i="1" dirty="0" smtClean="0">
                <a:latin typeface="Bell MT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marL="398463" indent="-398463" algn="just">
              <a:buNone/>
            </a:pPr>
            <a:r>
              <a:rPr lang="en-US" dirty="0" smtClean="0">
                <a:latin typeface="Bell MT" pitchFamily="18" charset="0"/>
              </a:rPr>
              <a:t>c. UU No. 32 </a:t>
            </a:r>
            <a:r>
              <a:rPr lang="en-US" dirty="0" err="1" smtClean="0">
                <a:latin typeface="Bell MT" pitchFamily="18" charset="0"/>
              </a:rPr>
              <a:t>tahun</a:t>
            </a:r>
            <a:r>
              <a:rPr lang="en-US" dirty="0" smtClean="0">
                <a:latin typeface="Bell MT" pitchFamily="18" charset="0"/>
              </a:rPr>
              <a:t> 2004, </a:t>
            </a:r>
            <a:r>
              <a:rPr lang="en-US" dirty="0" err="1" smtClean="0">
                <a:latin typeface="Bell MT" pitchFamily="18" charset="0"/>
              </a:rPr>
              <a:t>pemberhetian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kepala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melalui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mekanisme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impechment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mahkamah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agung</a:t>
            </a:r>
            <a:r>
              <a:rPr lang="en-US" dirty="0" smtClean="0">
                <a:latin typeface="Bell MT" pitchFamily="18" charset="0"/>
              </a:rPr>
              <a:t>. </a:t>
            </a:r>
            <a:r>
              <a:rPr lang="en-US" dirty="0" err="1" smtClean="0">
                <a:latin typeface="Bell MT" pitchFamily="18" charset="0"/>
              </a:rPr>
              <a:t>Apabila</a:t>
            </a:r>
            <a:r>
              <a:rPr lang="en-US" dirty="0" smtClean="0">
                <a:latin typeface="Bell MT" pitchFamily="18" charset="0"/>
              </a:rPr>
              <a:t> DPRD </a:t>
            </a:r>
            <a:r>
              <a:rPr lang="en-US" dirty="0" err="1" smtClean="0">
                <a:latin typeface="Bell MT" pitchFamily="18" charset="0"/>
              </a:rPr>
              <a:t>berpendapat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bahwa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kepala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telah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melakukan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pelanggaran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sumpah</a:t>
            </a:r>
            <a:r>
              <a:rPr lang="en-US" dirty="0" smtClean="0">
                <a:latin typeface="Bell MT" pitchFamily="18" charset="0"/>
              </a:rPr>
              <a:t>/</a:t>
            </a:r>
            <a:r>
              <a:rPr lang="en-US" dirty="0" err="1" smtClean="0">
                <a:latin typeface="Bell MT" pitchFamily="18" charset="0"/>
              </a:rPr>
              <a:t>janji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jabatan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atau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tidak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melaksanakan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kewajiban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maka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seorang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kepala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daerah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dapat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diusulkan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oleh</a:t>
            </a:r>
            <a:r>
              <a:rPr lang="en-US" dirty="0" smtClean="0">
                <a:latin typeface="Bell MT" pitchFamily="18" charset="0"/>
              </a:rPr>
              <a:t> DPRD </a:t>
            </a:r>
            <a:r>
              <a:rPr lang="en-US" dirty="0" err="1" smtClean="0">
                <a:latin typeface="Bell MT" pitchFamily="18" charset="0"/>
              </a:rPr>
              <a:t>ke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mahkamah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agung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untuk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diberhentikan</a:t>
            </a:r>
            <a:r>
              <a:rPr lang="en-US" dirty="0" smtClean="0">
                <a:latin typeface="Bell MT" pitchFamily="18" charset="0"/>
              </a:rPr>
              <a:t>.</a:t>
            </a:r>
            <a:endParaRPr lang="en-US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3200" dirty="0" err="1"/>
              <a:t>Pemerintah</a:t>
            </a:r>
            <a:r>
              <a:rPr lang="en-US" sz="3200" dirty="0"/>
              <a:t> </a:t>
            </a:r>
            <a:r>
              <a:rPr lang="en-US" sz="3200" dirty="0" err="1"/>
              <a:t>Pusat</a:t>
            </a:r>
            <a:r>
              <a:rPr lang="en-US" sz="3200" dirty="0"/>
              <a:t> </a:t>
            </a:r>
            <a:r>
              <a:rPr lang="en-US" sz="3200" dirty="0" err="1"/>
              <a:t>adalah</a:t>
            </a:r>
            <a:r>
              <a:rPr lang="en-US" sz="3200" dirty="0"/>
              <a:t> </a:t>
            </a:r>
            <a:r>
              <a:rPr lang="en-US" sz="3200" dirty="0" err="1"/>
              <a:t>Presiden</a:t>
            </a:r>
            <a:r>
              <a:rPr lang="en-US" sz="3200" dirty="0"/>
              <a:t> </a:t>
            </a:r>
            <a:r>
              <a:rPr lang="en-US" sz="3200" dirty="0" err="1"/>
              <a:t>Republik</a:t>
            </a:r>
            <a:r>
              <a:rPr lang="en-US" sz="3200" dirty="0"/>
              <a:t> Indonesia </a:t>
            </a:r>
            <a:r>
              <a:rPr lang="en-US" sz="3200" dirty="0" smtClean="0"/>
              <a:t>yang </a:t>
            </a:r>
            <a:r>
              <a:rPr lang="en-US" sz="3200" dirty="0" err="1" smtClean="0"/>
              <a:t>memegang</a:t>
            </a:r>
            <a:r>
              <a:rPr lang="en-US" sz="3200" dirty="0" smtClean="0"/>
              <a:t> </a:t>
            </a:r>
            <a:r>
              <a:rPr lang="en-US" sz="3200" dirty="0" err="1"/>
              <a:t>kekuasaan</a:t>
            </a:r>
            <a:r>
              <a:rPr lang="en-US" sz="3200" dirty="0"/>
              <a:t> </a:t>
            </a:r>
            <a:r>
              <a:rPr lang="en-US" sz="3200" dirty="0" err="1"/>
              <a:t>pemerintahan</a:t>
            </a:r>
            <a:r>
              <a:rPr lang="en-US" sz="3200" dirty="0"/>
              <a:t> </a:t>
            </a:r>
            <a:r>
              <a:rPr lang="en-US" sz="3200" dirty="0" err="1"/>
              <a:t>negara</a:t>
            </a:r>
            <a:r>
              <a:rPr lang="en-US" sz="3200" dirty="0"/>
              <a:t> </a:t>
            </a:r>
            <a:r>
              <a:rPr lang="en-US" sz="3200" dirty="0" err="1" smtClean="0"/>
              <a:t>Republik</a:t>
            </a:r>
            <a:r>
              <a:rPr lang="en-US" sz="3200" dirty="0"/>
              <a:t> </a:t>
            </a:r>
            <a:r>
              <a:rPr lang="en-US" sz="3200" dirty="0" smtClean="0"/>
              <a:t>Indonesia </a:t>
            </a:r>
            <a:r>
              <a:rPr lang="en-US" sz="3200" dirty="0"/>
              <a:t>yang </a:t>
            </a:r>
            <a:r>
              <a:rPr lang="en-US" sz="3200" dirty="0" err="1"/>
              <a:t>dibantu</a:t>
            </a:r>
            <a:r>
              <a:rPr lang="en-US" sz="3200" dirty="0"/>
              <a:t> </a:t>
            </a:r>
            <a:r>
              <a:rPr lang="en-US" sz="3200" dirty="0" err="1"/>
              <a:t>oleh</a:t>
            </a:r>
            <a:r>
              <a:rPr lang="en-US" sz="3200" dirty="0"/>
              <a:t> </a:t>
            </a:r>
            <a:r>
              <a:rPr lang="en-US" sz="3200" dirty="0" err="1"/>
              <a:t>Wakil</a:t>
            </a:r>
            <a:r>
              <a:rPr lang="en-US" sz="3200" dirty="0"/>
              <a:t> </a:t>
            </a:r>
            <a:r>
              <a:rPr lang="en-US" sz="3200" dirty="0" err="1"/>
              <a:t>Presiden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 smtClean="0"/>
              <a:t>menteri</a:t>
            </a:r>
            <a:r>
              <a:rPr lang="en-US" sz="3200" dirty="0"/>
              <a:t> </a:t>
            </a:r>
            <a:r>
              <a:rPr lang="en-US" sz="3200" dirty="0" err="1" smtClean="0"/>
              <a:t>sebagaimana</a:t>
            </a:r>
            <a:r>
              <a:rPr lang="en-US" sz="3200" dirty="0" smtClean="0"/>
              <a:t> </a:t>
            </a:r>
            <a:r>
              <a:rPr lang="en-US" sz="3200" dirty="0" err="1"/>
              <a:t>dimaksud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Undang-Undang</a:t>
            </a:r>
            <a:r>
              <a:rPr lang="en-US" sz="3200" dirty="0"/>
              <a:t> </a:t>
            </a:r>
            <a:r>
              <a:rPr lang="en-US" sz="3200" dirty="0" err="1" smtClean="0"/>
              <a:t>Dasar</a:t>
            </a:r>
            <a:r>
              <a:rPr lang="en-US" sz="3200" dirty="0"/>
              <a:t> </a:t>
            </a:r>
            <a:r>
              <a:rPr lang="en-US" sz="3200" dirty="0" smtClean="0"/>
              <a:t>Negara </a:t>
            </a:r>
            <a:r>
              <a:rPr lang="en-US" sz="3200" dirty="0" err="1"/>
              <a:t>Republik</a:t>
            </a:r>
            <a:r>
              <a:rPr lang="en-US" sz="3200" dirty="0"/>
              <a:t> Indonesia </a:t>
            </a:r>
            <a:r>
              <a:rPr lang="en-US" sz="3200" dirty="0" err="1"/>
              <a:t>Tahun</a:t>
            </a:r>
            <a:r>
              <a:rPr lang="en-US" sz="3200" dirty="0"/>
              <a:t> 1945</a:t>
            </a:r>
            <a:r>
              <a:rPr lang="en-US" sz="3200" dirty="0" smtClean="0"/>
              <a:t>.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UU No 23 </a:t>
            </a:r>
            <a:r>
              <a:rPr lang="en-US" sz="3200" dirty="0" err="1" smtClean="0"/>
              <a:t>tahun</a:t>
            </a:r>
            <a:r>
              <a:rPr lang="en-US" sz="3200" dirty="0" smtClean="0"/>
              <a:t> 2014 Jo UU No 9 </a:t>
            </a:r>
            <a:r>
              <a:rPr lang="en-US" sz="3200" dirty="0" err="1" smtClean="0"/>
              <a:t>tahun</a:t>
            </a:r>
            <a:r>
              <a:rPr lang="en-US" sz="3200" dirty="0" smtClean="0"/>
              <a:t> 2015 </a:t>
            </a:r>
            <a:r>
              <a:rPr lang="en-US" sz="3200" dirty="0" err="1" smtClean="0"/>
              <a:t>tentang</a:t>
            </a:r>
            <a:r>
              <a:rPr lang="en-US" sz="3200" dirty="0" smtClean="0"/>
              <a:t> </a:t>
            </a:r>
            <a:r>
              <a:rPr lang="en-US" sz="3200" dirty="0" err="1" smtClean="0"/>
              <a:t>Pemerintahan</a:t>
            </a:r>
            <a:r>
              <a:rPr lang="en-US" sz="3200" dirty="0" smtClean="0"/>
              <a:t> Daerah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5927674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endParaRPr lang="en-US" dirty="0"/>
          </a:p>
          <a:p>
            <a:pPr algn="just"/>
            <a:r>
              <a:rPr lang="en-US" dirty="0" err="1"/>
              <a:t>Pemerintahan</a:t>
            </a:r>
            <a:r>
              <a:rPr lang="en-US" dirty="0"/>
              <a:t> Daerah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penyelenggaraan</a:t>
            </a:r>
            <a:r>
              <a:rPr lang="en-US" dirty="0"/>
              <a:t> </a:t>
            </a: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dewan</a:t>
            </a:r>
            <a:r>
              <a:rPr lang="en-US" dirty="0"/>
              <a:t> </a:t>
            </a:r>
            <a:r>
              <a:rPr lang="en-US" dirty="0" err="1"/>
              <a:t>perwakilan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asas</a:t>
            </a:r>
            <a:r>
              <a:rPr lang="en-US" dirty="0"/>
              <a:t> </a:t>
            </a:r>
            <a:r>
              <a:rPr lang="en-US" dirty="0" err="1"/>
              <a:t>otonomi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pembantuan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otonomi</a:t>
            </a:r>
            <a:r>
              <a:rPr lang="en-US" dirty="0"/>
              <a:t> </a:t>
            </a:r>
            <a:r>
              <a:rPr lang="en-US" dirty="0" err="1"/>
              <a:t>seluas-luasnya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Negara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Republik</a:t>
            </a:r>
            <a:r>
              <a:rPr lang="en-US" dirty="0"/>
              <a:t> Indonesia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Negara </a:t>
            </a:r>
            <a:r>
              <a:rPr lang="en-US" dirty="0" err="1"/>
              <a:t>Republik</a:t>
            </a:r>
            <a:r>
              <a:rPr lang="en-US" dirty="0"/>
              <a:t> Indonesia </a:t>
            </a:r>
            <a:r>
              <a:rPr lang="en-US" dirty="0" err="1"/>
              <a:t>Tahun</a:t>
            </a:r>
            <a:r>
              <a:rPr lang="en-US" dirty="0"/>
              <a:t> 1945.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SIAPAKAH PEMDA 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87461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3600" dirty="0" err="1"/>
              <a:t>Pemerintah</a:t>
            </a:r>
            <a:r>
              <a:rPr lang="en-US" sz="3600" dirty="0"/>
              <a:t> Daerah </a:t>
            </a:r>
            <a:r>
              <a:rPr lang="en-US" sz="3600" dirty="0" err="1"/>
              <a:t>adalah</a:t>
            </a:r>
            <a:r>
              <a:rPr lang="en-US" sz="3600" dirty="0"/>
              <a:t> </a:t>
            </a:r>
            <a:r>
              <a:rPr lang="en-US" sz="3600" dirty="0" err="1"/>
              <a:t>kepala</a:t>
            </a:r>
            <a:r>
              <a:rPr lang="en-US" sz="3600" dirty="0"/>
              <a:t> </a:t>
            </a:r>
            <a:r>
              <a:rPr lang="en-US" sz="3600" dirty="0" err="1"/>
              <a:t>daerah</a:t>
            </a:r>
            <a:r>
              <a:rPr lang="en-US" sz="3600" dirty="0"/>
              <a:t> </a:t>
            </a:r>
            <a:r>
              <a:rPr lang="en-US" sz="3600" dirty="0" err="1"/>
              <a:t>sebagai</a:t>
            </a:r>
            <a:r>
              <a:rPr lang="en-US" sz="3600" dirty="0"/>
              <a:t> </a:t>
            </a:r>
            <a:r>
              <a:rPr lang="en-US" sz="3600" dirty="0" err="1" smtClean="0"/>
              <a:t>unsur</a:t>
            </a:r>
            <a:r>
              <a:rPr lang="en-US" sz="3600" dirty="0"/>
              <a:t> </a:t>
            </a:r>
            <a:r>
              <a:rPr lang="en-US" sz="3600" dirty="0" err="1" smtClean="0"/>
              <a:t>penyelenggara</a:t>
            </a:r>
            <a:r>
              <a:rPr lang="en-US" sz="3600" dirty="0" smtClean="0"/>
              <a:t> </a:t>
            </a:r>
            <a:r>
              <a:rPr lang="en-US" sz="3600" dirty="0" err="1"/>
              <a:t>Pemerintahan</a:t>
            </a:r>
            <a:r>
              <a:rPr lang="en-US" sz="3600" dirty="0"/>
              <a:t> Daerah yang </a:t>
            </a:r>
            <a:r>
              <a:rPr lang="en-US" sz="3600" dirty="0" err="1" smtClean="0"/>
              <a:t>memimpin</a:t>
            </a:r>
            <a:r>
              <a:rPr lang="en-US" sz="3600" dirty="0"/>
              <a:t> </a:t>
            </a:r>
            <a:r>
              <a:rPr lang="fi-FI" sz="3600" dirty="0" smtClean="0"/>
              <a:t>pelaksanaan </a:t>
            </a:r>
            <a:r>
              <a:rPr lang="fi-FI" sz="3600" dirty="0"/>
              <a:t>urusan pemerintahan yang </a:t>
            </a:r>
            <a:r>
              <a:rPr lang="fi-FI" sz="3600" dirty="0" smtClean="0"/>
              <a:t>menjadi </a:t>
            </a:r>
            <a:r>
              <a:rPr lang="en-US" sz="3600" dirty="0" err="1" smtClean="0"/>
              <a:t>kewenangan</a:t>
            </a:r>
            <a:r>
              <a:rPr lang="en-US" sz="3600" dirty="0" smtClean="0"/>
              <a:t> </a:t>
            </a:r>
            <a:r>
              <a:rPr lang="en-US" sz="3600" dirty="0" err="1"/>
              <a:t>daerah</a:t>
            </a:r>
            <a:r>
              <a:rPr lang="en-US" sz="3600" dirty="0"/>
              <a:t> </a:t>
            </a:r>
            <a:r>
              <a:rPr lang="en-US" sz="3600" dirty="0" err="1"/>
              <a:t>otonom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369727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685800"/>
            <a:ext cx="8229600" cy="5638800"/>
          </a:xfrm>
        </p:spPr>
        <p:txBody>
          <a:bodyPr>
            <a:noAutofit/>
          </a:bodyPr>
          <a:lstStyle/>
          <a:p>
            <a:pPr algn="just"/>
            <a:r>
              <a:rPr lang="en-US" sz="2800" dirty="0" err="1"/>
              <a:t>Dewan</a:t>
            </a:r>
            <a:r>
              <a:rPr lang="en-US" sz="2800" dirty="0"/>
              <a:t> </a:t>
            </a:r>
            <a:r>
              <a:rPr lang="en-US" sz="2800" dirty="0" err="1"/>
              <a:t>Perwakilan</a:t>
            </a:r>
            <a:r>
              <a:rPr lang="en-US" sz="2800" dirty="0"/>
              <a:t> Rakyat Daerah yang </a:t>
            </a:r>
            <a:r>
              <a:rPr lang="en-US" sz="2800" dirty="0" err="1" smtClean="0"/>
              <a:t>selanjutnya</a:t>
            </a:r>
            <a:r>
              <a:rPr lang="en-US" sz="2800" dirty="0"/>
              <a:t> </a:t>
            </a:r>
            <a:r>
              <a:rPr lang="en-US" sz="2800" dirty="0" err="1" smtClean="0"/>
              <a:t>disingkat</a:t>
            </a:r>
            <a:r>
              <a:rPr lang="en-US" sz="2800" dirty="0" smtClean="0"/>
              <a:t> </a:t>
            </a:r>
            <a:r>
              <a:rPr lang="en-US" sz="2800" dirty="0"/>
              <a:t>DPRD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lembaga</a:t>
            </a:r>
            <a:r>
              <a:rPr lang="en-US" sz="2800" dirty="0"/>
              <a:t> </a:t>
            </a:r>
            <a:r>
              <a:rPr lang="en-US" sz="2800" dirty="0" err="1"/>
              <a:t>perwakilan</a:t>
            </a:r>
            <a:r>
              <a:rPr lang="en-US" sz="2800" dirty="0"/>
              <a:t> </a:t>
            </a:r>
            <a:r>
              <a:rPr lang="en-US" sz="2800" dirty="0" err="1"/>
              <a:t>rakyat</a:t>
            </a:r>
            <a:r>
              <a:rPr lang="en-US" sz="2800" dirty="0"/>
              <a:t> </a:t>
            </a:r>
            <a:r>
              <a:rPr lang="en-US" sz="2800" dirty="0" err="1" smtClean="0"/>
              <a:t>daerah</a:t>
            </a:r>
            <a:r>
              <a:rPr lang="en-US" sz="2800" dirty="0"/>
              <a:t> </a:t>
            </a:r>
            <a:r>
              <a:rPr lang="en-US" sz="2800" dirty="0" smtClean="0"/>
              <a:t>yang </a:t>
            </a:r>
            <a:r>
              <a:rPr lang="en-US" sz="2800" dirty="0" err="1"/>
              <a:t>berkedudukan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unsur</a:t>
            </a:r>
            <a:r>
              <a:rPr lang="en-US" sz="2800" dirty="0"/>
              <a:t> </a:t>
            </a:r>
            <a:r>
              <a:rPr lang="en-US" sz="2800" dirty="0" err="1" smtClean="0"/>
              <a:t>penyelenggara</a:t>
            </a:r>
            <a:r>
              <a:rPr lang="en-US" sz="2800" dirty="0"/>
              <a:t> </a:t>
            </a:r>
            <a:r>
              <a:rPr lang="en-US" sz="2800" dirty="0" err="1" smtClean="0"/>
              <a:t>Pemerintahan</a:t>
            </a:r>
            <a:r>
              <a:rPr lang="en-US" sz="2800" dirty="0" smtClean="0"/>
              <a:t> </a:t>
            </a:r>
            <a:r>
              <a:rPr lang="en-US" sz="2800" dirty="0"/>
              <a:t>Daerah.</a:t>
            </a:r>
          </a:p>
          <a:p>
            <a:pPr algn="just"/>
            <a:r>
              <a:rPr lang="fi-FI" sz="2800" dirty="0" smtClean="0"/>
              <a:t>Urusan </a:t>
            </a:r>
            <a:r>
              <a:rPr lang="fi-FI" sz="2800" dirty="0"/>
              <a:t>Pemerintahan adalah kekuasaan </a:t>
            </a:r>
            <a:r>
              <a:rPr lang="fi-FI" sz="2800" dirty="0" smtClean="0"/>
              <a:t>pemerintahan </a:t>
            </a:r>
            <a:r>
              <a:rPr lang="en-US" sz="2800" dirty="0" smtClean="0"/>
              <a:t>yang </a:t>
            </a:r>
            <a:r>
              <a:rPr lang="en-US" sz="2800" dirty="0" err="1"/>
              <a:t>menjadi</a:t>
            </a:r>
            <a:r>
              <a:rPr lang="en-US" sz="2800" dirty="0"/>
              <a:t> </a:t>
            </a:r>
            <a:r>
              <a:rPr lang="en-US" sz="2800" dirty="0" err="1"/>
              <a:t>kewenangan</a:t>
            </a:r>
            <a:r>
              <a:rPr lang="en-US" sz="2800" dirty="0"/>
              <a:t> </a:t>
            </a:r>
            <a:r>
              <a:rPr lang="en-US" sz="2800" dirty="0" err="1"/>
              <a:t>Presiden</a:t>
            </a:r>
            <a:r>
              <a:rPr lang="en-US" sz="2800" dirty="0"/>
              <a:t> yang </a:t>
            </a:r>
            <a:r>
              <a:rPr lang="en-US" sz="2800" dirty="0" err="1" smtClean="0"/>
              <a:t>pelaksanaannya</a:t>
            </a:r>
            <a:r>
              <a:rPr lang="en-US" sz="2800" dirty="0"/>
              <a:t> </a:t>
            </a:r>
            <a:r>
              <a:rPr lang="en-US" sz="2800" dirty="0" err="1" smtClean="0"/>
              <a:t>dilakukan</a:t>
            </a:r>
            <a:r>
              <a:rPr lang="en-US" sz="2800" dirty="0" smtClean="0"/>
              <a:t> </a:t>
            </a:r>
            <a:r>
              <a:rPr lang="en-US" sz="2800" dirty="0" err="1"/>
              <a:t>oleh</a:t>
            </a:r>
            <a:r>
              <a:rPr lang="en-US" sz="2800" dirty="0"/>
              <a:t> </a:t>
            </a:r>
            <a:r>
              <a:rPr lang="en-US" sz="2800" dirty="0" err="1"/>
              <a:t>kementerian</a:t>
            </a:r>
            <a:r>
              <a:rPr lang="en-US" sz="2800" dirty="0"/>
              <a:t> </a:t>
            </a:r>
            <a:r>
              <a:rPr lang="en-US" sz="2800" dirty="0" err="1"/>
              <a:t>negara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 smtClean="0"/>
              <a:t>penyelenggara</a:t>
            </a:r>
            <a:r>
              <a:rPr lang="en-US" sz="2800" dirty="0"/>
              <a:t> </a:t>
            </a:r>
            <a:r>
              <a:rPr lang="en-US" sz="2800" dirty="0" err="1" smtClean="0"/>
              <a:t>Pemerintahan</a:t>
            </a:r>
            <a:r>
              <a:rPr lang="en-US" sz="2800" dirty="0" smtClean="0"/>
              <a:t> </a:t>
            </a:r>
            <a:r>
              <a:rPr lang="en-US" sz="2800" dirty="0"/>
              <a:t>Daerah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melindungi</a:t>
            </a:r>
            <a:r>
              <a:rPr lang="en-US" sz="2800" dirty="0"/>
              <a:t>, </a:t>
            </a:r>
            <a:r>
              <a:rPr lang="en-US" sz="2800" dirty="0" err="1" smtClean="0"/>
              <a:t>melayani</a:t>
            </a:r>
            <a:r>
              <a:rPr lang="en-US" sz="2800" dirty="0" smtClean="0"/>
              <a:t>, </a:t>
            </a:r>
            <a:r>
              <a:rPr lang="en-US" sz="2800" dirty="0" err="1" smtClean="0"/>
              <a:t>memberdayakan</a:t>
            </a:r>
            <a:r>
              <a:rPr lang="en-US" sz="2800" dirty="0"/>
              <a:t>,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menyejahterakan</a:t>
            </a:r>
            <a:r>
              <a:rPr lang="en-US" sz="2800" dirty="0"/>
              <a:t> </a:t>
            </a:r>
            <a:r>
              <a:rPr lang="en-US" sz="2800" dirty="0" err="1"/>
              <a:t>masyarakat</a:t>
            </a:r>
            <a:r>
              <a:rPr lang="en-US" sz="2800" dirty="0"/>
              <a:t>.</a:t>
            </a:r>
          </a:p>
          <a:p>
            <a:pPr algn="just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0318593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 err="1"/>
              <a:t>Otonomi</a:t>
            </a:r>
            <a:r>
              <a:rPr lang="en-US" sz="2800" dirty="0"/>
              <a:t> Daerah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hak</a:t>
            </a:r>
            <a:r>
              <a:rPr lang="en-US" sz="2800" dirty="0"/>
              <a:t>, </a:t>
            </a:r>
            <a:r>
              <a:rPr lang="en-US" sz="2800" dirty="0" err="1"/>
              <a:t>wewenang</a:t>
            </a:r>
            <a:r>
              <a:rPr lang="en-US" sz="2800" dirty="0"/>
              <a:t>,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 smtClean="0"/>
              <a:t>kewajiban</a:t>
            </a:r>
            <a:r>
              <a:rPr lang="en-US" sz="2800" dirty="0"/>
              <a:t> </a:t>
            </a:r>
            <a:r>
              <a:rPr lang="en-US" sz="2800" dirty="0" err="1" smtClean="0"/>
              <a:t>daerah</a:t>
            </a:r>
            <a:r>
              <a:rPr lang="en-US" sz="2800" dirty="0" smtClean="0"/>
              <a:t> </a:t>
            </a:r>
            <a:r>
              <a:rPr lang="en-US" sz="2800" dirty="0" err="1"/>
              <a:t>otonom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mengatur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mengurus</a:t>
            </a:r>
            <a:r>
              <a:rPr lang="en-US" sz="2800" dirty="0"/>
              <a:t> </a:t>
            </a:r>
            <a:r>
              <a:rPr lang="en-US" sz="2800" dirty="0" err="1" smtClean="0"/>
              <a:t>sendiri</a:t>
            </a:r>
            <a:r>
              <a:rPr lang="en-US" sz="2800" dirty="0"/>
              <a:t> </a:t>
            </a:r>
            <a:r>
              <a:rPr lang="fi-FI" sz="2800" dirty="0" smtClean="0"/>
              <a:t>Urusan </a:t>
            </a:r>
            <a:r>
              <a:rPr lang="fi-FI" sz="2800" dirty="0"/>
              <a:t>Pemerintahan dan kepentingan </a:t>
            </a:r>
            <a:r>
              <a:rPr lang="fi-FI" sz="2800" dirty="0" smtClean="0"/>
              <a:t>masyarakat </a:t>
            </a:r>
            <a:r>
              <a:rPr lang="en-US" sz="2800" dirty="0" err="1" smtClean="0"/>
              <a:t>setempat</a:t>
            </a:r>
            <a:r>
              <a:rPr lang="en-US" sz="2800" dirty="0" smtClean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r>
              <a:rPr lang="en-US" sz="2800" dirty="0"/>
              <a:t> Negara </a:t>
            </a:r>
            <a:r>
              <a:rPr lang="en-US" sz="2800" dirty="0" err="1"/>
              <a:t>Kesatuan</a:t>
            </a:r>
            <a:r>
              <a:rPr lang="en-US" sz="2800" dirty="0"/>
              <a:t> </a:t>
            </a:r>
            <a:r>
              <a:rPr lang="en-US" sz="2800" dirty="0" err="1" smtClean="0"/>
              <a:t>Republik</a:t>
            </a:r>
            <a:r>
              <a:rPr lang="en-US" sz="2800" dirty="0"/>
              <a:t> </a:t>
            </a:r>
            <a:r>
              <a:rPr lang="en-US" sz="2800" dirty="0" smtClean="0"/>
              <a:t>Indonesia</a:t>
            </a:r>
            <a:r>
              <a:rPr lang="en-US" sz="2800" dirty="0"/>
              <a:t>.</a:t>
            </a:r>
          </a:p>
          <a:p>
            <a:pPr algn="just"/>
            <a:r>
              <a:rPr lang="en-US" sz="2800" dirty="0" err="1" smtClean="0"/>
              <a:t>Asas</a:t>
            </a:r>
            <a:r>
              <a:rPr lang="en-US" sz="2800" dirty="0" smtClean="0"/>
              <a:t> </a:t>
            </a:r>
            <a:r>
              <a:rPr lang="en-US" sz="2800" dirty="0" err="1"/>
              <a:t>Otonomi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prinsip</a:t>
            </a:r>
            <a:r>
              <a:rPr lang="en-US" sz="2800" dirty="0"/>
              <a:t> </a:t>
            </a:r>
            <a:r>
              <a:rPr lang="en-US" sz="2800" dirty="0" err="1"/>
              <a:t>dasar</a:t>
            </a:r>
            <a:r>
              <a:rPr lang="en-US" sz="2800" dirty="0"/>
              <a:t> </a:t>
            </a:r>
            <a:r>
              <a:rPr lang="en-US" sz="2800" dirty="0" err="1" smtClean="0"/>
              <a:t>penyelenggaraan</a:t>
            </a:r>
            <a:r>
              <a:rPr lang="en-US" sz="2800" dirty="0"/>
              <a:t> </a:t>
            </a:r>
            <a:r>
              <a:rPr lang="en-US" sz="2800" dirty="0" err="1" smtClean="0"/>
              <a:t>Pemerintahan</a:t>
            </a:r>
            <a:r>
              <a:rPr lang="en-US" sz="2800" dirty="0" smtClean="0"/>
              <a:t> </a:t>
            </a:r>
            <a:r>
              <a:rPr lang="en-US" sz="2800" dirty="0"/>
              <a:t>Daerah </a:t>
            </a:r>
            <a:r>
              <a:rPr lang="en-US" sz="2800" dirty="0" err="1"/>
              <a:t>berdasarkan</a:t>
            </a:r>
            <a:r>
              <a:rPr lang="en-US" sz="2800" dirty="0"/>
              <a:t> </a:t>
            </a:r>
            <a:r>
              <a:rPr lang="en-US" sz="2800" dirty="0" err="1"/>
              <a:t>Otonomi</a:t>
            </a:r>
            <a:r>
              <a:rPr lang="en-US" sz="2800" dirty="0"/>
              <a:t> Daerah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OTONOMI DAERAH </a:t>
            </a:r>
            <a:r>
              <a:rPr lang="en-US" dirty="0" err="1" smtClean="0"/>
              <a:t>Menurut</a:t>
            </a:r>
            <a:r>
              <a:rPr lang="en-US" dirty="0" smtClean="0"/>
              <a:t> UU No 9 </a:t>
            </a:r>
            <a:r>
              <a:rPr lang="en-US" dirty="0" err="1" smtClean="0"/>
              <a:t>Tahun</a:t>
            </a:r>
            <a:r>
              <a:rPr lang="en-US" dirty="0" smtClean="0"/>
              <a:t>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349932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702491"/>
          </a:xfrm>
        </p:spPr>
        <p:txBody>
          <a:bodyPr>
            <a:normAutofit/>
          </a:bodyPr>
          <a:lstStyle/>
          <a:p>
            <a:pPr algn="just"/>
            <a:r>
              <a:rPr lang="fi-FI" sz="2800" b="1" dirty="0"/>
              <a:t>Desentralisasi </a:t>
            </a:r>
            <a:r>
              <a:rPr lang="fi-FI" sz="2800" dirty="0"/>
              <a:t>adalah penyerahan Urusan Pemerintahan </a:t>
            </a:r>
            <a:r>
              <a:rPr lang="en-US" sz="2800" dirty="0" err="1"/>
              <a:t>oleh</a:t>
            </a:r>
            <a:r>
              <a:rPr lang="en-US" sz="2800" dirty="0"/>
              <a:t> </a:t>
            </a:r>
            <a:r>
              <a:rPr lang="en-US" sz="2800" dirty="0" err="1"/>
              <a:t>Pemerintah</a:t>
            </a:r>
            <a:r>
              <a:rPr lang="en-US" sz="2800" dirty="0"/>
              <a:t> </a:t>
            </a:r>
            <a:r>
              <a:rPr lang="en-US" sz="2800" dirty="0" err="1"/>
              <a:t>Pusat</a:t>
            </a:r>
            <a:r>
              <a:rPr lang="en-US" sz="2800" dirty="0"/>
              <a:t> </a:t>
            </a:r>
            <a:r>
              <a:rPr lang="en-US" sz="2800" dirty="0" err="1"/>
              <a:t>kepada</a:t>
            </a:r>
            <a:r>
              <a:rPr lang="en-US" sz="2800" dirty="0"/>
              <a:t> </a:t>
            </a:r>
            <a:r>
              <a:rPr lang="en-US" sz="2800" dirty="0" err="1"/>
              <a:t>daerah</a:t>
            </a:r>
            <a:r>
              <a:rPr lang="en-US" sz="2800" dirty="0"/>
              <a:t> </a:t>
            </a:r>
            <a:r>
              <a:rPr lang="en-US" sz="2800" dirty="0" err="1"/>
              <a:t>otonom</a:t>
            </a:r>
            <a:r>
              <a:rPr lang="en-US" sz="2800" dirty="0"/>
              <a:t> </a:t>
            </a:r>
            <a:r>
              <a:rPr lang="en-US" sz="2800" dirty="0" err="1"/>
              <a:t>berdasarkan</a:t>
            </a:r>
            <a:r>
              <a:rPr lang="en-US" sz="2800" dirty="0"/>
              <a:t> </a:t>
            </a:r>
            <a:r>
              <a:rPr lang="en-US" sz="2800" dirty="0" err="1"/>
              <a:t>Asas</a:t>
            </a:r>
            <a:r>
              <a:rPr lang="en-US" sz="2800" dirty="0"/>
              <a:t> </a:t>
            </a:r>
            <a:r>
              <a:rPr lang="en-US" sz="2800" dirty="0" err="1"/>
              <a:t>Otonomi</a:t>
            </a:r>
            <a:r>
              <a:rPr lang="en-US" sz="2800" dirty="0"/>
              <a:t>.</a:t>
            </a:r>
          </a:p>
          <a:p>
            <a:pPr algn="just"/>
            <a:r>
              <a:rPr lang="fi-FI" sz="2800" b="1" dirty="0"/>
              <a:t>Dekonsentrasi </a:t>
            </a:r>
            <a:r>
              <a:rPr lang="fi-FI" sz="2800" dirty="0"/>
              <a:t>adalah pelimpahan sebagian </a:t>
            </a:r>
            <a:r>
              <a:rPr lang="fi-FI" sz="2800" dirty="0" smtClean="0"/>
              <a:t>Urusan </a:t>
            </a:r>
            <a:r>
              <a:rPr lang="en-US" sz="2800" dirty="0" err="1" smtClean="0"/>
              <a:t>Pemerintahan</a:t>
            </a:r>
            <a:r>
              <a:rPr lang="en-US" sz="2800" dirty="0" smtClean="0"/>
              <a:t> </a:t>
            </a:r>
            <a:r>
              <a:rPr lang="en-US" sz="2800" dirty="0"/>
              <a:t>yang </a:t>
            </a:r>
            <a:r>
              <a:rPr lang="en-US" sz="2800" dirty="0" err="1"/>
              <a:t>menjadi</a:t>
            </a:r>
            <a:r>
              <a:rPr lang="en-US" sz="2800" dirty="0"/>
              <a:t> </a:t>
            </a:r>
            <a:r>
              <a:rPr lang="en-US" sz="2800" dirty="0" err="1"/>
              <a:t>kewenangan</a:t>
            </a:r>
            <a:r>
              <a:rPr lang="en-US" sz="2800" dirty="0"/>
              <a:t> </a:t>
            </a:r>
            <a:r>
              <a:rPr lang="en-US" sz="2800" dirty="0" err="1"/>
              <a:t>Pemerintah</a:t>
            </a:r>
            <a:r>
              <a:rPr lang="en-US" sz="2800" dirty="0"/>
              <a:t> </a:t>
            </a:r>
            <a:r>
              <a:rPr lang="en-US" sz="2800" dirty="0" err="1" smtClean="0"/>
              <a:t>Pusat</a:t>
            </a:r>
            <a:r>
              <a:rPr lang="en-US" sz="2800" dirty="0"/>
              <a:t> </a:t>
            </a:r>
            <a:r>
              <a:rPr lang="en-US" sz="2800" dirty="0" err="1" smtClean="0"/>
              <a:t>kepada</a:t>
            </a:r>
            <a:r>
              <a:rPr lang="en-US" sz="2800" dirty="0" smtClean="0"/>
              <a:t> </a:t>
            </a:r>
            <a:r>
              <a:rPr lang="en-US" sz="2800" dirty="0" err="1"/>
              <a:t>gubernur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wakil</a:t>
            </a:r>
            <a:r>
              <a:rPr lang="en-US" sz="2800" dirty="0"/>
              <a:t> </a:t>
            </a:r>
            <a:r>
              <a:rPr lang="en-US" sz="2800" dirty="0" err="1"/>
              <a:t>Pemerintah</a:t>
            </a:r>
            <a:r>
              <a:rPr lang="en-US" sz="2800" dirty="0"/>
              <a:t> </a:t>
            </a:r>
            <a:r>
              <a:rPr lang="en-US" sz="2800" dirty="0" err="1"/>
              <a:t>Pusat</a:t>
            </a:r>
            <a:r>
              <a:rPr lang="en-US" sz="2800" dirty="0"/>
              <a:t>, </a:t>
            </a:r>
            <a:r>
              <a:rPr lang="en-US" sz="2800" dirty="0" err="1" smtClean="0"/>
              <a:t>kepada</a:t>
            </a:r>
            <a:r>
              <a:rPr lang="en-US" sz="2800" dirty="0"/>
              <a:t> </a:t>
            </a:r>
            <a:r>
              <a:rPr lang="nn-NO" sz="2800" dirty="0" smtClean="0"/>
              <a:t>instansi </a:t>
            </a:r>
            <a:r>
              <a:rPr lang="nn-NO" sz="2800" dirty="0"/>
              <a:t>vertikal di wilayah tertentu, dan/atau </a:t>
            </a:r>
            <a:r>
              <a:rPr lang="nn-NO" sz="2800" dirty="0" smtClean="0"/>
              <a:t>kepada </a:t>
            </a:r>
            <a:r>
              <a:rPr lang="en-US" sz="2800" dirty="0" err="1" smtClean="0"/>
              <a:t>gubernur</a:t>
            </a:r>
            <a:r>
              <a:rPr lang="en-US" sz="2800" dirty="0" smtClean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bupati</a:t>
            </a:r>
            <a:r>
              <a:rPr lang="en-US" sz="2800" dirty="0"/>
              <a:t>/</a:t>
            </a:r>
            <a:r>
              <a:rPr lang="en-US" sz="2800" dirty="0" err="1"/>
              <a:t>wali</a:t>
            </a:r>
            <a:r>
              <a:rPr lang="en-US" sz="2800" dirty="0"/>
              <a:t> </a:t>
            </a:r>
            <a:r>
              <a:rPr lang="en-US" sz="2800" dirty="0" err="1"/>
              <a:t>kota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penanggung</a:t>
            </a:r>
            <a:r>
              <a:rPr lang="en-US" sz="2800" dirty="0"/>
              <a:t> </a:t>
            </a:r>
            <a:r>
              <a:rPr lang="en-US" sz="2800" dirty="0" err="1" smtClean="0"/>
              <a:t>jawab</a:t>
            </a:r>
            <a:r>
              <a:rPr lang="en-US" sz="2800" dirty="0"/>
              <a:t> </a:t>
            </a:r>
            <a:r>
              <a:rPr lang="en-US" sz="2800" dirty="0" err="1" smtClean="0"/>
              <a:t>urusan</a:t>
            </a:r>
            <a:r>
              <a:rPr lang="en-US" sz="2800" dirty="0" smtClean="0"/>
              <a:t> </a:t>
            </a:r>
            <a:r>
              <a:rPr lang="en-US" sz="2800" dirty="0" err="1"/>
              <a:t>pemerintahan</a:t>
            </a:r>
            <a:r>
              <a:rPr lang="en-US" sz="2800" dirty="0"/>
              <a:t> </a:t>
            </a:r>
            <a:r>
              <a:rPr lang="en-US" sz="2800" dirty="0" err="1"/>
              <a:t>umum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3547809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457200"/>
            <a:ext cx="8229600" cy="5550091"/>
          </a:xfrm>
        </p:spPr>
        <p:txBody>
          <a:bodyPr>
            <a:noAutofit/>
          </a:bodyPr>
          <a:lstStyle/>
          <a:p>
            <a:pPr algn="just"/>
            <a:r>
              <a:rPr lang="en-US" sz="2800" b="1" dirty="0" err="1"/>
              <a:t>Instansi</a:t>
            </a:r>
            <a:r>
              <a:rPr lang="en-US" sz="2800" b="1" dirty="0"/>
              <a:t> </a:t>
            </a:r>
            <a:r>
              <a:rPr lang="en-US" sz="2800" b="1" dirty="0" err="1"/>
              <a:t>Vertikal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perangkat</a:t>
            </a:r>
            <a:r>
              <a:rPr lang="en-US" sz="2800" dirty="0"/>
              <a:t> </a:t>
            </a:r>
            <a:r>
              <a:rPr lang="en-US" sz="2800" dirty="0" err="1"/>
              <a:t>kementerian</a:t>
            </a:r>
            <a:r>
              <a:rPr lang="en-US" sz="2800" dirty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/</a:t>
            </a:r>
            <a:r>
              <a:rPr lang="en-US" sz="2800" dirty="0" err="1" smtClean="0"/>
              <a:t>atau</a:t>
            </a:r>
            <a:r>
              <a:rPr lang="en-US" sz="2800" dirty="0"/>
              <a:t> </a:t>
            </a:r>
            <a:r>
              <a:rPr lang="en-US" sz="2800" dirty="0" err="1" smtClean="0"/>
              <a:t>lembaga</a:t>
            </a:r>
            <a:r>
              <a:rPr lang="en-US" sz="2800" dirty="0" smtClean="0"/>
              <a:t> </a:t>
            </a:r>
            <a:r>
              <a:rPr lang="en-US" sz="2800" dirty="0" err="1"/>
              <a:t>pemerintah</a:t>
            </a:r>
            <a:r>
              <a:rPr lang="en-US" sz="2800" dirty="0"/>
              <a:t> </a:t>
            </a:r>
            <a:r>
              <a:rPr lang="en-US" sz="2800" dirty="0" err="1"/>
              <a:t>nonkementerian</a:t>
            </a:r>
            <a:r>
              <a:rPr lang="en-US" sz="2800" dirty="0"/>
              <a:t> yang </a:t>
            </a:r>
            <a:r>
              <a:rPr lang="en-US" sz="2800" dirty="0" err="1" smtClean="0"/>
              <a:t>mengurus</a:t>
            </a:r>
            <a:r>
              <a:rPr lang="en-US" sz="2800" dirty="0"/>
              <a:t> </a:t>
            </a:r>
            <a:r>
              <a:rPr lang="en-US" sz="2800" dirty="0" err="1" smtClean="0"/>
              <a:t>Urusan</a:t>
            </a:r>
            <a:r>
              <a:rPr lang="en-US" sz="2800" dirty="0" smtClean="0"/>
              <a:t> </a:t>
            </a:r>
            <a:r>
              <a:rPr lang="en-US" sz="2800" dirty="0" err="1"/>
              <a:t>Pemerintahan</a:t>
            </a:r>
            <a:r>
              <a:rPr lang="en-US" sz="2800" dirty="0"/>
              <a:t> yang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diserahkan</a:t>
            </a:r>
            <a:r>
              <a:rPr lang="en-US" sz="2800" dirty="0"/>
              <a:t> </a:t>
            </a:r>
            <a:r>
              <a:rPr lang="en-US" sz="2800" dirty="0" err="1"/>
              <a:t>kepada</a:t>
            </a:r>
            <a:r>
              <a:rPr lang="en-US" sz="2800" dirty="0"/>
              <a:t> </a:t>
            </a:r>
            <a:r>
              <a:rPr lang="en-US" sz="2800" dirty="0" err="1" smtClean="0"/>
              <a:t>daerah</a:t>
            </a:r>
            <a:r>
              <a:rPr lang="en-US" sz="2800" dirty="0"/>
              <a:t> </a:t>
            </a:r>
            <a:r>
              <a:rPr lang="en-US" sz="2800" dirty="0" err="1" smtClean="0"/>
              <a:t>otonom</a:t>
            </a:r>
            <a:r>
              <a:rPr lang="en-US" sz="2800" dirty="0" smtClean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wilayah</a:t>
            </a:r>
            <a:r>
              <a:rPr lang="en-US" sz="2800" dirty="0"/>
              <a:t> </a:t>
            </a:r>
            <a:r>
              <a:rPr lang="en-US" sz="2800" dirty="0" err="1"/>
              <a:t>tertentu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 smtClean="0"/>
              <a:t>rangka</a:t>
            </a:r>
            <a:r>
              <a:rPr lang="en-US" sz="2800" dirty="0"/>
              <a:t> </a:t>
            </a:r>
            <a:r>
              <a:rPr lang="en-US" sz="2800" dirty="0" err="1" smtClean="0"/>
              <a:t>Dekonsentrasi</a:t>
            </a:r>
            <a:r>
              <a:rPr lang="en-US" sz="2800" dirty="0" smtClean="0"/>
              <a:t>.</a:t>
            </a:r>
          </a:p>
          <a:p>
            <a:pPr algn="just"/>
            <a:r>
              <a:rPr lang="en-US" sz="2800" b="1" dirty="0"/>
              <a:t>Daerah </a:t>
            </a:r>
            <a:r>
              <a:rPr lang="en-US" sz="2800" b="1" dirty="0" err="1"/>
              <a:t>Otonom</a:t>
            </a:r>
            <a:r>
              <a:rPr lang="en-US" sz="2800" b="1" dirty="0"/>
              <a:t> </a:t>
            </a:r>
            <a:r>
              <a:rPr lang="en-US" sz="2800" dirty="0"/>
              <a:t>yang </a:t>
            </a:r>
            <a:r>
              <a:rPr lang="en-US" sz="2800" dirty="0" err="1"/>
              <a:t>selanjutnya</a:t>
            </a:r>
            <a:r>
              <a:rPr lang="en-US" sz="2800" dirty="0"/>
              <a:t> </a:t>
            </a:r>
            <a:r>
              <a:rPr lang="en-US" sz="2800" dirty="0" err="1"/>
              <a:t>disebut</a:t>
            </a:r>
            <a:r>
              <a:rPr lang="en-US" sz="2800" dirty="0"/>
              <a:t> Daerah </a:t>
            </a:r>
            <a:r>
              <a:rPr lang="en-US" sz="2800" dirty="0" err="1" smtClean="0"/>
              <a:t>adalah</a:t>
            </a:r>
            <a:r>
              <a:rPr lang="en-US" sz="2800" dirty="0"/>
              <a:t> </a:t>
            </a:r>
            <a:r>
              <a:rPr lang="sv-SE" sz="2800" dirty="0" smtClean="0"/>
              <a:t>kesatuan </a:t>
            </a:r>
            <a:r>
              <a:rPr lang="sv-SE" sz="2800" dirty="0"/>
              <a:t>masyarakat hukum yang mempunyai </a:t>
            </a:r>
            <a:r>
              <a:rPr lang="sv-SE" sz="2800" dirty="0" smtClean="0"/>
              <a:t>batas-batas </a:t>
            </a:r>
            <a:r>
              <a:rPr lang="en-US" sz="2800" dirty="0" err="1" smtClean="0"/>
              <a:t>wilayah</a:t>
            </a:r>
            <a:r>
              <a:rPr lang="en-US" sz="2800" dirty="0" smtClean="0"/>
              <a:t> </a:t>
            </a:r>
            <a:r>
              <a:rPr lang="en-US" sz="2800" dirty="0"/>
              <a:t>yang </a:t>
            </a:r>
            <a:r>
              <a:rPr lang="en-US" sz="2800" dirty="0" err="1"/>
              <a:t>berwenang</a:t>
            </a:r>
            <a:r>
              <a:rPr lang="en-US" sz="2800" dirty="0"/>
              <a:t> </a:t>
            </a:r>
            <a:r>
              <a:rPr lang="en-US" sz="2800" dirty="0" err="1"/>
              <a:t>mengatur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mengurus</a:t>
            </a:r>
            <a:r>
              <a:rPr lang="en-US" sz="2800" dirty="0"/>
              <a:t> </a:t>
            </a:r>
            <a:r>
              <a:rPr lang="en-US" sz="2800" dirty="0" err="1" smtClean="0"/>
              <a:t>Urusan</a:t>
            </a:r>
            <a:r>
              <a:rPr lang="en-US" sz="2800" dirty="0"/>
              <a:t> </a:t>
            </a:r>
            <a:r>
              <a:rPr lang="en-US" sz="2800" dirty="0" err="1" smtClean="0"/>
              <a:t>Pemerintahan</a:t>
            </a:r>
            <a:r>
              <a:rPr lang="en-US" sz="2800" dirty="0" smtClean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kepentingan</a:t>
            </a:r>
            <a:r>
              <a:rPr lang="en-US" sz="2800" dirty="0"/>
              <a:t> </a:t>
            </a:r>
            <a:r>
              <a:rPr lang="en-US" sz="2800" dirty="0" err="1"/>
              <a:t>masyarakat</a:t>
            </a:r>
            <a:r>
              <a:rPr lang="en-US" sz="2800" dirty="0"/>
              <a:t> </a:t>
            </a:r>
            <a:r>
              <a:rPr lang="en-US" sz="2800" dirty="0" err="1" smtClean="0"/>
              <a:t>setempat</a:t>
            </a:r>
            <a:r>
              <a:rPr lang="en-US" sz="2800" dirty="0"/>
              <a:t> </a:t>
            </a:r>
            <a:r>
              <a:rPr lang="en-US" sz="2800" dirty="0" err="1" smtClean="0"/>
              <a:t>menurut</a:t>
            </a:r>
            <a:r>
              <a:rPr lang="en-US" sz="2800" dirty="0" smtClean="0"/>
              <a:t> </a:t>
            </a:r>
            <a:r>
              <a:rPr lang="en-US" sz="2800" dirty="0" err="1"/>
              <a:t>prakarsa</a:t>
            </a:r>
            <a:r>
              <a:rPr lang="en-US" sz="2800" dirty="0"/>
              <a:t> </a:t>
            </a:r>
            <a:r>
              <a:rPr lang="en-US" sz="2800" dirty="0" err="1"/>
              <a:t>sendiri</a:t>
            </a:r>
            <a:r>
              <a:rPr lang="en-US" sz="2800" dirty="0"/>
              <a:t> </a:t>
            </a:r>
            <a:r>
              <a:rPr lang="en-US" sz="2800" dirty="0" err="1"/>
              <a:t>berdasarkan</a:t>
            </a:r>
            <a:r>
              <a:rPr lang="en-US" sz="2800" dirty="0"/>
              <a:t> </a:t>
            </a:r>
            <a:r>
              <a:rPr lang="en-US" sz="2800" dirty="0" err="1"/>
              <a:t>aspirasi</a:t>
            </a:r>
            <a:r>
              <a:rPr lang="en-US" sz="2800" dirty="0"/>
              <a:t> </a:t>
            </a:r>
            <a:r>
              <a:rPr lang="en-US" sz="2800" dirty="0" err="1" smtClean="0"/>
              <a:t>masyarakat</a:t>
            </a:r>
            <a:r>
              <a:rPr lang="en-US" sz="2800" dirty="0"/>
              <a:t> </a:t>
            </a:r>
            <a:r>
              <a:rPr lang="pt-BR" sz="2800" dirty="0" smtClean="0"/>
              <a:t>dalam </a:t>
            </a:r>
            <a:r>
              <a:rPr lang="pt-BR" sz="2800" dirty="0"/>
              <a:t>sistem Negara Kesatuan Republik Indonesia.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560002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fi-FI" b="1" dirty="0"/>
              <a:t>Urusan Pemerintahan Wajib </a:t>
            </a:r>
            <a:r>
              <a:rPr lang="fi-FI" dirty="0"/>
              <a:t>adalah Urusan </a:t>
            </a:r>
            <a:r>
              <a:rPr lang="fi-FI" dirty="0" smtClean="0"/>
              <a:t>Pemerintahan </a:t>
            </a:r>
            <a:r>
              <a:rPr lang="en-US" dirty="0" smtClean="0"/>
              <a:t>yang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diselenggarakan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Daerah.</a:t>
            </a:r>
          </a:p>
          <a:p>
            <a:pPr algn="just"/>
            <a:r>
              <a:rPr lang="fi-FI" b="1" dirty="0" smtClean="0"/>
              <a:t>Urusan </a:t>
            </a:r>
            <a:r>
              <a:rPr lang="fi-FI" b="1" dirty="0"/>
              <a:t>Pemerintahan Pilihan</a:t>
            </a:r>
            <a:r>
              <a:rPr lang="fi-FI" dirty="0"/>
              <a:t> adalah Urusan </a:t>
            </a:r>
            <a:r>
              <a:rPr lang="fi-FI" dirty="0" smtClean="0"/>
              <a:t>Pemerintahan </a:t>
            </a:r>
            <a:r>
              <a:rPr lang="en-US" dirty="0" smtClean="0"/>
              <a:t>yang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diselenggarakan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Daerah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 smtClean="0"/>
              <a:t>dengan</a:t>
            </a:r>
            <a:r>
              <a:rPr lang="en-US" dirty="0"/>
              <a:t> </a:t>
            </a:r>
            <a:r>
              <a:rPr lang="en-US" dirty="0" err="1" smtClean="0"/>
              <a:t>potensi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dimiliki</a:t>
            </a:r>
            <a:r>
              <a:rPr lang="en-US" dirty="0"/>
              <a:t> Daerah.</a:t>
            </a:r>
          </a:p>
          <a:p>
            <a:pPr algn="just"/>
            <a:r>
              <a:rPr lang="en-US" b="1" dirty="0" err="1" smtClean="0"/>
              <a:t>Pelayanan</a:t>
            </a:r>
            <a:r>
              <a:rPr lang="en-US" b="1" dirty="0" smtClean="0"/>
              <a:t> </a:t>
            </a:r>
            <a:r>
              <a:rPr lang="en-US" b="1" dirty="0" err="1"/>
              <a:t>Dasar</a:t>
            </a:r>
            <a:r>
              <a:rPr lang="en-US" b="1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smtClean="0"/>
              <a:t>public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warga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URUSAN DAERAH OTONOMI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78917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626291"/>
          </a:xfrm>
        </p:spPr>
        <p:txBody>
          <a:bodyPr>
            <a:normAutofit/>
          </a:bodyPr>
          <a:lstStyle/>
          <a:p>
            <a:pPr algn="just"/>
            <a:r>
              <a:rPr lang="en-US" b="1" dirty="0" err="1"/>
              <a:t>Rencana</a:t>
            </a:r>
            <a:r>
              <a:rPr lang="en-US" b="1" dirty="0"/>
              <a:t> Pembangunan </a:t>
            </a:r>
            <a:r>
              <a:rPr lang="en-US" b="1" dirty="0" err="1"/>
              <a:t>Jangka</a:t>
            </a:r>
            <a:r>
              <a:rPr lang="en-US" b="1" dirty="0"/>
              <a:t> </a:t>
            </a:r>
            <a:r>
              <a:rPr lang="en-US" b="1" dirty="0" err="1"/>
              <a:t>Panjang</a:t>
            </a:r>
            <a:r>
              <a:rPr lang="en-US" b="1" dirty="0"/>
              <a:t> Daerah </a:t>
            </a:r>
            <a:r>
              <a:rPr lang="en-US" dirty="0" smtClean="0"/>
              <a:t>yang </a:t>
            </a:r>
            <a:r>
              <a:rPr lang="en-US" dirty="0" err="1" smtClean="0"/>
              <a:t>selanjutnya</a:t>
            </a:r>
            <a:r>
              <a:rPr lang="en-US" dirty="0" smtClean="0"/>
              <a:t> </a:t>
            </a:r>
            <a:r>
              <a:rPr lang="en-US" dirty="0" err="1"/>
              <a:t>disingkat</a:t>
            </a:r>
            <a:r>
              <a:rPr lang="en-US" dirty="0"/>
              <a:t> RPJPD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 </a:t>
            </a:r>
            <a:r>
              <a:rPr lang="en-US" dirty="0" err="1" smtClean="0"/>
              <a:t>perencanaan</a:t>
            </a:r>
            <a:r>
              <a:rPr lang="en-US" dirty="0"/>
              <a:t> </a:t>
            </a:r>
            <a:r>
              <a:rPr lang="en-US" dirty="0" smtClean="0"/>
              <a:t>Daerah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20 (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puluh</a:t>
            </a:r>
            <a:r>
              <a:rPr lang="en-US" dirty="0"/>
              <a:t>) </a:t>
            </a:r>
            <a:r>
              <a:rPr lang="en-US" dirty="0" err="1"/>
              <a:t>tahun</a:t>
            </a:r>
            <a:r>
              <a:rPr lang="en-US" dirty="0"/>
              <a:t>.</a:t>
            </a:r>
          </a:p>
          <a:p>
            <a:pPr algn="just"/>
            <a:r>
              <a:rPr lang="en-US" b="1" dirty="0" err="1" smtClean="0"/>
              <a:t>Rencana</a:t>
            </a:r>
            <a:r>
              <a:rPr lang="en-US" b="1" dirty="0" smtClean="0"/>
              <a:t> </a:t>
            </a:r>
            <a:r>
              <a:rPr lang="en-US" b="1" dirty="0"/>
              <a:t>Pembangunan </a:t>
            </a:r>
            <a:r>
              <a:rPr lang="en-US" b="1" dirty="0" err="1"/>
              <a:t>Jangka</a:t>
            </a:r>
            <a:r>
              <a:rPr lang="en-US" b="1" dirty="0"/>
              <a:t> </a:t>
            </a:r>
            <a:r>
              <a:rPr lang="en-US" b="1" dirty="0" err="1"/>
              <a:t>Menengah</a:t>
            </a:r>
            <a:r>
              <a:rPr lang="en-US" b="1" dirty="0"/>
              <a:t> Daerah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selanjutnya</a:t>
            </a:r>
            <a:r>
              <a:rPr lang="en-US" dirty="0" smtClean="0"/>
              <a:t> </a:t>
            </a:r>
            <a:r>
              <a:rPr lang="en-US" dirty="0" err="1"/>
              <a:t>disingkat</a:t>
            </a:r>
            <a:r>
              <a:rPr lang="en-US" dirty="0"/>
              <a:t> RPJMD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 </a:t>
            </a:r>
            <a:r>
              <a:rPr lang="en-US" dirty="0" err="1" smtClean="0"/>
              <a:t>perencanaan</a:t>
            </a:r>
            <a:r>
              <a:rPr lang="en-US" dirty="0"/>
              <a:t> </a:t>
            </a:r>
            <a:r>
              <a:rPr lang="en-US" dirty="0" smtClean="0"/>
              <a:t>Daerah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5 (lima) </a:t>
            </a:r>
            <a:r>
              <a:rPr lang="en-US" dirty="0" err="1" smtClean="0"/>
              <a:t>tahun</a:t>
            </a:r>
            <a:r>
              <a:rPr lang="en-US" dirty="0" smtClean="0"/>
              <a:t>.</a:t>
            </a:r>
          </a:p>
          <a:p>
            <a:pPr algn="just"/>
            <a:r>
              <a:rPr lang="en-US" b="1" dirty="0" err="1" smtClean="0"/>
              <a:t>Rencana</a:t>
            </a:r>
            <a:r>
              <a:rPr lang="en-US" b="1" dirty="0" smtClean="0"/>
              <a:t> </a:t>
            </a:r>
            <a:r>
              <a:rPr lang="en-US" b="1" dirty="0"/>
              <a:t>Pembangunan </a:t>
            </a:r>
            <a:r>
              <a:rPr lang="en-US" b="1" dirty="0" err="1"/>
              <a:t>Tahunan</a:t>
            </a:r>
            <a:r>
              <a:rPr lang="en-US" b="1" dirty="0"/>
              <a:t> Daerah </a:t>
            </a:r>
            <a:r>
              <a:rPr lang="en-US" dirty="0"/>
              <a:t>yang </a:t>
            </a:r>
            <a:r>
              <a:rPr lang="en-US" dirty="0" err="1" smtClean="0"/>
              <a:t>selanjutnya</a:t>
            </a:r>
            <a:r>
              <a:rPr lang="en-US" dirty="0"/>
              <a:t> </a:t>
            </a:r>
            <a:r>
              <a:rPr lang="sv-SE" dirty="0" smtClean="0"/>
              <a:t>disebut </a:t>
            </a:r>
            <a:r>
              <a:rPr lang="sv-SE" dirty="0"/>
              <a:t>Rencana Kerja Pemerintah Daerah yang </a:t>
            </a:r>
            <a:r>
              <a:rPr lang="sv-SE" dirty="0" smtClean="0"/>
              <a:t>selanjutnya </a:t>
            </a:r>
            <a:r>
              <a:rPr lang="en-US" dirty="0" err="1" smtClean="0"/>
              <a:t>disingkat</a:t>
            </a:r>
            <a:r>
              <a:rPr lang="en-US" dirty="0" smtClean="0"/>
              <a:t> </a:t>
            </a:r>
            <a:r>
              <a:rPr lang="en-US" dirty="0"/>
              <a:t>RKPD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 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smtClean="0"/>
              <a:t>Daerah </a:t>
            </a:r>
            <a:r>
              <a:rPr lang="fi-FI" dirty="0" smtClean="0"/>
              <a:t>untuk </a:t>
            </a:r>
            <a:r>
              <a:rPr lang="fi-FI" dirty="0"/>
              <a:t>periode 1 (satu) tahun.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1008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b="1" dirty="0" smtClean="0">
                <a:latin typeface="Bell MT" pitchFamily="18" charset="0"/>
              </a:rPr>
              <a:t>ASAS DEKONSENTRASI</a:t>
            </a:r>
          </a:p>
          <a:p>
            <a:pPr marL="0" indent="0" algn="just">
              <a:buNone/>
            </a:pPr>
            <a:r>
              <a:rPr lang="en-US" dirty="0" err="1" smtClean="0">
                <a:latin typeface="Bell MT" pitchFamily="18" charset="0"/>
              </a:rPr>
              <a:t>Menurut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b="1" i="1" dirty="0" err="1" smtClean="0">
                <a:latin typeface="Bell MT" pitchFamily="18" charset="0"/>
              </a:rPr>
              <a:t>Instituut</a:t>
            </a:r>
            <a:r>
              <a:rPr lang="en-US" b="1" i="1" dirty="0" smtClean="0">
                <a:latin typeface="Bell MT" pitchFamily="18" charset="0"/>
              </a:rPr>
              <a:t> </a:t>
            </a:r>
            <a:r>
              <a:rPr lang="en-US" b="1" i="1" dirty="0" err="1" smtClean="0">
                <a:latin typeface="Bell MT" pitchFamily="18" charset="0"/>
              </a:rPr>
              <a:t>voor</a:t>
            </a:r>
            <a:r>
              <a:rPr lang="en-US" b="1" i="1" dirty="0" smtClean="0">
                <a:latin typeface="Bell MT" pitchFamily="18" charset="0"/>
              </a:rPr>
              <a:t> </a:t>
            </a:r>
            <a:r>
              <a:rPr lang="en-US" b="1" i="1" dirty="0" err="1" smtClean="0">
                <a:latin typeface="Bell MT" pitchFamily="18" charset="0"/>
              </a:rPr>
              <a:t>besturrswetenscahppen</a:t>
            </a:r>
            <a:r>
              <a:rPr lang="en-US" b="1" i="1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dalam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laporan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penelitian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tentang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organisasi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pemerintahan</a:t>
            </a:r>
            <a:r>
              <a:rPr lang="en-US" dirty="0" smtClean="0">
                <a:latin typeface="Bell MT" pitchFamily="18" charset="0"/>
              </a:rPr>
              <a:t> 1975 (</a:t>
            </a:r>
            <a:r>
              <a:rPr lang="en-US" dirty="0" err="1" smtClean="0">
                <a:latin typeface="Bell MT" pitchFamily="18" charset="0"/>
              </a:rPr>
              <a:t>dikutip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oleh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Phillipus</a:t>
            </a:r>
            <a:r>
              <a:rPr lang="en-US" dirty="0" smtClean="0">
                <a:latin typeface="Bell MT" pitchFamily="18" charset="0"/>
              </a:rPr>
              <a:t> M. </a:t>
            </a:r>
            <a:r>
              <a:rPr lang="en-US" dirty="0" err="1" smtClean="0">
                <a:latin typeface="Bell MT" pitchFamily="18" charset="0"/>
              </a:rPr>
              <a:t>Hadjon</a:t>
            </a:r>
            <a:r>
              <a:rPr lang="en-US" dirty="0" smtClean="0">
                <a:latin typeface="Bell MT" pitchFamily="18" charset="0"/>
              </a:rPr>
              <a:t>), </a:t>
            </a:r>
            <a:r>
              <a:rPr lang="en-US" dirty="0" err="1" smtClean="0">
                <a:latin typeface="Bell MT" pitchFamily="18" charset="0"/>
              </a:rPr>
              <a:t>mengatakan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bahwa</a:t>
            </a:r>
            <a:r>
              <a:rPr lang="en-US" dirty="0" smtClean="0">
                <a:latin typeface="Bell MT" pitchFamily="18" charset="0"/>
              </a:rPr>
              <a:t>:</a:t>
            </a:r>
          </a:p>
          <a:p>
            <a:pPr marL="0" indent="0" algn="just">
              <a:buNone/>
            </a:pPr>
            <a:r>
              <a:rPr lang="en-US" b="1" dirty="0" smtClean="0">
                <a:latin typeface="Bell MT" pitchFamily="18" charset="0"/>
              </a:rPr>
              <a:t>“</a:t>
            </a:r>
            <a:r>
              <a:rPr lang="en-US" b="1" dirty="0" err="1" smtClean="0">
                <a:latin typeface="Bell MT" pitchFamily="18" charset="0"/>
              </a:rPr>
              <a:t>Dekonsentrasi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adalah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penugasan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kepada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pejabat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atau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dinas-dinas</a:t>
            </a:r>
            <a:r>
              <a:rPr lang="en-US" b="1" dirty="0" smtClean="0">
                <a:latin typeface="Bell MT" pitchFamily="18" charset="0"/>
              </a:rPr>
              <a:t> yang </a:t>
            </a:r>
            <a:r>
              <a:rPr lang="en-US" b="1" dirty="0" err="1" smtClean="0">
                <a:latin typeface="Bell MT" pitchFamily="18" charset="0"/>
              </a:rPr>
              <a:t>mempunyai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hubungan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hierarki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dalam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suatu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badan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pemerintahan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untuk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mengurus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tugas-tugas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tertentu</a:t>
            </a:r>
            <a:r>
              <a:rPr lang="en-US" b="1" dirty="0" smtClean="0">
                <a:latin typeface="Bell MT" pitchFamily="18" charset="0"/>
              </a:rPr>
              <a:t> yang </a:t>
            </a:r>
            <a:r>
              <a:rPr lang="en-US" b="1" dirty="0" err="1" smtClean="0">
                <a:latin typeface="Bell MT" pitchFamily="18" charset="0"/>
              </a:rPr>
              <a:t>disertai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hak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untuk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mengatur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dan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membuat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keputusan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dalam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masalah-masalah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tertentu</a:t>
            </a:r>
            <a:r>
              <a:rPr lang="en-US" b="1" dirty="0" smtClean="0">
                <a:latin typeface="Bell MT" pitchFamily="18" charset="0"/>
              </a:rPr>
              <a:t>, </a:t>
            </a:r>
            <a:r>
              <a:rPr lang="en-US" b="1" dirty="0" err="1" smtClean="0">
                <a:latin typeface="Bell MT" pitchFamily="18" charset="0"/>
              </a:rPr>
              <a:t>pertanggungjawaban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terakhir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tetap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pada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badan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pemerintahan</a:t>
            </a:r>
            <a:r>
              <a:rPr lang="en-US" b="1" dirty="0" smtClean="0">
                <a:latin typeface="Bell MT" pitchFamily="18" charset="0"/>
              </a:rPr>
              <a:t> yang </a:t>
            </a:r>
            <a:r>
              <a:rPr lang="en-US" b="1" dirty="0" err="1" smtClean="0">
                <a:latin typeface="Bell MT" pitchFamily="18" charset="0"/>
              </a:rPr>
              <a:t>bersangkutan</a:t>
            </a:r>
            <a:r>
              <a:rPr lang="en-US" b="1" dirty="0" smtClean="0">
                <a:latin typeface="Bell MT" pitchFamily="18" charset="0"/>
              </a:rPr>
              <a:t>”</a:t>
            </a:r>
            <a:endParaRPr lang="en-US" b="1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3600" dirty="0" err="1"/>
              <a:t>Penyelenggaraan</a:t>
            </a:r>
            <a:r>
              <a:rPr lang="en-US" sz="3600" dirty="0"/>
              <a:t> </a:t>
            </a:r>
            <a:r>
              <a:rPr lang="en-US" sz="3600" dirty="0" err="1"/>
              <a:t>Urusan</a:t>
            </a:r>
            <a:r>
              <a:rPr lang="en-US" sz="3600" dirty="0"/>
              <a:t> </a:t>
            </a:r>
            <a:r>
              <a:rPr lang="en-US" sz="3600" dirty="0" err="1"/>
              <a:t>Pemerintahan</a:t>
            </a:r>
            <a:r>
              <a:rPr lang="en-US" sz="3600" dirty="0"/>
              <a:t> </a:t>
            </a:r>
            <a:r>
              <a:rPr lang="en-US" sz="3600" dirty="0" err="1" smtClean="0"/>
              <a:t>sebagaimana</a:t>
            </a:r>
            <a:r>
              <a:rPr lang="en-US" sz="3600" dirty="0"/>
              <a:t> </a:t>
            </a:r>
            <a:r>
              <a:rPr lang="en-US" sz="3600" dirty="0" smtClean="0"/>
              <a:t>Daerah </a:t>
            </a:r>
            <a:r>
              <a:rPr lang="en-US" sz="3600" dirty="0" err="1" smtClean="0"/>
              <a:t>dilaksanakan</a:t>
            </a:r>
            <a:r>
              <a:rPr lang="en-US" sz="3600" dirty="0"/>
              <a:t> </a:t>
            </a:r>
            <a:r>
              <a:rPr lang="en-US" sz="3600" dirty="0" err="1" smtClean="0"/>
              <a:t>berdasarkan</a:t>
            </a:r>
            <a:r>
              <a:rPr lang="en-US" sz="3600" dirty="0" smtClean="0"/>
              <a:t>:</a:t>
            </a:r>
          </a:p>
          <a:p>
            <a:pPr marL="624078" indent="-514350" algn="just">
              <a:buAutoNum type="alphaUcPeriod"/>
            </a:pPr>
            <a:r>
              <a:rPr lang="en-US" sz="3600" dirty="0" err="1" smtClean="0"/>
              <a:t>asas</a:t>
            </a:r>
            <a:r>
              <a:rPr lang="en-US" sz="3600" dirty="0" smtClean="0"/>
              <a:t> </a:t>
            </a:r>
            <a:r>
              <a:rPr lang="en-US" sz="3600" dirty="0" err="1"/>
              <a:t>Desentralisasi</a:t>
            </a:r>
            <a:r>
              <a:rPr lang="en-US" sz="3600" dirty="0"/>
              <a:t>, </a:t>
            </a:r>
            <a:endParaRPr lang="en-US" sz="3600" dirty="0" smtClean="0"/>
          </a:p>
          <a:p>
            <a:pPr marL="624078" indent="-514350" algn="just">
              <a:buAutoNum type="alphaUcPeriod"/>
            </a:pPr>
            <a:r>
              <a:rPr lang="en-US" sz="3600" dirty="0" err="1" smtClean="0"/>
              <a:t>Asas</a:t>
            </a:r>
            <a:r>
              <a:rPr lang="en-US" sz="3600" dirty="0" smtClean="0"/>
              <a:t> </a:t>
            </a:r>
            <a:r>
              <a:rPr lang="en-US" sz="3600" dirty="0" err="1" smtClean="0"/>
              <a:t>Dekonsentrasi</a:t>
            </a:r>
            <a:r>
              <a:rPr lang="en-US" sz="3600" dirty="0"/>
              <a:t>, </a:t>
            </a:r>
            <a:endParaRPr lang="en-US" sz="3600" dirty="0" smtClean="0"/>
          </a:p>
          <a:p>
            <a:pPr marL="624078" indent="-514350" algn="just">
              <a:buAutoNum type="alphaUcPeriod"/>
            </a:pP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Tugas</a:t>
            </a:r>
            <a:r>
              <a:rPr lang="en-US" sz="3600" dirty="0"/>
              <a:t> </a:t>
            </a:r>
            <a:r>
              <a:rPr lang="en-US" sz="3600" dirty="0" err="1" smtClean="0"/>
              <a:t>Pembantuan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593532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397691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3600" dirty="0" err="1"/>
              <a:t>Pasal</a:t>
            </a:r>
            <a:r>
              <a:rPr lang="en-US" sz="3600" dirty="0"/>
              <a:t> </a:t>
            </a:r>
            <a:r>
              <a:rPr lang="en-US" sz="3600" dirty="0" smtClean="0"/>
              <a:t>10 UU PEMDA</a:t>
            </a:r>
            <a:endParaRPr lang="en-US" sz="3600" dirty="0"/>
          </a:p>
          <a:p>
            <a:pPr algn="just"/>
            <a:r>
              <a:rPr lang="fi-FI" sz="3600" dirty="0" smtClean="0"/>
              <a:t>Urusan </a:t>
            </a:r>
            <a:r>
              <a:rPr lang="fi-FI" sz="3600" dirty="0"/>
              <a:t>pemerintahan absolut sebagaimana </a:t>
            </a:r>
            <a:r>
              <a:rPr lang="fi-FI" sz="3600" dirty="0" smtClean="0"/>
              <a:t>dimaksud </a:t>
            </a:r>
            <a:r>
              <a:rPr lang="en-US" sz="3600" dirty="0" smtClean="0"/>
              <a:t> </a:t>
            </a:r>
            <a:r>
              <a:rPr lang="en-US" sz="3600" dirty="0" err="1"/>
              <a:t>meliputi</a:t>
            </a:r>
            <a:r>
              <a:rPr lang="en-US" sz="3600" dirty="0"/>
              <a:t>:</a:t>
            </a:r>
          </a:p>
          <a:p>
            <a:pPr marL="109728" indent="0">
              <a:buNone/>
            </a:pPr>
            <a:r>
              <a:rPr lang="en-US" sz="3600" dirty="0"/>
              <a:t>a. </a:t>
            </a:r>
            <a:r>
              <a:rPr lang="en-US" sz="3600" dirty="0" err="1"/>
              <a:t>politik</a:t>
            </a:r>
            <a:r>
              <a:rPr lang="en-US" sz="3600" dirty="0"/>
              <a:t> </a:t>
            </a:r>
            <a:r>
              <a:rPr lang="en-US" sz="3600" dirty="0" err="1"/>
              <a:t>luar</a:t>
            </a:r>
            <a:r>
              <a:rPr lang="en-US" sz="3600" dirty="0"/>
              <a:t> </a:t>
            </a:r>
            <a:r>
              <a:rPr lang="en-US" sz="3600" dirty="0" err="1"/>
              <a:t>negeri</a:t>
            </a:r>
            <a:r>
              <a:rPr lang="en-US" sz="3600" dirty="0"/>
              <a:t>;</a:t>
            </a:r>
          </a:p>
          <a:p>
            <a:pPr marL="109728" indent="0">
              <a:buNone/>
            </a:pPr>
            <a:r>
              <a:rPr lang="en-US" sz="3600" dirty="0"/>
              <a:t>b. </a:t>
            </a:r>
            <a:r>
              <a:rPr lang="en-US" sz="3600" dirty="0" err="1"/>
              <a:t>pertahanan</a:t>
            </a:r>
            <a:r>
              <a:rPr lang="en-US" sz="3600" dirty="0"/>
              <a:t>;</a:t>
            </a:r>
          </a:p>
          <a:p>
            <a:pPr marL="109728" indent="0">
              <a:buNone/>
            </a:pPr>
            <a:r>
              <a:rPr lang="en-US" sz="3600" dirty="0"/>
              <a:t>c. </a:t>
            </a:r>
            <a:r>
              <a:rPr lang="en-US" sz="3600" dirty="0" err="1"/>
              <a:t>keamanan</a:t>
            </a:r>
            <a:r>
              <a:rPr lang="en-US" sz="3600" dirty="0"/>
              <a:t>;</a:t>
            </a:r>
          </a:p>
          <a:p>
            <a:pPr marL="109728" indent="0">
              <a:buNone/>
            </a:pPr>
            <a:r>
              <a:rPr lang="en-US" sz="3600" dirty="0"/>
              <a:t>d. </a:t>
            </a:r>
            <a:r>
              <a:rPr lang="en-US" sz="3600" dirty="0" err="1"/>
              <a:t>yustisi</a:t>
            </a:r>
            <a:r>
              <a:rPr lang="en-US" sz="3600" dirty="0"/>
              <a:t>;</a:t>
            </a:r>
          </a:p>
          <a:p>
            <a:pPr marL="109728" indent="0">
              <a:buNone/>
            </a:pPr>
            <a:r>
              <a:rPr lang="en-US" sz="3600" dirty="0"/>
              <a:t>e. </a:t>
            </a:r>
            <a:r>
              <a:rPr lang="en-US" sz="3600" dirty="0" err="1"/>
              <a:t>moneter</a:t>
            </a:r>
            <a:r>
              <a:rPr lang="en-US" sz="3600" dirty="0"/>
              <a:t>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fiskal</a:t>
            </a:r>
            <a:r>
              <a:rPr lang="en-US" sz="3600" dirty="0"/>
              <a:t> </a:t>
            </a:r>
            <a:r>
              <a:rPr lang="en-US" sz="3600" dirty="0" err="1"/>
              <a:t>nasional</a:t>
            </a:r>
            <a:r>
              <a:rPr lang="en-US" sz="3600" dirty="0"/>
              <a:t>; </a:t>
            </a:r>
            <a:r>
              <a:rPr lang="en-US" sz="3600" dirty="0" err="1"/>
              <a:t>dan</a:t>
            </a:r>
            <a:endParaRPr lang="en-US" sz="3600" dirty="0"/>
          </a:p>
          <a:p>
            <a:pPr marL="109728" indent="0">
              <a:buNone/>
            </a:pPr>
            <a:r>
              <a:rPr lang="en-US" sz="3600" dirty="0" smtClean="0"/>
              <a:t>f</a:t>
            </a:r>
            <a:r>
              <a:rPr lang="en-US" sz="3600" dirty="0"/>
              <a:t>. agama.</a:t>
            </a:r>
          </a:p>
        </p:txBody>
      </p:sp>
    </p:spTree>
    <p:extLst>
      <p:ext uri="{BB962C8B-B14F-4D97-AF65-F5344CB8AC3E}">
        <p14:creationId xmlns:p14="http://schemas.microsoft.com/office/powerpoint/2010/main" val="1384984597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fi-FI" dirty="0"/>
              <a:t>Urusan pemerintahan konkuren sebagaimana di </a:t>
            </a:r>
            <a:r>
              <a:rPr lang="fi-FI" dirty="0" smtClean="0"/>
              <a:t>maksud </a:t>
            </a:r>
            <a:r>
              <a:rPr lang="en-US" dirty="0" err="1" smtClean="0"/>
              <a:t>Pasal</a:t>
            </a:r>
            <a:r>
              <a:rPr lang="en-US" dirty="0" smtClean="0"/>
              <a:t> </a:t>
            </a:r>
            <a:r>
              <a:rPr lang="en-US" dirty="0"/>
              <a:t>9 </a:t>
            </a:r>
            <a:r>
              <a:rPr lang="en-US" dirty="0" err="1"/>
              <a:t>ayat</a:t>
            </a:r>
            <a:r>
              <a:rPr lang="en-US" dirty="0"/>
              <a:t> (3)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smtClean="0"/>
              <a:t>Daerah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:</a:t>
            </a:r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Urusan</a:t>
            </a:r>
            <a:r>
              <a:rPr lang="en-US" dirty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/>
              <a:t>Pilihan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 smtClean="0"/>
              <a:t>berkaitan</a:t>
            </a:r>
            <a:r>
              <a:rPr lang="en-US" dirty="0"/>
              <a:t> </a:t>
            </a:r>
            <a:r>
              <a:rPr lang="sv-SE" dirty="0" smtClean="0"/>
              <a:t>dengan </a:t>
            </a:r>
            <a:r>
              <a:rPr lang="sv-SE" dirty="0"/>
              <a:t>Pelayanan Dasar dan Urusan Pemerintahan </a:t>
            </a:r>
            <a:r>
              <a:rPr lang="sv-SE" dirty="0" smtClean="0"/>
              <a:t>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Konkuren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43624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702491"/>
          </a:xfrm>
        </p:spPr>
        <p:txBody>
          <a:bodyPr>
            <a:normAutofit/>
          </a:bodyPr>
          <a:lstStyle/>
          <a:p>
            <a:pPr algn="just"/>
            <a:r>
              <a:rPr lang="en-US" sz="3200" dirty="0" err="1"/>
              <a:t>Urusan</a:t>
            </a:r>
            <a:r>
              <a:rPr lang="en-US" sz="3200" dirty="0"/>
              <a:t> </a:t>
            </a:r>
            <a:r>
              <a:rPr lang="en-US" sz="3200" dirty="0" err="1"/>
              <a:t>Pemerintahan</a:t>
            </a:r>
            <a:r>
              <a:rPr lang="en-US" sz="3200" dirty="0"/>
              <a:t> </a:t>
            </a:r>
            <a:r>
              <a:rPr lang="en-US" sz="3200" dirty="0" err="1"/>
              <a:t>Wajib</a:t>
            </a:r>
            <a:r>
              <a:rPr lang="en-US" sz="3200" dirty="0"/>
              <a:t> yang </a:t>
            </a:r>
            <a:r>
              <a:rPr lang="en-US" sz="3200" dirty="0" err="1"/>
              <a:t>berkaitan</a:t>
            </a:r>
            <a:r>
              <a:rPr lang="en-US" sz="3200" dirty="0"/>
              <a:t> </a:t>
            </a:r>
            <a:r>
              <a:rPr lang="en-US" sz="3200" dirty="0" err="1" smtClean="0"/>
              <a:t>dengan</a:t>
            </a:r>
            <a:r>
              <a:rPr lang="en-US" sz="3200" dirty="0"/>
              <a:t> </a:t>
            </a:r>
            <a:r>
              <a:rPr lang="en-US" sz="3200" dirty="0" err="1" smtClean="0"/>
              <a:t>Pelayanan</a:t>
            </a:r>
            <a:r>
              <a:rPr lang="en-US" sz="3200" dirty="0" smtClean="0"/>
              <a:t> </a:t>
            </a:r>
            <a:r>
              <a:rPr lang="en-US" sz="3200" dirty="0" err="1"/>
              <a:t>Dasar</a:t>
            </a:r>
            <a:r>
              <a:rPr lang="en-US" sz="3200" dirty="0"/>
              <a:t> </a:t>
            </a:r>
            <a:r>
              <a:rPr lang="en-US" sz="3200" dirty="0" smtClean="0"/>
              <a:t> </a:t>
            </a:r>
            <a:r>
              <a:rPr lang="en-US" sz="3200" dirty="0" err="1" smtClean="0"/>
              <a:t>adalah</a:t>
            </a:r>
            <a:r>
              <a:rPr lang="en-US" sz="3200" dirty="0" smtClean="0"/>
              <a:t> </a:t>
            </a:r>
            <a:r>
              <a:rPr lang="en-US" sz="3200" dirty="0" err="1"/>
              <a:t>Urusan</a:t>
            </a:r>
            <a:r>
              <a:rPr lang="en-US" sz="3200" dirty="0"/>
              <a:t> </a:t>
            </a:r>
            <a:r>
              <a:rPr lang="en-US" sz="3200" dirty="0" err="1"/>
              <a:t>Pemerintahan</a:t>
            </a:r>
            <a:r>
              <a:rPr lang="en-US" sz="3200" dirty="0"/>
              <a:t> </a:t>
            </a:r>
            <a:r>
              <a:rPr lang="en-US" sz="3200" dirty="0" err="1"/>
              <a:t>Wajib</a:t>
            </a:r>
            <a:r>
              <a:rPr lang="en-US" sz="3200" dirty="0"/>
              <a:t> yang </a:t>
            </a:r>
            <a:r>
              <a:rPr lang="en-US" sz="3200" dirty="0" err="1" smtClean="0"/>
              <a:t>sebagian</a:t>
            </a:r>
            <a:r>
              <a:rPr lang="en-US" sz="3200" dirty="0"/>
              <a:t> </a:t>
            </a:r>
            <a:r>
              <a:rPr lang="en-US" sz="3200" dirty="0" err="1" smtClean="0"/>
              <a:t>substansinya</a:t>
            </a:r>
            <a:r>
              <a:rPr lang="en-US" sz="3200" dirty="0" smtClean="0"/>
              <a:t> </a:t>
            </a:r>
            <a:r>
              <a:rPr lang="en-US" sz="3200" dirty="0" err="1"/>
              <a:t>merupakan</a:t>
            </a:r>
            <a:r>
              <a:rPr lang="en-US" sz="3200" dirty="0"/>
              <a:t> </a:t>
            </a:r>
            <a:r>
              <a:rPr lang="en-US" sz="3200" dirty="0" err="1"/>
              <a:t>Pelayanan</a:t>
            </a:r>
            <a:r>
              <a:rPr lang="en-US" sz="3200" dirty="0"/>
              <a:t> </a:t>
            </a:r>
            <a:r>
              <a:rPr lang="en-US" sz="3200" dirty="0" err="1"/>
              <a:t>Dasar</a:t>
            </a:r>
            <a:r>
              <a:rPr lang="en-US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04346916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Wajib</a:t>
            </a:r>
            <a:r>
              <a:rPr lang="en-US" dirty="0"/>
              <a:t> yang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 smtClean="0"/>
              <a:t>dengan</a:t>
            </a:r>
            <a:r>
              <a:rPr lang="en-US" dirty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 smtClean="0"/>
              <a:t>dimaksud</a:t>
            </a:r>
            <a:r>
              <a:rPr lang="en-US" dirty="0"/>
              <a:t> </a:t>
            </a:r>
            <a:r>
              <a:rPr lang="en-US" dirty="0" err="1" smtClean="0"/>
              <a:t>meliputi</a:t>
            </a:r>
            <a:r>
              <a:rPr lang="en-US" dirty="0"/>
              <a:t>: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/>
              <a:t>pendidikan</a:t>
            </a:r>
            <a:r>
              <a:rPr lang="en-US" dirty="0"/>
              <a:t>;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/>
              <a:t>kesehatan</a:t>
            </a:r>
            <a:r>
              <a:rPr lang="en-US" dirty="0"/>
              <a:t>;</a:t>
            </a:r>
          </a:p>
          <a:p>
            <a:pPr marL="624078" indent="-514350">
              <a:buFont typeface="+mj-lt"/>
              <a:buAutoNum type="arabicPeriod"/>
            </a:pPr>
            <a:r>
              <a:rPr lang="fi-FI" dirty="0" smtClean="0"/>
              <a:t>pekerjaan </a:t>
            </a:r>
            <a:r>
              <a:rPr lang="fi-FI" dirty="0"/>
              <a:t>umum dan penataan ruang;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fi-FI" dirty="0" smtClean="0"/>
              <a:t>perumahan </a:t>
            </a:r>
            <a:r>
              <a:rPr lang="fi-FI" dirty="0"/>
              <a:t>rakyat dan kawasan permukiman;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en-US" dirty="0" err="1" smtClean="0"/>
              <a:t>ketenteraman</a:t>
            </a:r>
            <a:r>
              <a:rPr lang="en-US" dirty="0"/>
              <a:t>, </a:t>
            </a:r>
            <a:r>
              <a:rPr lang="en-US" dirty="0" err="1"/>
              <a:t>ketertiban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, </a:t>
            </a:r>
            <a:r>
              <a:rPr lang="en-US" dirty="0" err="1" smtClean="0"/>
              <a:t>dan</a:t>
            </a:r>
            <a:r>
              <a:rPr lang="en-US" dirty="0"/>
              <a:t> </a:t>
            </a:r>
            <a:r>
              <a:rPr lang="en-US" dirty="0" err="1" smtClean="0"/>
              <a:t>pelindungan</a:t>
            </a:r>
            <a:r>
              <a:rPr lang="en-US" dirty="0"/>
              <a:t> </a:t>
            </a:r>
            <a:r>
              <a:rPr lang="en-US" dirty="0" err="1" smtClean="0"/>
              <a:t>masyarakat</a:t>
            </a:r>
            <a:r>
              <a:rPr lang="en-US" dirty="0"/>
              <a:t>; </a:t>
            </a:r>
            <a:r>
              <a:rPr lang="en-US" dirty="0" err="1"/>
              <a:t>dan</a:t>
            </a:r>
            <a:endParaRPr lang="en-US" dirty="0"/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/>
              <a:t>sosial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7218232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5854891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Wajib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 smtClean="0"/>
              <a:t>berkaitan</a:t>
            </a:r>
            <a:r>
              <a:rPr lang="en-US" dirty="0"/>
              <a:t> </a:t>
            </a:r>
            <a:r>
              <a:rPr lang="en-US" dirty="0" err="1" smtClean="0"/>
              <a:t>dengan</a:t>
            </a:r>
            <a:r>
              <a:rPr lang="en-US" dirty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/>
              <a:t>:</a:t>
            </a:r>
          </a:p>
          <a:p>
            <a:pPr marL="109728" indent="0">
              <a:buNone/>
            </a:pPr>
            <a:r>
              <a:rPr lang="en-US" dirty="0"/>
              <a:t>a.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;</a:t>
            </a:r>
          </a:p>
          <a:p>
            <a:pPr marL="109728" indent="0">
              <a:buNone/>
            </a:pPr>
            <a:r>
              <a:rPr lang="en-US" dirty="0" smtClean="0"/>
              <a:t>b</a:t>
            </a:r>
            <a:r>
              <a:rPr lang="en-US" dirty="0"/>
              <a:t>. </a:t>
            </a:r>
            <a:r>
              <a:rPr lang="en-US" dirty="0" err="1"/>
              <a:t>pemberdayaan</a:t>
            </a:r>
            <a:r>
              <a:rPr lang="en-US" dirty="0"/>
              <a:t> </a:t>
            </a:r>
            <a:r>
              <a:rPr lang="en-US" dirty="0" err="1"/>
              <a:t>perempuan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pelindungan</a:t>
            </a:r>
            <a:r>
              <a:rPr lang="en-US" dirty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;</a:t>
            </a:r>
          </a:p>
          <a:p>
            <a:pPr marL="109728" indent="0">
              <a:buNone/>
            </a:pPr>
            <a:r>
              <a:rPr lang="en-US" dirty="0" smtClean="0"/>
              <a:t>c</a:t>
            </a:r>
            <a:r>
              <a:rPr lang="en-US" dirty="0"/>
              <a:t>. </a:t>
            </a:r>
            <a:r>
              <a:rPr lang="en-US" dirty="0" err="1"/>
              <a:t>pangan</a:t>
            </a:r>
            <a:r>
              <a:rPr lang="en-US" dirty="0"/>
              <a:t>;</a:t>
            </a:r>
          </a:p>
          <a:p>
            <a:pPr marL="109728" indent="0">
              <a:buNone/>
            </a:pPr>
            <a:r>
              <a:rPr lang="en-US" dirty="0"/>
              <a:t>d. </a:t>
            </a:r>
            <a:r>
              <a:rPr lang="en-US" dirty="0" err="1"/>
              <a:t>pertanahan</a:t>
            </a:r>
            <a:r>
              <a:rPr lang="en-US" dirty="0"/>
              <a:t>;</a:t>
            </a:r>
          </a:p>
          <a:p>
            <a:pPr marL="109728" indent="0">
              <a:buNone/>
            </a:pPr>
            <a:r>
              <a:rPr lang="en-US" dirty="0"/>
              <a:t>e.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;</a:t>
            </a:r>
          </a:p>
          <a:p>
            <a:pPr marL="109728" indent="0">
              <a:buNone/>
            </a:pPr>
            <a:r>
              <a:rPr lang="en-US" dirty="0"/>
              <a:t>f. </a:t>
            </a:r>
            <a:r>
              <a:rPr lang="en-US" dirty="0" err="1"/>
              <a:t>administrasi</a:t>
            </a:r>
            <a:r>
              <a:rPr lang="en-US" dirty="0"/>
              <a:t> </a:t>
            </a:r>
            <a:r>
              <a:rPr lang="en-US" dirty="0" err="1"/>
              <a:t>kependudukan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pencatatan</a:t>
            </a:r>
            <a:r>
              <a:rPr lang="en-US" dirty="0"/>
              <a:t> </a:t>
            </a:r>
            <a:r>
              <a:rPr lang="en-US" dirty="0" err="1"/>
              <a:t>sipil</a:t>
            </a:r>
            <a:r>
              <a:rPr lang="en-US" dirty="0"/>
              <a:t>;</a:t>
            </a:r>
          </a:p>
          <a:p>
            <a:pPr marL="109728" indent="0">
              <a:buNone/>
            </a:pPr>
            <a:r>
              <a:rPr lang="nl-NL" dirty="0"/>
              <a:t>g. pemberdayaan masyarakat dan Desa;</a:t>
            </a:r>
          </a:p>
          <a:p>
            <a:pPr marL="109728" indent="0">
              <a:buNone/>
            </a:pPr>
            <a:r>
              <a:rPr lang="en-US" dirty="0"/>
              <a:t>h. </a:t>
            </a:r>
            <a:r>
              <a:rPr lang="en-US" dirty="0" err="1"/>
              <a:t>pengendalian</a:t>
            </a:r>
            <a:r>
              <a:rPr lang="en-US" dirty="0"/>
              <a:t> </a:t>
            </a:r>
            <a:r>
              <a:rPr lang="en-US" dirty="0" err="1"/>
              <a:t>penduduk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keluarga</a:t>
            </a:r>
            <a:r>
              <a:rPr lang="en-US" dirty="0"/>
              <a:t> </a:t>
            </a:r>
            <a:r>
              <a:rPr lang="en-US" dirty="0" err="1" smtClean="0"/>
              <a:t>berencana</a:t>
            </a:r>
            <a:r>
              <a:rPr lang="en-US" dirty="0"/>
              <a:t>;</a:t>
            </a:r>
          </a:p>
          <a:p>
            <a:pPr marL="109728" indent="0">
              <a:buNone/>
            </a:pPr>
            <a:r>
              <a:rPr lang="en-US" dirty="0" err="1" smtClean="0"/>
              <a:t>i</a:t>
            </a:r>
            <a:r>
              <a:rPr lang="en-US" dirty="0" smtClean="0"/>
              <a:t>. </a:t>
            </a:r>
            <a:r>
              <a:rPr lang="en-US" dirty="0" err="1" smtClean="0"/>
              <a:t>perhubungan</a:t>
            </a:r>
            <a:r>
              <a:rPr lang="en-US" dirty="0"/>
              <a:t>;</a:t>
            </a:r>
          </a:p>
          <a:p>
            <a:pPr marL="109728" indent="0">
              <a:buNone/>
            </a:pPr>
            <a:r>
              <a:rPr lang="en-US" dirty="0"/>
              <a:t>j.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informatika</a:t>
            </a:r>
            <a:r>
              <a:rPr lang="en-US" dirty="0"/>
              <a:t>;</a:t>
            </a:r>
          </a:p>
          <a:p>
            <a:pPr marL="109728" indent="0">
              <a:buNone/>
            </a:pPr>
            <a:r>
              <a:rPr lang="fi-FI" dirty="0"/>
              <a:t>k. koperasi, usaha kecil, dan menengah;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929131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/>
              <a:t>l. </a:t>
            </a:r>
            <a:r>
              <a:rPr lang="en-US" dirty="0" err="1"/>
              <a:t>penanaman</a:t>
            </a:r>
            <a:r>
              <a:rPr lang="en-US" dirty="0"/>
              <a:t> modal;</a:t>
            </a:r>
          </a:p>
          <a:p>
            <a:pPr marL="109728" indent="0">
              <a:buNone/>
            </a:pPr>
            <a:r>
              <a:rPr lang="nl-NL" dirty="0"/>
              <a:t>m. kepemudaan dan olah raga;</a:t>
            </a:r>
          </a:p>
          <a:p>
            <a:pPr marL="109728" indent="0">
              <a:buNone/>
            </a:pPr>
            <a:r>
              <a:rPr lang="en-US" dirty="0"/>
              <a:t>n. </a:t>
            </a:r>
            <a:r>
              <a:rPr lang="en-US" dirty="0" err="1"/>
              <a:t>statistik</a:t>
            </a:r>
            <a:r>
              <a:rPr lang="en-US" dirty="0"/>
              <a:t>;</a:t>
            </a:r>
          </a:p>
          <a:p>
            <a:pPr marL="109728" indent="0">
              <a:buNone/>
            </a:pPr>
            <a:r>
              <a:rPr lang="en-US" dirty="0"/>
              <a:t>o. </a:t>
            </a:r>
            <a:r>
              <a:rPr lang="en-US" dirty="0" err="1"/>
              <a:t>persandian</a:t>
            </a:r>
            <a:r>
              <a:rPr lang="en-US" dirty="0"/>
              <a:t>;</a:t>
            </a:r>
          </a:p>
          <a:p>
            <a:pPr marL="109728" indent="0">
              <a:buNone/>
            </a:pPr>
            <a:r>
              <a:rPr lang="en-US" dirty="0" smtClean="0"/>
              <a:t>p</a:t>
            </a:r>
            <a:r>
              <a:rPr lang="en-US" dirty="0"/>
              <a:t>. </a:t>
            </a:r>
            <a:r>
              <a:rPr lang="en-US" dirty="0" err="1"/>
              <a:t>kebudayaan</a:t>
            </a:r>
            <a:r>
              <a:rPr lang="en-US" dirty="0"/>
              <a:t>;</a:t>
            </a:r>
          </a:p>
          <a:p>
            <a:pPr marL="109728" indent="0">
              <a:buNone/>
            </a:pPr>
            <a:r>
              <a:rPr lang="en-US" dirty="0"/>
              <a:t>q. </a:t>
            </a:r>
            <a:r>
              <a:rPr lang="en-US" dirty="0" err="1"/>
              <a:t>perpustakaan</a:t>
            </a:r>
            <a:r>
              <a:rPr lang="en-US" dirty="0"/>
              <a:t>; </a:t>
            </a:r>
            <a:r>
              <a:rPr lang="en-US" dirty="0" err="1"/>
              <a:t>dan</a:t>
            </a:r>
            <a:endParaRPr lang="en-US" dirty="0"/>
          </a:p>
          <a:p>
            <a:pPr marL="109728" indent="0">
              <a:buNone/>
            </a:pPr>
            <a:r>
              <a:rPr lang="en-US" dirty="0"/>
              <a:t>r. </a:t>
            </a:r>
            <a:r>
              <a:rPr lang="en-US" dirty="0" err="1"/>
              <a:t>kearsipan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LANJUTAN……….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14400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Urusan Pemerintahan Pilihan </a:t>
            </a:r>
            <a:r>
              <a:rPr lang="en-US" dirty="0" err="1" smtClean="0"/>
              <a:t>meliputi</a:t>
            </a:r>
            <a:r>
              <a:rPr lang="en-US" dirty="0"/>
              <a:t>:</a:t>
            </a:r>
          </a:p>
          <a:p>
            <a:pPr marL="109728" indent="0">
              <a:buNone/>
            </a:pPr>
            <a:r>
              <a:rPr lang="en-US" dirty="0"/>
              <a:t>a. </a:t>
            </a:r>
            <a:r>
              <a:rPr lang="en-US" dirty="0" err="1"/>
              <a:t>kelautan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perikanan</a:t>
            </a:r>
            <a:r>
              <a:rPr lang="en-US" dirty="0"/>
              <a:t>;</a:t>
            </a:r>
          </a:p>
          <a:p>
            <a:pPr marL="109728" indent="0">
              <a:buNone/>
            </a:pPr>
            <a:r>
              <a:rPr lang="en-US" dirty="0"/>
              <a:t>b. </a:t>
            </a:r>
            <a:r>
              <a:rPr lang="en-US" dirty="0" err="1"/>
              <a:t>pariwisata</a:t>
            </a:r>
            <a:r>
              <a:rPr lang="en-US" dirty="0"/>
              <a:t>;</a:t>
            </a:r>
          </a:p>
          <a:p>
            <a:pPr marL="109728" indent="0">
              <a:buNone/>
            </a:pPr>
            <a:r>
              <a:rPr lang="en-US" dirty="0"/>
              <a:t>c. </a:t>
            </a:r>
            <a:r>
              <a:rPr lang="en-US" dirty="0" err="1"/>
              <a:t>pertanian</a:t>
            </a:r>
            <a:r>
              <a:rPr lang="en-US" dirty="0"/>
              <a:t>;</a:t>
            </a:r>
          </a:p>
          <a:p>
            <a:pPr marL="109728" indent="0">
              <a:buNone/>
            </a:pPr>
            <a:r>
              <a:rPr lang="en-US" dirty="0"/>
              <a:t>d. </a:t>
            </a:r>
            <a:r>
              <a:rPr lang="en-US" dirty="0" err="1"/>
              <a:t>kehutanan</a:t>
            </a:r>
            <a:r>
              <a:rPr lang="en-US" dirty="0"/>
              <a:t>;</a:t>
            </a:r>
          </a:p>
          <a:p>
            <a:pPr marL="109728" indent="0">
              <a:buNone/>
            </a:pPr>
            <a:r>
              <a:rPr lang="en-US" dirty="0"/>
              <a:t>e. </a:t>
            </a:r>
            <a:r>
              <a:rPr lang="en-US" dirty="0" err="1"/>
              <a:t>energi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mineral;</a:t>
            </a:r>
          </a:p>
          <a:p>
            <a:pPr marL="109728" indent="0">
              <a:buNone/>
            </a:pPr>
            <a:r>
              <a:rPr lang="en-US" dirty="0"/>
              <a:t>f. </a:t>
            </a:r>
            <a:r>
              <a:rPr lang="en-US" dirty="0" err="1"/>
              <a:t>perdagangan</a:t>
            </a:r>
            <a:r>
              <a:rPr lang="en-US" dirty="0"/>
              <a:t>;</a:t>
            </a:r>
          </a:p>
          <a:p>
            <a:pPr marL="109728" indent="0">
              <a:buNone/>
            </a:pPr>
            <a:r>
              <a:rPr lang="en-US" dirty="0"/>
              <a:t>g. </a:t>
            </a:r>
            <a:r>
              <a:rPr lang="en-US" dirty="0" err="1"/>
              <a:t>perindustrian</a:t>
            </a:r>
            <a:r>
              <a:rPr lang="en-US" dirty="0"/>
              <a:t>; </a:t>
            </a:r>
            <a:r>
              <a:rPr lang="en-US" dirty="0" err="1"/>
              <a:t>dan</a:t>
            </a:r>
            <a:endParaRPr lang="en-US" dirty="0"/>
          </a:p>
          <a:p>
            <a:pPr marL="109728" indent="0">
              <a:buNone/>
            </a:pPr>
            <a:r>
              <a:rPr lang="en-US" dirty="0"/>
              <a:t>h. </a:t>
            </a:r>
            <a:r>
              <a:rPr lang="en-US" dirty="0" err="1"/>
              <a:t>transmigrasi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Pilihan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096572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perimbangan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perangkat-perangkat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r>
              <a:rPr lang="en-US" dirty="0" err="1" smtClean="0"/>
              <a:t>Desa</a:t>
            </a:r>
            <a:endParaRPr lang="en-US" dirty="0" smtClean="0"/>
          </a:p>
          <a:p>
            <a:pPr marL="109728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Silabus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5065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b="1" dirty="0" err="1" smtClean="0">
                <a:latin typeface="Bell MT" pitchFamily="18" charset="0"/>
              </a:rPr>
              <a:t>Menurut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Bagir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Manan</a:t>
            </a:r>
            <a:r>
              <a:rPr lang="en-US" dirty="0" smtClean="0">
                <a:latin typeface="Bell MT" pitchFamily="18" charset="0"/>
              </a:rPr>
              <a:t>, </a:t>
            </a:r>
            <a:r>
              <a:rPr lang="en-US" b="1" dirty="0" err="1" smtClean="0">
                <a:latin typeface="Bell MT" pitchFamily="18" charset="0"/>
              </a:rPr>
              <a:t>Dekonsentrasi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hanya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bersangkutan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dengan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penyelenggaraan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administrasi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negara</a:t>
            </a:r>
            <a:r>
              <a:rPr lang="en-US" b="1" dirty="0" smtClean="0">
                <a:latin typeface="Bell MT" pitchFamily="18" charset="0"/>
              </a:rPr>
              <a:t>, </a:t>
            </a:r>
            <a:r>
              <a:rPr lang="en-US" b="1" dirty="0" err="1" smtClean="0">
                <a:latin typeface="Bell MT" pitchFamily="18" charset="0"/>
              </a:rPr>
              <a:t>karena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sifat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kepegawaian</a:t>
            </a:r>
            <a:r>
              <a:rPr lang="en-US" b="1" dirty="0" smtClean="0">
                <a:latin typeface="Bell MT" pitchFamily="18" charset="0"/>
              </a:rPr>
              <a:t>. </a:t>
            </a:r>
            <a:r>
              <a:rPr lang="en-US" b="1" dirty="0" err="1" smtClean="0">
                <a:latin typeface="Bell MT" pitchFamily="18" charset="0"/>
              </a:rPr>
              <a:t>Dekonsentrasi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adalah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unsur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dari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sentralisasi</a:t>
            </a:r>
            <a:r>
              <a:rPr lang="en-US" b="1" dirty="0" smtClean="0">
                <a:latin typeface="Bell MT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b="1" dirty="0" err="1" smtClean="0">
                <a:solidFill>
                  <a:srgbClr val="FF0000"/>
                </a:solidFill>
                <a:latin typeface="Bell MT" pitchFamily="18" charset="0"/>
              </a:rPr>
              <a:t>Dekonsentrasi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dalam</a:t>
            </a:r>
            <a:r>
              <a:rPr lang="en-US" dirty="0" smtClean="0">
                <a:latin typeface="Bell MT" pitchFamily="18" charset="0"/>
              </a:rPr>
              <a:t> UU No. 5 </a:t>
            </a:r>
            <a:r>
              <a:rPr lang="en-US" dirty="0" err="1" smtClean="0">
                <a:latin typeface="Bell MT" pitchFamily="18" charset="0"/>
              </a:rPr>
              <a:t>tahun</a:t>
            </a:r>
            <a:r>
              <a:rPr lang="en-US" dirty="0" smtClean="0">
                <a:latin typeface="Bell MT" pitchFamily="18" charset="0"/>
              </a:rPr>
              <a:t> 1974 </a:t>
            </a:r>
            <a:r>
              <a:rPr lang="en-US" dirty="0" err="1" smtClean="0">
                <a:latin typeface="Bell MT" pitchFamily="18" charset="0"/>
              </a:rPr>
              <a:t>pasal</a:t>
            </a:r>
            <a:r>
              <a:rPr lang="en-US" dirty="0" smtClean="0">
                <a:latin typeface="Bell MT" pitchFamily="18" charset="0"/>
              </a:rPr>
              <a:t> 1 </a:t>
            </a:r>
            <a:r>
              <a:rPr lang="en-US" dirty="0" err="1" smtClean="0">
                <a:latin typeface="Bell MT" pitchFamily="18" charset="0"/>
              </a:rPr>
              <a:t>huruf</a:t>
            </a:r>
            <a:r>
              <a:rPr lang="en-US" dirty="0" smtClean="0">
                <a:latin typeface="Bell MT" pitchFamily="18" charset="0"/>
              </a:rPr>
              <a:t> f </a:t>
            </a:r>
            <a:r>
              <a:rPr lang="en-US" dirty="0" err="1" smtClean="0">
                <a:latin typeface="Bell MT" pitchFamily="18" charset="0"/>
              </a:rPr>
              <a:t>adalah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pelimpahan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kewenangan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dari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pemerintah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atau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kepala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instansi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vertikal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tingkat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atasnya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kepada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pejabat-pejabat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didaerah</a:t>
            </a:r>
            <a:r>
              <a:rPr lang="en-US" b="1" dirty="0" smtClean="0">
                <a:latin typeface="Bell MT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dirty="0" err="1" smtClean="0">
                <a:latin typeface="Bell MT" pitchFamily="18" charset="0"/>
              </a:rPr>
              <a:t>Pasal</a:t>
            </a:r>
            <a:r>
              <a:rPr lang="en-US" dirty="0" smtClean="0">
                <a:latin typeface="Bell MT" pitchFamily="18" charset="0"/>
              </a:rPr>
              <a:t> 1 </a:t>
            </a:r>
            <a:r>
              <a:rPr lang="en-US" dirty="0" err="1" smtClean="0">
                <a:latin typeface="Bell MT" pitchFamily="18" charset="0"/>
              </a:rPr>
              <a:t>huruf</a:t>
            </a:r>
            <a:r>
              <a:rPr lang="en-US" dirty="0" smtClean="0">
                <a:latin typeface="Bell MT" pitchFamily="18" charset="0"/>
              </a:rPr>
              <a:t> h UU No. 22 </a:t>
            </a:r>
            <a:r>
              <a:rPr lang="en-US" dirty="0" err="1" smtClean="0">
                <a:latin typeface="Bell MT" pitchFamily="18" charset="0"/>
              </a:rPr>
              <a:t>tahun</a:t>
            </a:r>
            <a:r>
              <a:rPr lang="en-US" dirty="0" smtClean="0">
                <a:latin typeface="Bell MT" pitchFamily="18" charset="0"/>
              </a:rPr>
              <a:t> 1999, </a:t>
            </a:r>
            <a:r>
              <a:rPr lang="en-US" b="1" dirty="0" err="1" smtClean="0">
                <a:latin typeface="Bell MT" pitchFamily="18" charset="0"/>
              </a:rPr>
              <a:t>Dekonsentrasi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adalah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pelimpahan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wewenang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dari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pemerintah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gubernur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sebagai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wakil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pemerintah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dan</a:t>
            </a:r>
            <a:r>
              <a:rPr lang="en-US" b="1" dirty="0" smtClean="0">
                <a:latin typeface="Bell MT" pitchFamily="18" charset="0"/>
              </a:rPr>
              <a:t>/</a:t>
            </a:r>
            <a:r>
              <a:rPr lang="en-US" b="1" dirty="0" err="1" smtClean="0">
                <a:latin typeface="Bell MT" pitchFamily="18" charset="0"/>
              </a:rPr>
              <a:t>atau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perangkat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pusat</a:t>
            </a:r>
            <a:r>
              <a:rPr lang="en-US" b="1" dirty="0" smtClean="0">
                <a:latin typeface="Bell MT" pitchFamily="18" charset="0"/>
              </a:rPr>
              <a:t> </a:t>
            </a:r>
            <a:r>
              <a:rPr lang="en-US" b="1" dirty="0" err="1" smtClean="0">
                <a:latin typeface="Bell MT" pitchFamily="18" charset="0"/>
              </a:rPr>
              <a:t>didaerah</a:t>
            </a:r>
            <a:r>
              <a:rPr lang="en-US" b="1" dirty="0" smtClean="0">
                <a:latin typeface="Bell MT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ATRIBUSI</a:t>
            </a:r>
          </a:p>
          <a:p>
            <a:r>
              <a:rPr lang="en-US" sz="5400" b="1" dirty="0" smtClean="0"/>
              <a:t>DELEGASI</a:t>
            </a:r>
          </a:p>
          <a:p>
            <a:r>
              <a:rPr lang="en-US" sz="5400" b="1" dirty="0" smtClean="0"/>
              <a:t>MANDAT</a:t>
            </a:r>
            <a:endParaRPr lang="en-US" sz="54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PELIMPAHAN KEWENANGAN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46466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b="1" dirty="0" err="1" smtClean="0">
                <a:latin typeface="Bell MT" pitchFamily="18" charset="0"/>
              </a:rPr>
              <a:t>Delegasi</a:t>
            </a:r>
            <a:r>
              <a:rPr lang="en-US" b="1" dirty="0" smtClean="0">
                <a:latin typeface="Bell MT" pitchFamily="18" charset="0"/>
              </a:rPr>
              <a:t> </a:t>
            </a:r>
          </a:p>
          <a:p>
            <a:pPr marL="0" indent="0" algn="just">
              <a:buNone/>
            </a:pPr>
            <a:r>
              <a:rPr lang="en-US" dirty="0" err="1" smtClean="0">
                <a:latin typeface="Bell MT" pitchFamily="18" charset="0"/>
              </a:rPr>
              <a:t>Penyerahan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wewenang</a:t>
            </a:r>
            <a:r>
              <a:rPr lang="en-US" dirty="0" smtClean="0">
                <a:latin typeface="Bell MT" pitchFamily="18" charset="0"/>
              </a:rPr>
              <a:t> ( </a:t>
            </a:r>
            <a:r>
              <a:rPr lang="en-US" dirty="0" err="1" smtClean="0">
                <a:latin typeface="Bell MT" pitchFamily="18" charset="0"/>
              </a:rPr>
              <a:t>untuk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membuat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besluit</a:t>
            </a:r>
            <a:r>
              <a:rPr lang="en-US" dirty="0" smtClean="0">
                <a:latin typeface="Bell MT" pitchFamily="18" charset="0"/>
              </a:rPr>
              <a:t>) </a:t>
            </a:r>
            <a:r>
              <a:rPr lang="en-US" dirty="0" err="1" smtClean="0">
                <a:latin typeface="Bell MT" pitchFamily="18" charset="0"/>
              </a:rPr>
              <a:t>oleh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pejabat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pemerintahan</a:t>
            </a:r>
            <a:r>
              <a:rPr lang="en-US" dirty="0" smtClean="0">
                <a:latin typeface="Bell MT" pitchFamily="18" charset="0"/>
              </a:rPr>
              <a:t> (</a:t>
            </a:r>
            <a:r>
              <a:rPr lang="en-US" dirty="0" err="1" smtClean="0">
                <a:latin typeface="Bell MT" pitchFamily="18" charset="0"/>
              </a:rPr>
              <a:t>Pejabat</a:t>
            </a:r>
            <a:r>
              <a:rPr lang="en-US" dirty="0" smtClean="0">
                <a:latin typeface="Bell MT" pitchFamily="18" charset="0"/>
              </a:rPr>
              <a:t> TUN) </a:t>
            </a:r>
            <a:r>
              <a:rPr lang="en-US" dirty="0" err="1" smtClean="0">
                <a:latin typeface="Bell MT" pitchFamily="18" charset="0"/>
              </a:rPr>
              <a:t>kepada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pihak</a:t>
            </a:r>
            <a:r>
              <a:rPr lang="en-US" dirty="0" smtClean="0">
                <a:latin typeface="Bell MT" pitchFamily="18" charset="0"/>
              </a:rPr>
              <a:t> lain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wewenang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tersebut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menjadi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tanggungjawab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pihak</a:t>
            </a:r>
            <a:r>
              <a:rPr lang="en-US" dirty="0" smtClean="0">
                <a:latin typeface="Bell MT" pitchFamily="18" charset="0"/>
              </a:rPr>
              <a:t> lain </a:t>
            </a:r>
            <a:r>
              <a:rPr lang="en-US" dirty="0" err="1" smtClean="0">
                <a:latin typeface="Bell MT" pitchFamily="18" charset="0"/>
              </a:rPr>
              <a:t>tersebut</a:t>
            </a:r>
            <a:r>
              <a:rPr lang="en-US" dirty="0" smtClean="0">
                <a:latin typeface="Bell MT" pitchFamily="18" charset="0"/>
              </a:rPr>
              <a:t> </a:t>
            </a:r>
          </a:p>
          <a:p>
            <a:pPr marL="0" indent="0" algn="just">
              <a:buNone/>
            </a:pPr>
            <a:r>
              <a:rPr lang="en-US" b="1" dirty="0" err="1" smtClean="0">
                <a:latin typeface="Bell MT" pitchFamily="18" charset="0"/>
              </a:rPr>
              <a:t>Mandat</a:t>
            </a:r>
            <a:r>
              <a:rPr lang="en-US" b="1" dirty="0" smtClean="0">
                <a:latin typeface="Bell MT" pitchFamily="18" charset="0"/>
              </a:rPr>
              <a:t> </a:t>
            </a:r>
          </a:p>
          <a:p>
            <a:pPr marL="0" indent="0" algn="just">
              <a:buNone/>
            </a:pPr>
            <a:r>
              <a:rPr lang="en-US" dirty="0" err="1" smtClean="0">
                <a:latin typeface="Bell MT" pitchFamily="18" charset="0"/>
              </a:rPr>
              <a:t>Mandat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merupakan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suatu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pelimpahan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wewenang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kepada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bawahan</a:t>
            </a:r>
            <a:r>
              <a:rPr lang="en-US" dirty="0" smtClean="0">
                <a:latin typeface="Bell MT" pitchFamily="18" charset="0"/>
              </a:rPr>
              <a:t>. </a:t>
            </a:r>
            <a:r>
              <a:rPr lang="en-US" dirty="0" err="1" smtClean="0">
                <a:latin typeface="Bell MT" pitchFamily="18" charset="0"/>
              </a:rPr>
              <a:t>Pelimpahan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itu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bermaksud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memberi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wewenang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kepada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bawahan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untuk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membuat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keputusan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a.n</a:t>
            </a:r>
            <a:r>
              <a:rPr lang="en-US" dirty="0" smtClean="0">
                <a:latin typeface="Bell MT" pitchFamily="18" charset="0"/>
              </a:rPr>
              <a:t>. </a:t>
            </a:r>
            <a:r>
              <a:rPr lang="en-US" dirty="0" err="1" smtClean="0">
                <a:latin typeface="Bell MT" pitchFamily="18" charset="0"/>
              </a:rPr>
              <a:t>pejabat</a:t>
            </a:r>
            <a:r>
              <a:rPr lang="en-US" dirty="0" smtClean="0">
                <a:latin typeface="Bell MT" pitchFamily="18" charset="0"/>
              </a:rPr>
              <a:t> TUN yang </a:t>
            </a:r>
            <a:r>
              <a:rPr lang="en-US" dirty="0" err="1" smtClean="0">
                <a:latin typeface="Bell MT" pitchFamily="18" charset="0"/>
              </a:rPr>
              <a:t>memberi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mandat</a:t>
            </a:r>
            <a:r>
              <a:rPr lang="en-US" dirty="0" smtClean="0">
                <a:latin typeface="Bell MT" pitchFamily="18" charset="0"/>
              </a:rPr>
              <a:t>. </a:t>
            </a:r>
            <a:r>
              <a:rPr lang="en-US" dirty="0" err="1" smtClean="0">
                <a:latin typeface="Bell MT" pitchFamily="18" charset="0"/>
              </a:rPr>
              <a:t>Keputusan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itu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merupakan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keputusan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pejabat</a:t>
            </a:r>
            <a:r>
              <a:rPr lang="en-US" dirty="0" smtClean="0">
                <a:latin typeface="Bell MT" pitchFamily="18" charset="0"/>
              </a:rPr>
              <a:t> TUN yang </a:t>
            </a:r>
            <a:r>
              <a:rPr lang="en-US" dirty="0" err="1" smtClean="0">
                <a:latin typeface="Bell MT" pitchFamily="18" charset="0"/>
              </a:rPr>
              <a:t>memberi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mandat</a:t>
            </a:r>
            <a:r>
              <a:rPr lang="en-US" dirty="0" smtClean="0">
                <a:latin typeface="Bell MT" pitchFamily="18" charset="0"/>
              </a:rPr>
              <a:t>. </a:t>
            </a:r>
            <a:r>
              <a:rPr lang="en-US" dirty="0" err="1" smtClean="0">
                <a:latin typeface="Bell MT" pitchFamily="18" charset="0"/>
              </a:rPr>
              <a:t>Dengan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demikian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tanggungjawab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dan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tanggung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gugat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tetap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ada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pada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pemberi</a:t>
            </a:r>
            <a:r>
              <a:rPr lang="en-US" dirty="0" smtClean="0">
                <a:latin typeface="Bell MT" pitchFamily="18" charset="0"/>
              </a:rPr>
              <a:t> </a:t>
            </a:r>
            <a:r>
              <a:rPr lang="en-US" dirty="0" err="1" smtClean="0">
                <a:latin typeface="Bell MT" pitchFamily="18" charset="0"/>
              </a:rPr>
              <a:t>mandat</a:t>
            </a:r>
            <a:r>
              <a:rPr lang="en-US" dirty="0" smtClean="0">
                <a:latin typeface="Bell MT" pitchFamily="18" charset="0"/>
              </a:rPr>
              <a:t>.</a:t>
            </a:r>
            <a:endParaRPr lang="en-US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457</TotalTime>
  <Words>3926</Words>
  <Application>Microsoft Office PowerPoint</Application>
  <PresentationFormat>On-screen Show (4:3)</PresentationFormat>
  <Paragraphs>247</Paragraphs>
  <Slides>68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68</vt:i4>
      </vt:variant>
    </vt:vector>
  </HeadingPairs>
  <TitlesOfParts>
    <vt:vector size="76" baseType="lpstr">
      <vt:lpstr>Bell MT</vt:lpstr>
      <vt:lpstr>Calibri</vt:lpstr>
      <vt:lpstr>Lucida Sans Unicode</vt:lpstr>
      <vt:lpstr>Verdana</vt:lpstr>
      <vt:lpstr>Wingdings</vt:lpstr>
      <vt:lpstr>Wingdings 2</vt:lpstr>
      <vt:lpstr>Wingdings 3</vt:lpstr>
      <vt:lpstr>Concourse</vt:lpstr>
      <vt:lpstr>MATERI  “PEMERINTAHAN DAERAH”</vt:lpstr>
      <vt:lpstr>TINJAUAN UMUM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PELIMPAHAN KEWENANGAN</vt:lpstr>
      <vt:lpstr>PowerPoint Presentation</vt:lpstr>
      <vt:lpstr>PowerPoint Presentation</vt:lpstr>
      <vt:lpstr>PowerPoint Presentation</vt:lpstr>
      <vt:lpstr>PowerPoint Presentation</vt:lpstr>
      <vt:lpstr>Pengaturan Tentang Pemerintahan Daerah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UU No. 22 tahun 1999 tentang Pemerintah Daerah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UU No. 32 tahun 2004 tentang Pemerintahan Daerah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UU No 23 tahun 2014 Jo UU No 9 tahun 2015 tentang Pemerintahan Daerah</vt:lpstr>
      <vt:lpstr>SIAPAKAH PEMDA ?</vt:lpstr>
      <vt:lpstr>PowerPoint Presentation</vt:lpstr>
      <vt:lpstr>PowerPoint Presentation</vt:lpstr>
      <vt:lpstr>OTONOMI DAERAH Menurut UU No 9 Tahun 2015</vt:lpstr>
      <vt:lpstr>PowerPoint Presentation</vt:lpstr>
      <vt:lpstr>PowerPoint Presentation</vt:lpstr>
      <vt:lpstr>URUSAN DAERAH OTONOMI</vt:lpstr>
      <vt:lpstr>PowerPoint Presentation</vt:lpstr>
      <vt:lpstr>PowerPoint Presentation</vt:lpstr>
      <vt:lpstr>PowerPoint Presentation</vt:lpstr>
      <vt:lpstr>Urusan Pemerintahan Konkuren</vt:lpstr>
      <vt:lpstr>PowerPoint Presentation</vt:lpstr>
      <vt:lpstr>Urusan Pemerintah wajib</vt:lpstr>
      <vt:lpstr>PowerPoint Presentation</vt:lpstr>
      <vt:lpstr>LANJUTAN……….</vt:lpstr>
      <vt:lpstr>Urusan Pemerintahan Pilihan</vt:lpstr>
      <vt:lpstr>Silabus Hukum Pemerintahan daerah</vt:lpstr>
    </vt:vector>
  </TitlesOfParts>
  <Company>intel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PEMERINTAHAN DAERAH</dc:title>
  <dc:creator>user</dc:creator>
  <cp:lastModifiedBy>windows_7</cp:lastModifiedBy>
  <cp:revision>99</cp:revision>
  <dcterms:created xsi:type="dcterms:W3CDTF">2012-03-13T00:40:44Z</dcterms:created>
  <dcterms:modified xsi:type="dcterms:W3CDTF">2016-05-25T02:57:12Z</dcterms:modified>
</cp:coreProperties>
</file>