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7"/>
  </p:handoutMasterIdLst>
  <p:sldIdLst>
    <p:sldId id="256" r:id="rId2"/>
    <p:sldId id="289" r:id="rId3"/>
    <p:sldId id="290" r:id="rId4"/>
    <p:sldId id="291" r:id="rId5"/>
    <p:sldId id="292" r:id="rId6"/>
    <p:sldId id="257" r:id="rId7"/>
    <p:sldId id="258" r:id="rId8"/>
    <p:sldId id="293" r:id="rId9"/>
    <p:sldId id="259" r:id="rId10"/>
    <p:sldId id="263" r:id="rId11"/>
    <p:sldId id="260" r:id="rId12"/>
    <p:sldId id="261" r:id="rId13"/>
    <p:sldId id="262" r:id="rId14"/>
    <p:sldId id="279" r:id="rId15"/>
    <p:sldId id="286" r:id="rId16"/>
    <p:sldId id="280" r:id="rId17"/>
    <p:sldId id="294" r:id="rId18"/>
    <p:sldId id="281" r:id="rId19"/>
    <p:sldId id="282" r:id="rId20"/>
    <p:sldId id="264" r:id="rId21"/>
    <p:sldId id="265" r:id="rId22"/>
    <p:sldId id="266" r:id="rId23"/>
    <p:sldId id="267" r:id="rId24"/>
    <p:sldId id="268" r:id="rId25"/>
    <p:sldId id="269" r:id="rId26"/>
    <p:sldId id="283" r:id="rId27"/>
    <p:sldId id="284" r:id="rId28"/>
    <p:sldId id="270" r:id="rId29"/>
    <p:sldId id="271" r:id="rId30"/>
    <p:sldId id="272" r:id="rId31"/>
    <p:sldId id="273" r:id="rId32"/>
    <p:sldId id="274" r:id="rId33"/>
    <p:sldId id="275" r:id="rId34"/>
    <p:sldId id="285" r:id="rId35"/>
    <p:sldId id="276" r:id="rId36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E6CFC-93B0-486A-83FA-178A41B6ECAC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2D938-AC5B-4ED7-B4A2-80C7FC877A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8598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3A0085-1C59-42E2-B642-819BDBAE1B62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30BF29-55B9-459F-9CF7-4BA381EF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16763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Bell MT" pitchFamily="18" charset="0"/>
              </a:rPr>
              <a:t>SISTEM PEMERINTAHAN INDONESIA</a:t>
            </a:r>
            <a:endParaRPr lang="en-US" sz="3200" b="1" dirty="0">
              <a:latin typeface="Bell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Bell MT" pitchFamily="18" charset="0"/>
              </a:rPr>
              <a:t>M. YUSRIZAL ADI SYAPUTRA, S.H.,M.H.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515938" indent="-515938">
              <a:buNone/>
            </a:pPr>
            <a:r>
              <a:rPr lang="en-US" b="1" dirty="0" smtClean="0">
                <a:latin typeface="Bell MT" pitchFamily="18" charset="0"/>
              </a:rPr>
              <a:t>c. </a:t>
            </a:r>
            <a:r>
              <a:rPr lang="en-US" b="1" dirty="0" err="1" smtClean="0">
                <a:latin typeface="Bell MT" pitchFamily="18" charset="0"/>
              </a:rPr>
              <a:t>Aristokrasi</a:t>
            </a:r>
            <a:r>
              <a:rPr lang="en-US" b="1" dirty="0" smtClean="0">
                <a:latin typeface="Bell MT" pitchFamily="18" charset="0"/>
              </a:rPr>
              <a:t> (</a:t>
            </a:r>
            <a:r>
              <a:rPr lang="en-US" b="1" dirty="0" err="1" smtClean="0">
                <a:latin typeface="Bell MT" pitchFamily="18" charset="0"/>
              </a:rPr>
              <a:t>oligarkhi</a:t>
            </a:r>
            <a:r>
              <a:rPr lang="en-US" b="1" dirty="0" smtClean="0">
                <a:latin typeface="Bell MT" pitchFamily="18" charset="0"/>
              </a:rPr>
              <a:t>)</a:t>
            </a:r>
          </a:p>
          <a:p>
            <a:pPr marL="515938" indent="-515938">
              <a:buNone/>
            </a:pPr>
            <a:r>
              <a:rPr lang="en-US" b="1" dirty="0" smtClean="0">
                <a:latin typeface="Bell MT" pitchFamily="18" charset="0"/>
              </a:rPr>
              <a:t>d. </a:t>
            </a:r>
            <a:r>
              <a:rPr lang="en-US" b="1" dirty="0" err="1" smtClean="0">
                <a:latin typeface="Bell MT" pitchFamily="18" charset="0"/>
              </a:rPr>
              <a:t>Demokrasi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meliputi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855663" indent="-45720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855663" indent="-45720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endParaRPr lang="en-US" dirty="0" smtClean="0">
              <a:latin typeface="Bell MT" pitchFamily="18" charset="0"/>
            </a:endParaRPr>
          </a:p>
          <a:p>
            <a:pPr marL="515938" indent="-515938">
              <a:buNone/>
            </a:pPr>
            <a:r>
              <a:rPr lang="en-US" b="1" dirty="0" smtClean="0">
                <a:latin typeface="Bell MT" pitchFamily="18" charset="0"/>
              </a:rPr>
              <a:t>e. </a:t>
            </a:r>
            <a:r>
              <a:rPr lang="en-US" b="1" dirty="0" err="1" smtClean="0">
                <a:latin typeface="Bell MT" pitchFamily="18" charset="0"/>
              </a:rPr>
              <a:t>Autokrasi</a:t>
            </a:r>
            <a:r>
              <a:rPr lang="en-US" b="1" dirty="0" smtClean="0">
                <a:latin typeface="Bell MT" pitchFamily="18" charset="0"/>
              </a:rPr>
              <a:t> (</a:t>
            </a:r>
            <a:r>
              <a:rPr lang="en-US" b="1" dirty="0" err="1" smtClean="0">
                <a:latin typeface="Bell MT" pitchFamily="18" charset="0"/>
              </a:rPr>
              <a:t>autrokasi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terpimpin</a:t>
            </a:r>
            <a:r>
              <a:rPr lang="en-US" b="1" dirty="0" smtClean="0">
                <a:latin typeface="Bell MT" pitchFamily="18" charset="0"/>
              </a:rPr>
              <a:t>).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Moh</a:t>
            </a:r>
            <a:r>
              <a:rPr lang="en-US" b="1" dirty="0" smtClean="0">
                <a:latin typeface="Bell MT" pitchFamily="18" charset="0"/>
              </a:rPr>
              <a:t>. </a:t>
            </a:r>
            <a:r>
              <a:rPr lang="en-US" b="1" dirty="0" err="1" smtClean="0">
                <a:latin typeface="Bell MT" pitchFamily="18" charset="0"/>
              </a:rPr>
              <a:t>Kusnardi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Hermaily</a:t>
            </a:r>
            <a:r>
              <a:rPr lang="en-US" b="1" dirty="0" smtClean="0">
                <a:latin typeface="Bell MT" pitchFamily="18" charset="0"/>
              </a:rPr>
              <a:t> Ibrahim, </a:t>
            </a:r>
            <a:r>
              <a:rPr lang="en-US" b="1" dirty="0" err="1" smtClean="0">
                <a:latin typeface="Bell MT" pitchFamily="18" charset="0"/>
              </a:rPr>
              <a:t>susunan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negara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terdiri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dari</a:t>
            </a:r>
            <a:r>
              <a:rPr lang="en-US" b="1" dirty="0" smtClean="0">
                <a:latin typeface="Bell MT" pitchFamily="18" charset="0"/>
              </a:rPr>
              <a:t>:</a:t>
            </a:r>
          </a:p>
          <a:p>
            <a:pPr marL="971550" indent="-514350" algn="just">
              <a:buAutoNum type="alphaLcPeriod"/>
            </a:pPr>
            <a:r>
              <a:rPr lang="en-US" dirty="0" smtClean="0">
                <a:latin typeface="Bell MT" pitchFamily="18" charset="0"/>
              </a:rPr>
              <a:t>Negara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unitarisme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bersusun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tunggal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971550" indent="-514350" algn="just">
              <a:buAutoNum type="alphaLcPeriod"/>
            </a:pPr>
            <a:r>
              <a:rPr lang="en-US" dirty="0" smtClean="0">
                <a:latin typeface="Bell MT" pitchFamily="18" charset="0"/>
              </a:rPr>
              <a:t>Negara </a:t>
            </a:r>
            <a:r>
              <a:rPr lang="en-US" dirty="0" err="1" smtClean="0">
                <a:latin typeface="Bell MT" pitchFamily="18" charset="0"/>
              </a:rPr>
              <a:t>Serikat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Federasi</a:t>
            </a:r>
            <a:r>
              <a:rPr lang="en-US" dirty="0" smtClean="0">
                <a:latin typeface="Bell MT" pitchFamily="18" charset="0"/>
              </a:rPr>
              <a:t>), </a:t>
            </a:r>
            <a:r>
              <a:rPr lang="en-US" dirty="0" err="1" smtClean="0">
                <a:latin typeface="Bell MT" pitchFamily="18" charset="0"/>
              </a:rPr>
              <a:t>bundestaat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tersusun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jamak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9715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Perserikatan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negara-negara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gabungan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negara-negara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(</a:t>
            </a:r>
            <a:r>
              <a:rPr lang="en-US" i="1" dirty="0" err="1" smtClean="0">
                <a:latin typeface="Bell MT" pitchFamily="18" charset="0"/>
              </a:rPr>
              <a:t>staatsenverbendinge</a:t>
            </a:r>
            <a:r>
              <a:rPr lang="en-US" i="1" dirty="0" smtClean="0">
                <a:latin typeface="Bell MT" pitchFamily="18" charset="0"/>
              </a:rPr>
              <a:t>).</a:t>
            </a:r>
          </a:p>
          <a:p>
            <a:pPr marL="514350" indent="-514350">
              <a:buNone/>
            </a:pP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err="1" smtClean="0">
                <a:latin typeface="Bell MT" pitchFamily="18" charset="0"/>
              </a:rPr>
              <a:t>Bentuk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kenegaraan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antara</a:t>
            </a:r>
            <a:r>
              <a:rPr lang="en-US" b="1" dirty="0" smtClean="0">
                <a:latin typeface="Bell MT" pitchFamily="18" charset="0"/>
              </a:rPr>
              <a:t> lain;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Serikat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latin typeface="Bell MT" pitchFamily="18" charset="0"/>
              </a:rPr>
              <a:t>Negara </a:t>
            </a:r>
            <a:r>
              <a:rPr lang="en-US" dirty="0" err="1" smtClean="0">
                <a:latin typeface="Bell MT" pitchFamily="18" charset="0"/>
              </a:rPr>
              <a:t>uni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;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Bell MT" pitchFamily="18" charset="0"/>
              </a:rPr>
              <a:t>Uni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personil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Bell MT" pitchFamily="18" charset="0"/>
              </a:rPr>
              <a:t>Uni</a:t>
            </a:r>
            <a:r>
              <a:rPr lang="en-US" dirty="0" smtClean="0">
                <a:latin typeface="Bell MT" pitchFamily="18" charset="0"/>
              </a:rPr>
              <a:t> rill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latin typeface="Bell MT" pitchFamily="18" charset="0"/>
              </a:rPr>
              <a:t>Negara </a:t>
            </a:r>
            <a:r>
              <a:rPr lang="en-US" dirty="0" err="1" smtClean="0">
                <a:latin typeface="Bell MT" pitchFamily="18" charset="0"/>
              </a:rPr>
              <a:t>dibawah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pengawasan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latin typeface="Bell MT" pitchFamily="18" charset="0"/>
              </a:rPr>
              <a:t>Protektorat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vazel</a:t>
            </a:r>
            <a:r>
              <a:rPr lang="en-US" dirty="0" smtClean="0">
                <a:latin typeface="Bell MT" pitchFamily="18" charset="0"/>
              </a:rPr>
              <a:t>):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Protektorat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kolonial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Protektorat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internasional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None/>
            </a:pPr>
            <a:r>
              <a:rPr lang="en-US" dirty="0" smtClean="0">
                <a:latin typeface="Bell MT" pitchFamily="18" charset="0"/>
              </a:rPr>
              <a:t>b. </a:t>
            </a:r>
            <a:r>
              <a:rPr lang="en-US" dirty="0" err="1" smtClean="0">
                <a:latin typeface="Bell MT" pitchFamily="18" charset="0"/>
              </a:rPr>
              <a:t>koloni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None/>
            </a:pPr>
            <a:r>
              <a:rPr lang="en-US" dirty="0" smtClean="0">
                <a:latin typeface="Bell MT" pitchFamily="18" charset="0"/>
              </a:rPr>
              <a:t>c. </a:t>
            </a:r>
            <a:r>
              <a:rPr lang="en-US" dirty="0" err="1" smtClean="0">
                <a:latin typeface="Bell MT" pitchFamily="18" charset="0"/>
              </a:rPr>
              <a:t>Mandat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>
              <a:buNone/>
            </a:pPr>
            <a:r>
              <a:rPr lang="en-US" dirty="0" smtClean="0">
                <a:latin typeface="Bell MT" pitchFamily="18" charset="0"/>
              </a:rPr>
              <a:t>d. </a:t>
            </a:r>
            <a:r>
              <a:rPr lang="en-US" dirty="0" err="1" smtClean="0">
                <a:latin typeface="Bell MT" pitchFamily="18" charset="0"/>
              </a:rPr>
              <a:t>Perwakilan</a:t>
            </a:r>
            <a:r>
              <a:rPr lang="en-US" dirty="0" smtClean="0">
                <a:latin typeface="Bell MT" pitchFamily="18" charset="0"/>
              </a:rPr>
              <a:t> 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latin typeface="Bell MT" pitchFamily="18" charset="0"/>
              </a:rPr>
              <a:t>PBB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Domonion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Bell MT" pitchFamily="18" charset="0"/>
              </a:rPr>
              <a:t>PEMBAGIAN SISTEM PEMERINTAHAN</a:t>
            </a:r>
          </a:p>
          <a:p>
            <a:pPr marL="971550" indent="-514350" algn="just">
              <a:buFont typeface="Arial" pitchFamily="34" charset="0"/>
              <a:buAutoNum type="alphaLcPeriod"/>
            </a:pPr>
            <a:r>
              <a:rPr lang="en-US" sz="4000" dirty="0" err="1" smtClean="0">
                <a:latin typeface="Bell MT" pitchFamily="18" charset="0"/>
              </a:rPr>
              <a:t>Sistem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pemerintahan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Parlementer</a:t>
            </a:r>
            <a:r>
              <a:rPr lang="en-US" sz="4000" dirty="0" smtClean="0">
                <a:latin typeface="Bell MT" pitchFamily="18" charset="0"/>
              </a:rPr>
              <a:t>;</a:t>
            </a:r>
          </a:p>
          <a:p>
            <a:pPr marL="971550" indent="-514350" algn="just">
              <a:buAutoNum type="alphaLcPeriod"/>
            </a:pPr>
            <a:r>
              <a:rPr lang="en-US" sz="4000" dirty="0" err="1" smtClean="0">
                <a:latin typeface="Bell MT" pitchFamily="18" charset="0"/>
              </a:rPr>
              <a:t>Sistem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pemerintahan</a:t>
            </a:r>
            <a:r>
              <a:rPr lang="en-US" sz="4000" dirty="0" smtClean="0">
                <a:latin typeface="Bell MT" pitchFamily="18" charset="0"/>
              </a:rPr>
              <a:t> P</a:t>
            </a:r>
            <a:r>
              <a:rPr lang="id-ID" sz="4000" dirty="0" smtClean="0">
                <a:latin typeface="Bell MT" pitchFamily="18" charset="0"/>
              </a:rPr>
              <a:t>residensial</a:t>
            </a:r>
            <a:endParaRPr lang="en-US" sz="4000" dirty="0" smtClean="0">
              <a:latin typeface="Bell MT" pitchFamily="18" charset="0"/>
            </a:endParaRPr>
          </a:p>
          <a:p>
            <a:pPr marL="971550" indent="-514350" algn="just">
              <a:buAutoNum type="alphaLcPeriod"/>
            </a:pPr>
            <a:r>
              <a:rPr lang="en-US" sz="4000" dirty="0" err="1" smtClean="0">
                <a:latin typeface="Bell MT" pitchFamily="18" charset="0"/>
              </a:rPr>
              <a:t>Sistem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pemerintahan</a:t>
            </a:r>
            <a:r>
              <a:rPr lang="en-US" sz="4000" dirty="0" smtClean="0">
                <a:latin typeface="Bell MT" pitchFamily="18" charset="0"/>
              </a:rPr>
              <a:t> Quasi;</a:t>
            </a:r>
          </a:p>
          <a:p>
            <a:pPr marL="971550" indent="-514350" algn="just">
              <a:buAutoNum type="alphaLcPeriod"/>
            </a:pPr>
            <a:r>
              <a:rPr lang="en-US" sz="4000" dirty="0" err="1" smtClean="0">
                <a:latin typeface="Bell MT" pitchFamily="18" charset="0"/>
              </a:rPr>
              <a:t>Sistem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pemerintahan</a:t>
            </a:r>
            <a:r>
              <a:rPr lang="en-US" sz="4000" dirty="0" smtClean="0">
                <a:latin typeface="Bell MT" pitchFamily="18" charset="0"/>
              </a:rPr>
              <a:t> Referendum.</a:t>
            </a:r>
          </a:p>
          <a:p>
            <a:pPr marL="514350" indent="-514350">
              <a:buAutoNum type="alphaLcPeriod"/>
            </a:pPr>
            <a:endParaRPr lang="en-US" dirty="0">
              <a:latin typeface="Bell MT" pitchFamily="18" charset="0"/>
            </a:endParaRPr>
          </a:p>
          <a:p>
            <a:pPr marL="514350" indent="-514350"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Parlementer</a:t>
            </a:r>
            <a:endParaRPr lang="en-US" b="1" dirty="0" smtClean="0">
              <a:latin typeface="Bell MT" pitchFamily="18" charset="0"/>
            </a:endParaRPr>
          </a:p>
          <a:p>
            <a:pPr marL="696913" lvl="0" indent="-5794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erat</a:t>
            </a:r>
            <a:endParaRPr lang="en-US" dirty="0" smtClean="0">
              <a:latin typeface="Bell MT" pitchFamily="18" charset="0"/>
            </a:endParaRPr>
          </a:p>
          <a:p>
            <a:pPr marL="696913" lvl="0" indent="-5794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dipimpin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perdana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endParaRPr lang="en-US" dirty="0" smtClean="0">
              <a:latin typeface="Bell MT" pitchFamily="18" charset="0"/>
            </a:endParaRPr>
          </a:p>
          <a:p>
            <a:pPr marL="696913" lvl="0" indent="-5794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Perdana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endParaRPr lang="en-US" dirty="0" smtClean="0">
              <a:latin typeface="Bell MT" pitchFamily="18" charset="0"/>
            </a:endParaRPr>
          </a:p>
          <a:p>
            <a:pPr marL="696913" lvl="0" indent="-5794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Perdana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dijatuhkan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mendapatkan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dukungan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sebaliknya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Negara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membubarkan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permintaan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perdana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kemudian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diganti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baru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melalui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pemilu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Setiap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anggota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kabinet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anggota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terpilih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melainkan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seorang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anggota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pemisahan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jelas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Presidensial</a:t>
            </a:r>
            <a:endParaRPr lang="en-US" b="1" dirty="0" smtClean="0">
              <a:latin typeface="Bell MT" pitchFamily="18" charset="0"/>
            </a:endParaRPr>
          </a:p>
          <a:p>
            <a:pPr marL="636588" lvl="0" indent="-519113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pemisahan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, legislative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yudikatif</a:t>
            </a:r>
            <a:endParaRPr lang="en-US" dirty="0" smtClean="0">
              <a:latin typeface="Bell MT" pitchFamily="18" charset="0"/>
            </a:endParaRPr>
          </a:p>
          <a:p>
            <a:pPr marL="636588" lvl="0" indent="-519113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bertindak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Negara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endParaRPr lang="en-US" dirty="0" smtClean="0">
              <a:latin typeface="Bell MT" pitchFamily="18" charset="0"/>
            </a:endParaRPr>
          </a:p>
          <a:p>
            <a:pPr marL="636588" lvl="0" indent="-519113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endParaRPr lang="en-US" dirty="0" smtClean="0">
              <a:latin typeface="Bell MT" pitchFamily="18" charset="0"/>
            </a:endParaRPr>
          </a:p>
          <a:p>
            <a:pPr marL="636588" indent="-519113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membubarkan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begitu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juga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sebaliknya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KUASI PARLEMEN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KUASI PRESIDENSIAL</a:t>
            </a:r>
          </a:p>
          <a:p>
            <a:r>
              <a:rPr lang="en-US" dirty="0" smtClean="0"/>
              <a:t>PERANCIS, POLANDIA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 KUASI ( CAMPURAN)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8677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lvl="0" algn="just"/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pengawasan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</a:t>
            </a:r>
            <a:r>
              <a:rPr lang="en-US" dirty="0" smtClean="0">
                <a:latin typeface="Bell MT" pitchFamily="18" charset="0"/>
              </a:rPr>
              <a:t> legislative,</a:t>
            </a:r>
          </a:p>
          <a:p>
            <a:pPr lvl="0" algn="just"/>
            <a:r>
              <a:rPr lang="en-US" dirty="0" smtClean="0">
                <a:latin typeface="Bell MT" pitchFamily="18" charset="0"/>
              </a:rPr>
              <a:t>Rakyat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kontrol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penuh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pemeritahan</a:t>
            </a:r>
            <a:endParaRPr lang="en-US" dirty="0" smtClean="0">
              <a:latin typeface="Bell MT" pitchFamily="18" charset="0"/>
            </a:endParaRPr>
          </a:p>
          <a:p>
            <a:pPr lvl="0" algn="just"/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bisanya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diterapkan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Negara-Negara </a:t>
            </a:r>
            <a:r>
              <a:rPr lang="en-US" dirty="0" err="1" smtClean="0">
                <a:latin typeface="Bell MT" pitchFamily="18" charset="0"/>
              </a:rPr>
              <a:t>yg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kecil</a:t>
            </a:r>
            <a:r>
              <a:rPr lang="en-US" dirty="0" smtClean="0">
                <a:latin typeface="Bell MT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Parlemen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tunduk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langsung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rakyat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dilakukan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cara</a:t>
            </a:r>
            <a:r>
              <a:rPr lang="en-US" b="1" dirty="0" smtClean="0">
                <a:latin typeface="Bell MT" pitchFamily="18" charset="0"/>
              </a:rPr>
              <a:t>:</a:t>
            </a:r>
            <a:endParaRPr lang="en-US" dirty="0" smtClean="0">
              <a:latin typeface="Bell MT" pitchFamily="18" charset="0"/>
            </a:endParaRPr>
          </a:p>
          <a:p>
            <a:pPr lvl="2" algn="just"/>
            <a:r>
              <a:rPr lang="en-US" sz="3200" b="1" dirty="0" smtClean="0">
                <a:latin typeface="Bell MT" pitchFamily="18" charset="0"/>
              </a:rPr>
              <a:t>Referendum</a:t>
            </a:r>
            <a:endParaRPr lang="en-US" sz="3200" dirty="0" smtClean="0">
              <a:latin typeface="Bell MT" pitchFamily="18" charset="0"/>
            </a:endParaRPr>
          </a:p>
          <a:p>
            <a:pPr algn="just"/>
            <a:r>
              <a:rPr lang="en-US" dirty="0" err="1" smtClean="0">
                <a:latin typeface="Bell MT" pitchFamily="18" charset="0"/>
              </a:rPr>
              <a:t>Kegiatan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politik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setuju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setuju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kebijaksanaan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b="1" dirty="0" err="1" smtClean="0">
                <a:latin typeface="Bell MT" pitchFamily="18" charset="0"/>
              </a:rPr>
              <a:t>Ada</a:t>
            </a:r>
            <a:r>
              <a:rPr lang="en-US" sz="2400" b="1" dirty="0" smtClean="0">
                <a:latin typeface="Bell MT" pitchFamily="18" charset="0"/>
              </a:rPr>
              <a:t> </a:t>
            </a:r>
            <a:r>
              <a:rPr lang="en-US" sz="2400" b="1" dirty="0" err="1" smtClean="0">
                <a:latin typeface="Bell MT" pitchFamily="18" charset="0"/>
              </a:rPr>
              <a:t>tiga</a:t>
            </a:r>
            <a:r>
              <a:rPr lang="en-US" sz="2400" b="1" dirty="0" smtClean="0">
                <a:latin typeface="Bell MT" pitchFamily="18" charset="0"/>
              </a:rPr>
              <a:t> </a:t>
            </a:r>
            <a:r>
              <a:rPr lang="en-US" sz="2400" b="1" dirty="0" err="1" smtClean="0">
                <a:latin typeface="Bell MT" pitchFamily="18" charset="0"/>
              </a:rPr>
              <a:t>macam</a:t>
            </a:r>
            <a:r>
              <a:rPr lang="en-US" sz="2400" b="1" dirty="0" smtClean="0">
                <a:latin typeface="Bell MT" pitchFamily="18" charset="0"/>
              </a:rPr>
              <a:t> referendum:</a:t>
            </a:r>
          </a:p>
          <a:p>
            <a:pPr lvl="0" algn="just"/>
            <a:r>
              <a:rPr lang="en-US" sz="2400" b="1" dirty="0" smtClean="0">
                <a:latin typeface="Bell MT" pitchFamily="18" charset="0"/>
              </a:rPr>
              <a:t>Referendum Obligator (referendum </a:t>
            </a:r>
            <a:r>
              <a:rPr lang="en-US" sz="2400" b="1" dirty="0" err="1" smtClean="0">
                <a:latin typeface="Bell MT" pitchFamily="18" charset="0"/>
              </a:rPr>
              <a:t>wajib</a:t>
            </a:r>
            <a:r>
              <a:rPr lang="en-US" sz="2400" b="1" dirty="0" smtClean="0">
                <a:latin typeface="Bell MT" pitchFamily="18" charset="0"/>
              </a:rPr>
              <a:t>)</a:t>
            </a:r>
          </a:p>
          <a:p>
            <a:pPr marL="0" indent="0" algn="just">
              <a:buNone/>
            </a:pPr>
            <a:r>
              <a:rPr lang="en-US" sz="2400" dirty="0" smtClean="0">
                <a:latin typeface="Bell MT" pitchFamily="18" charset="0"/>
              </a:rPr>
              <a:t>Referendum </a:t>
            </a:r>
            <a:r>
              <a:rPr lang="en-US" sz="2400" dirty="0" err="1" smtClean="0">
                <a:latin typeface="Bell MT" pitchFamily="18" charset="0"/>
              </a:rPr>
              <a:t>dalam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hal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parlemen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akan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memberlakukan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undang-undang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yagn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menyangkut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hak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rakyat</a:t>
            </a:r>
            <a:endParaRPr lang="en-US" sz="2400" dirty="0" smtClean="0">
              <a:latin typeface="Bell MT" pitchFamily="18" charset="0"/>
            </a:endParaRPr>
          </a:p>
          <a:p>
            <a:pPr lvl="0" algn="just"/>
            <a:r>
              <a:rPr lang="en-US" sz="2400" b="1" dirty="0" smtClean="0">
                <a:latin typeface="Bell MT" pitchFamily="18" charset="0"/>
              </a:rPr>
              <a:t>Referendum </a:t>
            </a:r>
            <a:r>
              <a:rPr lang="en-US" sz="2400" b="1" dirty="0" err="1" smtClean="0">
                <a:latin typeface="Bell MT" pitchFamily="18" charset="0"/>
              </a:rPr>
              <a:t>Fakultatif</a:t>
            </a:r>
            <a:r>
              <a:rPr lang="en-US" sz="2400" b="1" dirty="0" smtClean="0">
                <a:latin typeface="Bell MT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Bell MT" pitchFamily="18" charset="0"/>
              </a:rPr>
              <a:t>Referendum </a:t>
            </a:r>
            <a:r>
              <a:rPr lang="en-US" sz="2400" dirty="0" err="1" smtClean="0">
                <a:latin typeface="Bell MT" pitchFamily="18" charset="0"/>
              </a:rPr>
              <a:t>yagn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dilakukan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oleh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beberapa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kelompok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masyarakat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tertentu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terhadap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suatu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undang-undang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yagn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dibut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parlemen</a:t>
            </a:r>
            <a:r>
              <a:rPr lang="en-US" sz="2400" dirty="0" smtClean="0">
                <a:latin typeface="Bell MT" pitchFamily="18" charset="0"/>
              </a:rPr>
              <a:t>.</a:t>
            </a:r>
          </a:p>
          <a:p>
            <a:pPr lvl="0" algn="just"/>
            <a:r>
              <a:rPr lang="en-US" sz="2400" b="1" dirty="0" smtClean="0">
                <a:latin typeface="Bell MT" pitchFamily="18" charset="0"/>
              </a:rPr>
              <a:t>Referendum </a:t>
            </a:r>
            <a:r>
              <a:rPr lang="en-US" sz="2400" b="1" dirty="0" err="1" smtClean="0">
                <a:latin typeface="Bell MT" pitchFamily="18" charset="0"/>
              </a:rPr>
              <a:t>Konsultatif</a:t>
            </a:r>
            <a:endParaRPr lang="en-US" sz="2400" b="1" dirty="0" smtClean="0">
              <a:latin typeface="Bell MT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Bell MT" pitchFamily="18" charset="0"/>
              </a:rPr>
              <a:t>Referendum </a:t>
            </a:r>
            <a:r>
              <a:rPr lang="en-US" sz="2400" dirty="0" err="1" smtClean="0">
                <a:latin typeface="Bell MT" pitchFamily="18" charset="0"/>
              </a:rPr>
              <a:t>untuk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soal-soal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tertentu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dimana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rakyat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tidak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tahu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teknisnya</a:t>
            </a:r>
            <a:r>
              <a:rPr lang="en-US" sz="2400" dirty="0" smtClean="0">
                <a:latin typeface="Bell MT" pitchFamily="18" charset="0"/>
              </a:rPr>
              <a:t>.</a:t>
            </a:r>
          </a:p>
          <a:p>
            <a:pPr lvl="2" algn="just">
              <a:buNone/>
            </a:pPr>
            <a:r>
              <a:rPr lang="en-US" b="1" dirty="0" err="1" smtClean="0">
                <a:latin typeface="Bell MT" pitchFamily="18" charset="0"/>
              </a:rPr>
              <a:t>Usul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inisiatif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rakyat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sz="2400" dirty="0" smtClean="0">
                <a:latin typeface="Bell MT" pitchFamily="18" charset="0"/>
              </a:rPr>
              <a:t>→ </a:t>
            </a:r>
            <a:r>
              <a:rPr lang="en-US" sz="2400" dirty="0" err="1" smtClean="0">
                <a:latin typeface="Bell MT" pitchFamily="18" charset="0"/>
              </a:rPr>
              <a:t>hak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rakyat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untuk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mengajukan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suatu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rancangan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undang-undang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kepada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parlemen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pemerintah</a:t>
            </a:r>
            <a:r>
              <a:rPr lang="en-US" sz="2400" dirty="0" smtClean="0">
                <a:latin typeface="Bell MT" pitchFamily="18" charset="0"/>
              </a:rPr>
              <a:t>.</a:t>
            </a:r>
          </a:p>
          <a:p>
            <a:pPr algn="just">
              <a:buNone/>
            </a:pPr>
            <a:endParaRPr lang="en-US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gabungan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endParaRPr lang="en-US" b="1" dirty="0" smtClean="0">
              <a:latin typeface="Bell MT" pitchFamily="18" charset="0"/>
            </a:endParaRPr>
          </a:p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smtClean="0">
                <a:latin typeface="Bell MT" pitchFamily="18" charset="0"/>
              </a:rPr>
              <a:t>Carl </a:t>
            </a:r>
            <a:r>
              <a:rPr lang="en-US" b="1" dirty="0" err="1" smtClean="0">
                <a:latin typeface="Bell MT" pitchFamily="18" charset="0"/>
              </a:rPr>
              <a:t>J.Fredrich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keseluruhan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beberapa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fungsional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bagian-bagian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fungsional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keseluruhannya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menimbulkan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ketergantungan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bagian-bagian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akibatnya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bekerja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mempengaruhi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keseluruhannya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5550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latin typeface="Bell MT" pitchFamily="18" charset="0"/>
              </a:rPr>
              <a:t>Bentuk</a:t>
            </a:r>
            <a:r>
              <a:rPr lang="en-US" b="1" dirty="0" smtClean="0">
                <a:latin typeface="Bell MT" pitchFamily="18" charset="0"/>
              </a:rPr>
              <a:t> Negara Indonesia</a:t>
            </a:r>
          </a:p>
          <a:p>
            <a:pPr>
              <a:buNone/>
            </a:pPr>
            <a:r>
              <a:rPr lang="en-US" dirty="0" err="1" smtClean="0">
                <a:latin typeface="Bell MT" pitchFamily="18" charset="0"/>
              </a:rPr>
              <a:t>Pembukaan</a:t>
            </a:r>
            <a:r>
              <a:rPr lang="en-US" dirty="0" smtClean="0">
                <a:latin typeface="Bell MT" pitchFamily="18" charset="0"/>
              </a:rPr>
              <a:t> UUD 1945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…… </a:t>
            </a:r>
            <a:r>
              <a:rPr lang="en-US" i="1" dirty="0" err="1" smtClean="0">
                <a:latin typeface="Bell MT" pitchFamily="18" charset="0"/>
              </a:rPr>
              <a:t>maka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disusunlah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kemerdekaan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kebangsaan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indonesia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suatu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undang-undang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dasar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indonesia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terbentuk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susunan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Republik</a:t>
            </a:r>
            <a:r>
              <a:rPr lang="en-US" i="1" dirty="0" smtClean="0">
                <a:latin typeface="Bell MT" pitchFamily="18" charset="0"/>
              </a:rPr>
              <a:t> Indonesia yang </a:t>
            </a:r>
            <a:r>
              <a:rPr lang="en-US" i="1" dirty="0" err="1" smtClean="0">
                <a:latin typeface="Bell MT" pitchFamily="18" charset="0"/>
              </a:rPr>
              <a:t>berkedaulatan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rakyat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berdasarkan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kepada</a:t>
            </a:r>
            <a:r>
              <a:rPr lang="en-US" i="1" dirty="0" smtClean="0">
                <a:latin typeface="Bell MT" pitchFamily="18" charset="0"/>
              </a:rPr>
              <a:t>…..</a:t>
            </a:r>
            <a:endParaRPr lang="en-US" i="1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Bell MT" pitchFamily="18" charset="0"/>
              </a:rPr>
              <a:t>SISTEM PEMERINTAHANINDONESIA</a:t>
            </a:r>
            <a:endParaRPr lang="en-US" sz="32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UUD 1945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None/>
            </a:pPr>
            <a:r>
              <a:rPr lang="en-US" dirty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 Indonesia </a:t>
            </a:r>
            <a:r>
              <a:rPr lang="en-US" i="1" dirty="0" err="1" smtClean="0">
                <a:latin typeface="Bell MT" pitchFamily="18" charset="0"/>
              </a:rPr>
              <a:t>adalah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kesatuan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berbentuk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Republik</a:t>
            </a:r>
            <a:r>
              <a:rPr lang="en-US" i="1" dirty="0" smtClean="0">
                <a:latin typeface="Bell MT" pitchFamily="18" charset="0"/>
              </a:rPr>
              <a:t>”</a:t>
            </a:r>
          </a:p>
          <a:p>
            <a:pPr algn="just">
              <a:buNone/>
            </a:pPr>
            <a:endParaRPr lang="en-US" dirty="0">
              <a:latin typeface="Bell MT" pitchFamily="18" charset="0"/>
            </a:endParaRPr>
          </a:p>
          <a:p>
            <a:pPr algn="just">
              <a:buNone/>
            </a:pP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Indonesia</a:t>
            </a:r>
          </a:p>
          <a:p>
            <a:pPr marL="514350" indent="-514350" algn="just">
              <a:buAutoNum type="alphaLcPeriod"/>
            </a:pPr>
            <a:r>
              <a:rPr lang="en-US" b="1" dirty="0" err="1" smtClean="0">
                <a:latin typeface="Bell MT" pitchFamily="18" charset="0"/>
              </a:rPr>
              <a:t>Pra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amandemen</a:t>
            </a:r>
            <a:r>
              <a:rPr lang="en-US" b="1" dirty="0" smtClean="0">
                <a:latin typeface="Bell MT" pitchFamily="18" charset="0"/>
              </a:rPr>
              <a:t> UUD 1945.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Berdasarkan</a:t>
            </a:r>
            <a:r>
              <a:rPr lang="en-US" dirty="0" smtClean="0">
                <a:latin typeface="Bell MT" pitchFamily="18" charset="0"/>
              </a:rPr>
              <a:t> UUD 1945,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Indonesia 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Presidensil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sebuah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konsekuensi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diajarkan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ajaran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trias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politika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Artinya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menjalankan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Presidensial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Murni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4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17 UUD 1945 = </a:t>
            </a:r>
            <a:r>
              <a:rPr lang="en-US" dirty="0" err="1" smtClean="0">
                <a:latin typeface="Bell MT" pitchFamily="18" charset="0"/>
              </a:rPr>
              <a:t>landasan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presidensial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dimana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mengangkat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memberhentikan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dilihat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5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</a:t>
            </a:r>
            <a:r>
              <a:rPr lang="en-US" dirty="0" err="1" smtClean="0">
                <a:latin typeface="Bell MT" pitchFamily="18" charset="0"/>
              </a:rPr>
              <a:t>hubungannya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21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(2) UUD 1945, </a:t>
            </a:r>
            <a:r>
              <a:rPr lang="en-US" dirty="0" err="1" smtClean="0">
                <a:latin typeface="Bell MT" pitchFamily="18" charset="0"/>
              </a:rPr>
              <a:t>membuktikan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murni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Pertanggungjawaban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MPR </a:t>
            </a:r>
            <a:r>
              <a:rPr lang="en-US" dirty="0" err="1" smtClean="0">
                <a:latin typeface="Bell MT" pitchFamily="18" charset="0"/>
              </a:rPr>
              <a:t>juga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menunjukan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supremasi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MPR.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Pembagian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Kekuasaan</a:t>
            </a:r>
            <a:endParaRPr lang="en-US" b="1" dirty="0" smtClean="0">
              <a:latin typeface="Bell MT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UUD 1945,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pemisahan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( </a:t>
            </a:r>
            <a:r>
              <a:rPr lang="en-US" dirty="0" err="1" smtClean="0">
                <a:latin typeface="Bell MT" pitchFamily="18" charset="0"/>
              </a:rPr>
              <a:t>ajaran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trias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politika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Montesqieu</a:t>
            </a:r>
            <a:r>
              <a:rPr lang="en-US" dirty="0" smtClean="0">
                <a:latin typeface="Bell MT" pitchFamily="18" charset="0"/>
              </a:rPr>
              <a:t>), </a:t>
            </a:r>
            <a:r>
              <a:rPr lang="en-US" dirty="0" err="1" smtClean="0">
                <a:latin typeface="Bell MT" pitchFamily="18" charset="0"/>
              </a:rPr>
              <a:t>melainkan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ajaran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854075" indent="-514350">
              <a:buAutoNum type="alphaLcPeriod"/>
            </a:pPr>
            <a:r>
              <a:rPr lang="en-US" dirty="0" smtClean="0">
                <a:latin typeface="Bell MT" pitchFamily="18" charset="0"/>
              </a:rPr>
              <a:t>UUD 1945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membatasi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tajam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setiap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cabang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organ/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tertentu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campur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lain;</a:t>
            </a:r>
          </a:p>
          <a:p>
            <a:pPr marL="854075" indent="-514350">
              <a:buAutoNum type="alphaLcPeriod"/>
            </a:pPr>
            <a:r>
              <a:rPr lang="en-US" dirty="0" smtClean="0">
                <a:latin typeface="Bell MT" pitchFamily="18" charset="0"/>
              </a:rPr>
              <a:t>UUD 1945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pembatasan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cabang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saja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854075" indent="-514350">
              <a:buAutoNum type="alphaLcPeriod"/>
            </a:pPr>
            <a:r>
              <a:rPr lang="en-US" dirty="0" smtClean="0">
                <a:latin typeface="Bell MT" pitchFamily="18" charset="0"/>
              </a:rPr>
              <a:t>UUD 1945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habis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MPR,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(2)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lainnya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Bell MT" pitchFamily="18" charset="0"/>
              </a:rPr>
              <a:t>Cabang-Cabang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UUD 1945;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a.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b.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  (DPR)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c.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Yudikatif</a:t>
            </a:r>
            <a:endParaRPr lang="en-US" dirty="0" smtClean="0">
              <a:latin typeface="Bell MT" pitchFamily="18" charset="0"/>
            </a:endParaRP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d.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Eksaminatif</a:t>
            </a:r>
            <a:r>
              <a:rPr lang="en-US" dirty="0" smtClean="0">
                <a:latin typeface="Bell MT" pitchFamily="18" charset="0"/>
              </a:rPr>
              <a:t> ( </a:t>
            </a:r>
            <a:r>
              <a:rPr lang="en-US" dirty="0" err="1" smtClean="0">
                <a:latin typeface="Bell MT" pitchFamily="18" charset="0"/>
              </a:rPr>
              <a:t>inspektif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Pemeriksa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Keuangan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 smtClean="0">
                <a:latin typeface="Bell MT" pitchFamily="18" charset="0"/>
              </a:rPr>
              <a:t>Pokok-Pokok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Pikiran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sistem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Pemerintahan</a:t>
            </a:r>
            <a:r>
              <a:rPr lang="en-US" sz="2400" dirty="0" smtClean="0">
                <a:latin typeface="Bell MT" pitchFamily="18" charset="0"/>
              </a:rPr>
              <a:t> Indonesia </a:t>
            </a:r>
            <a:r>
              <a:rPr lang="en-US" sz="2400" dirty="0" err="1" smtClean="0">
                <a:latin typeface="Bell MT" pitchFamily="18" charset="0"/>
              </a:rPr>
              <a:t>didalam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Penjelasan</a:t>
            </a:r>
            <a:r>
              <a:rPr lang="en-US" sz="2400" dirty="0" smtClean="0">
                <a:latin typeface="Bell MT" pitchFamily="18" charset="0"/>
              </a:rPr>
              <a:t> UUD 1945, </a:t>
            </a:r>
            <a:r>
              <a:rPr lang="en-US" sz="2400" dirty="0" err="1" smtClean="0">
                <a:latin typeface="Bell MT" pitchFamily="18" charset="0"/>
              </a:rPr>
              <a:t>yaitu</a:t>
            </a:r>
            <a:r>
              <a:rPr lang="en-US" sz="2400" dirty="0" smtClean="0">
                <a:latin typeface="Bell MT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ell MT" pitchFamily="18" charset="0"/>
              </a:rPr>
              <a:t>Indonesia </a:t>
            </a:r>
            <a:r>
              <a:rPr lang="en-US" sz="2400" dirty="0" err="1" smtClean="0">
                <a:latin typeface="Bell MT" pitchFamily="18" charset="0"/>
              </a:rPr>
              <a:t>adalah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negara</a:t>
            </a:r>
            <a:r>
              <a:rPr lang="en-US" sz="2400" dirty="0" smtClean="0">
                <a:latin typeface="Bell MT" pitchFamily="18" charset="0"/>
              </a:rPr>
              <a:t> yang </a:t>
            </a:r>
            <a:r>
              <a:rPr lang="en-US" sz="2400" dirty="0" err="1" smtClean="0">
                <a:latin typeface="Bell MT" pitchFamily="18" charset="0"/>
              </a:rPr>
              <a:t>berdasarkan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atas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hukum</a:t>
            </a:r>
            <a:r>
              <a:rPr lang="en-US" sz="2400" dirty="0" smtClean="0">
                <a:latin typeface="Bell MT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Sistem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konstitusional</a:t>
            </a:r>
            <a:endParaRPr lang="en-US" sz="2400" dirty="0" smtClean="0">
              <a:latin typeface="Bell MT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Kekuasaan</a:t>
            </a:r>
            <a:r>
              <a:rPr lang="en-US" sz="2400" dirty="0" smtClean="0">
                <a:latin typeface="Bell MT" pitchFamily="18" charset="0"/>
              </a:rPr>
              <a:t> yang </a:t>
            </a:r>
            <a:r>
              <a:rPr lang="en-US" sz="2400" dirty="0" err="1" smtClean="0">
                <a:latin typeface="Bell MT" pitchFamily="18" charset="0"/>
              </a:rPr>
              <a:t>tertinggi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berada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ditangan</a:t>
            </a:r>
            <a:r>
              <a:rPr lang="en-US" sz="2400" dirty="0" smtClean="0">
                <a:latin typeface="Bell MT" pitchFamily="18" charset="0"/>
              </a:rPr>
              <a:t> MPR </a:t>
            </a:r>
            <a:r>
              <a:rPr lang="en-US" sz="2400" i="1" dirty="0" smtClean="0">
                <a:latin typeface="Bell MT" pitchFamily="18" charset="0"/>
              </a:rPr>
              <a:t>( die </a:t>
            </a:r>
            <a:r>
              <a:rPr lang="en-US" sz="2400" i="1" dirty="0" err="1" smtClean="0">
                <a:latin typeface="Bell MT" pitchFamily="18" charset="0"/>
              </a:rPr>
              <a:t>gesamte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staatsgewelt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ligegt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allein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bei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der</a:t>
            </a:r>
            <a:r>
              <a:rPr lang="en-US" sz="2400" i="1" dirty="0" smtClean="0">
                <a:latin typeface="Bell MT" pitchFamily="18" charset="0"/>
              </a:rPr>
              <a:t> </a:t>
            </a:r>
            <a:r>
              <a:rPr lang="en-US" sz="2400" i="1" dirty="0" err="1" smtClean="0">
                <a:latin typeface="Bell MT" pitchFamily="18" charset="0"/>
              </a:rPr>
              <a:t>majelis</a:t>
            </a:r>
            <a:r>
              <a:rPr lang="en-US" sz="2400" i="1" dirty="0" smtClean="0">
                <a:latin typeface="Bell MT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Presiden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adalah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penyelenggara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pemerintahan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negara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tertinggi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dibawah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majelis</a:t>
            </a:r>
            <a:endParaRPr lang="en-US" sz="2400" dirty="0" smtClean="0">
              <a:latin typeface="Bell MT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Presiden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tidak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bertanggungjawab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kepada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dewan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perwakilan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rakyat</a:t>
            </a:r>
            <a:endParaRPr lang="en-US" sz="2400" dirty="0" smtClean="0">
              <a:latin typeface="Bell MT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Menteri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negara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adalah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pembantu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presiden</a:t>
            </a:r>
            <a:r>
              <a:rPr lang="en-US" sz="2400" dirty="0" smtClean="0">
                <a:latin typeface="Bell MT" pitchFamily="18" charset="0"/>
              </a:rPr>
              <a:t>, </a:t>
            </a:r>
            <a:r>
              <a:rPr lang="en-US" sz="2400" dirty="0" err="1" smtClean="0">
                <a:latin typeface="Bell MT" pitchFamily="18" charset="0"/>
              </a:rPr>
              <a:t>dan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menteri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tidak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bertanggungjawab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kepada</a:t>
            </a:r>
            <a:r>
              <a:rPr lang="en-US" sz="2400" dirty="0" smtClean="0">
                <a:latin typeface="Bell MT" pitchFamily="18" charset="0"/>
              </a:rPr>
              <a:t> DPR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Bell MT" pitchFamily="18" charset="0"/>
              </a:rPr>
              <a:t>Kekuasaan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kepala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negara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tidak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tak</a:t>
            </a:r>
            <a:r>
              <a:rPr lang="en-US" sz="2400" dirty="0" smtClean="0">
                <a:latin typeface="Bell MT" pitchFamily="18" charset="0"/>
              </a:rPr>
              <a:t> </a:t>
            </a:r>
            <a:r>
              <a:rPr lang="en-US" sz="2400" dirty="0" err="1" smtClean="0">
                <a:latin typeface="Bell MT" pitchFamily="18" charset="0"/>
              </a:rPr>
              <a:t>terbatas</a:t>
            </a:r>
            <a:endParaRPr lang="en-US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457200"/>
            <a:r>
              <a:rPr lang="en-US" b="1" dirty="0" err="1" smtClean="0">
                <a:latin typeface="Bell MT" pitchFamily="18" charset="0"/>
              </a:rPr>
              <a:t>Konstitusi</a:t>
            </a:r>
            <a:r>
              <a:rPr lang="en-US" b="1" dirty="0" smtClean="0">
                <a:latin typeface="Bell MT" pitchFamily="18" charset="0"/>
              </a:rPr>
              <a:t> RIS 1949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parlementer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murni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118 </a:t>
            </a:r>
            <a:r>
              <a:rPr lang="en-US" dirty="0" err="1" smtClean="0">
                <a:latin typeface="Bell MT" pitchFamily="18" charset="0"/>
              </a:rPr>
              <a:t>Konstitusi</a:t>
            </a:r>
            <a:r>
              <a:rPr lang="en-US" dirty="0" smtClean="0">
                <a:latin typeface="Bell MT" pitchFamily="18" charset="0"/>
              </a:rPr>
              <a:t> RIS </a:t>
            </a:r>
            <a:r>
              <a:rPr lang="en-US" dirty="0" err="1" smtClean="0">
                <a:latin typeface="Bell MT" pitchFamily="18" charset="0"/>
              </a:rPr>
              <a:t>menyebutkan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diganggu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gugat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seluruh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kebijaksanaan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bersama-sama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seluruhnya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masing-masing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Tetepi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122 </a:t>
            </a:r>
            <a:r>
              <a:rPr lang="en-US" dirty="0" err="1" smtClean="0">
                <a:latin typeface="Bell MT" pitchFamily="18" charset="0"/>
              </a:rPr>
              <a:t>Konstitusi</a:t>
            </a:r>
            <a:r>
              <a:rPr lang="en-US" dirty="0" smtClean="0">
                <a:latin typeface="Bell MT" pitchFamily="18" charset="0"/>
              </a:rPr>
              <a:t> RIS, </a:t>
            </a:r>
            <a:r>
              <a:rPr lang="en-US" dirty="0" err="1" smtClean="0">
                <a:latin typeface="Bell MT" pitchFamily="18" charset="0"/>
              </a:rPr>
              <a:t>ditentukan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memaksa</a:t>
            </a:r>
            <a:r>
              <a:rPr lang="en-US" dirty="0" smtClean="0">
                <a:latin typeface="Bell MT" pitchFamily="18" charset="0"/>
              </a:rPr>
              <a:t> cabinet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menteri-menteri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meletakkan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bersama-sama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sendiri-sendiri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/>
            <a:endParaRPr lang="en-US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Bell MT" pitchFamily="18" charset="0"/>
              </a:rPr>
              <a:t>Sistem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Pemerintahan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Konstitusi</a:t>
            </a:r>
            <a:r>
              <a:rPr lang="en-US" sz="3600" b="1" dirty="0" smtClean="0">
                <a:latin typeface="Bell MT" pitchFamily="18" charset="0"/>
              </a:rPr>
              <a:t> RIS</a:t>
            </a:r>
            <a:endParaRPr lang="en-US" sz="36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parlementer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murni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Dilihat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83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(1),(2),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84 UUDS 1950.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83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diganggu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gugat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83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(2)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menteri-menteri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seluruh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kebijaksanaan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bersama-sama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seluruhnya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masing-masing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. </a:t>
            </a:r>
            <a:endParaRPr lang="en-US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just"/>
            <a:r>
              <a:rPr lang="en-US" sz="3600" b="1" dirty="0" err="1" smtClean="0">
                <a:latin typeface="Bell MT" pitchFamily="18" charset="0"/>
              </a:rPr>
              <a:t>Sistem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Pemerintahan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pada</a:t>
            </a:r>
            <a:r>
              <a:rPr lang="en-US" sz="3600" b="1" dirty="0" smtClean="0">
                <a:latin typeface="Bell MT" pitchFamily="18" charset="0"/>
              </a:rPr>
              <a:t> UUD </a:t>
            </a:r>
            <a:r>
              <a:rPr lang="en-US" sz="3600" b="1" dirty="0" err="1" smtClean="0">
                <a:latin typeface="Bell MT" pitchFamily="18" charset="0"/>
              </a:rPr>
              <a:t>Sementera</a:t>
            </a:r>
            <a:r>
              <a:rPr lang="en-US" sz="3600" b="1" dirty="0" smtClean="0">
                <a:latin typeface="Bell MT" pitchFamily="18" charset="0"/>
              </a:rPr>
              <a:t> 1950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err="1" smtClean="0">
                <a:latin typeface="Bell MT" pitchFamily="18" charset="0"/>
              </a:rPr>
              <a:t>Penegasan</a:t>
            </a:r>
            <a:r>
              <a:rPr lang="en-US" b="1" dirty="0" smtClean="0">
                <a:latin typeface="Bell MT" pitchFamily="18" charset="0"/>
              </a:rPr>
              <a:t>  </a:t>
            </a: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Presidensial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Pasca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Amandemen</a:t>
            </a:r>
            <a:r>
              <a:rPr lang="en-US" b="1" dirty="0" smtClean="0">
                <a:latin typeface="Bell MT" pitchFamily="18" charset="0"/>
              </a:rPr>
              <a:t> UUD 1945</a:t>
            </a:r>
          </a:p>
          <a:p>
            <a:pPr marL="0" indent="0" algn="just">
              <a:buNone/>
            </a:pPr>
            <a:endParaRPr lang="en-US" b="1" dirty="0" smtClean="0">
              <a:latin typeface="Bell MT" pitchFamily="18" charset="0"/>
            </a:endParaRPr>
          </a:p>
          <a:p>
            <a:pPr marL="515938" indent="-5159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(2)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Negara </a:t>
            </a:r>
            <a:r>
              <a:rPr lang="en-US" dirty="0" err="1" smtClean="0">
                <a:latin typeface="Bell MT" pitchFamily="18" charset="0"/>
              </a:rPr>
              <a:t>Republik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1945;</a:t>
            </a:r>
          </a:p>
          <a:p>
            <a:pPr marL="515938" indent="-515938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6A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</a:t>
            </a:r>
            <a:r>
              <a:rPr lang="en-US" dirty="0" err="1" smtClean="0">
                <a:latin typeface="Bell MT" pitchFamily="18" charset="0"/>
              </a:rPr>
              <a:t>menetapkan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sv-SE" dirty="0" smtClean="0">
                <a:latin typeface="Bell MT" pitchFamily="18" charset="0"/>
              </a:rPr>
              <a:t>pasangan secara langsung oleh rakyat;</a:t>
            </a:r>
          </a:p>
          <a:p>
            <a:pPr marL="515938" indent="-515938" algn="just">
              <a:buFont typeface="Wingdings" pitchFamily="2" charset="2"/>
              <a:buChar char="q"/>
            </a:pPr>
            <a:r>
              <a:rPr lang="sv-SE" dirty="0" smtClean="0">
                <a:latin typeface="Bell MT" pitchFamily="18" charset="0"/>
              </a:rPr>
              <a:t>Pasal 4 ayat (1) menetapkan bahwa Presiden Republik Indonesia memegang kekuasaan pemerintahan menurut UUD 1945;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Bell MT" pitchFamily="18" charset="0"/>
              </a:rPr>
              <a:t>SISTEM PEMERINTAHAN INDONESIA PASCA AMANDEMEN UUD 1945</a:t>
            </a:r>
            <a:endParaRPr lang="en-US" sz="32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periode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pasti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7 </a:t>
            </a: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Negara </a:t>
            </a:r>
            <a:r>
              <a:rPr lang="en-US" dirty="0" err="1" smtClean="0">
                <a:latin typeface="Bell MT" pitchFamily="18" charset="0"/>
              </a:rPr>
              <a:t>Republik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1945 </a:t>
            </a:r>
            <a:r>
              <a:rPr lang="en-US" dirty="0" err="1" smtClean="0">
                <a:latin typeface="Bell MT" pitchFamily="18" charset="0"/>
              </a:rPr>
              <a:t>menentukan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memegang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selama</a:t>
            </a:r>
            <a:r>
              <a:rPr lang="en-US" dirty="0" smtClean="0">
                <a:latin typeface="Bell MT" pitchFamily="18" charset="0"/>
              </a:rPr>
              <a:t> lima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sesudahnya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kembali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fi-FI" dirty="0" smtClean="0">
                <a:latin typeface="Bell MT" pitchFamily="18" charset="0"/>
              </a:rPr>
              <a:t>jabatan yang sama, hanya untuk satu kali masa jabatan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7C </a:t>
            </a: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Negara </a:t>
            </a:r>
            <a:r>
              <a:rPr lang="en-US" dirty="0" err="1" smtClean="0">
                <a:latin typeface="Bell MT" pitchFamily="18" charset="0"/>
              </a:rPr>
              <a:t>Republik</a:t>
            </a:r>
            <a:r>
              <a:rPr lang="en-US" dirty="0" smtClean="0">
                <a:latin typeface="Bell MT" pitchFamily="18" charset="0"/>
              </a:rPr>
              <a:t> Indonesia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1945 </a:t>
            </a:r>
            <a:r>
              <a:rPr lang="en-US" dirty="0" err="1" smtClean="0">
                <a:latin typeface="Bell MT" pitchFamily="18" charset="0"/>
              </a:rPr>
              <a:t>juga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menegaskan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membubarkan</a:t>
            </a:r>
            <a:r>
              <a:rPr lang="en-US" dirty="0" smtClean="0">
                <a:latin typeface="Bell MT" pitchFamily="18" charset="0"/>
              </a:rPr>
              <a:t> DPR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mengandung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pengertian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sempit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smtClean="0">
                <a:latin typeface="Bell MT" pitchFamily="18" charset="0"/>
              </a:rPr>
              <a:t>Prof. </a:t>
            </a:r>
            <a:r>
              <a:rPr lang="en-US" b="1" dirty="0" err="1" smtClean="0">
                <a:latin typeface="Bell MT" pitchFamily="18" charset="0"/>
              </a:rPr>
              <a:t>Jimly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Asshiddiqqie,S.H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berkaitan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segala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menyelenggarakan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kesejahteraan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memelihara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keamanan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meningkatkan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derajat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kehidupan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menjamin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kepentingan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mencakup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yudikatif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1453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Pergeseran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langkah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konstitusional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meletakkan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, </a:t>
            </a:r>
            <a:r>
              <a:rPr lang="sv-SE" dirty="0" smtClean="0">
                <a:latin typeface="Bell MT" pitchFamily="18" charset="0"/>
              </a:rPr>
              <a:t>Pembentukan Undang-Undang Pasca Amandemen UUD 1945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DPR)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sv-SE" dirty="0" smtClean="0">
                <a:latin typeface="Bell MT" pitchFamily="18" charset="0"/>
              </a:rPr>
              <a:t>Wajib dibahas oleh DPR dan Presiden untuk mendapat persetujuan bersama.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Jika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persetujuan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persidangan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masa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nn-NO" dirty="0" smtClean="0">
                <a:latin typeface="Bell MT" pitchFamily="18" charset="0"/>
              </a:rPr>
              <a:t>Bab I Sistem Ketatanegaraan Republik Indonesia </a:t>
            </a:r>
            <a:r>
              <a:rPr lang="en-US" dirty="0" err="1" smtClean="0">
                <a:latin typeface="Bell MT" pitchFamily="18" charset="0"/>
              </a:rPr>
              <a:t>Salah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yang paling </a:t>
            </a:r>
            <a:r>
              <a:rPr lang="en-US" dirty="0" err="1" smtClean="0">
                <a:latin typeface="Bell MT" pitchFamily="18" charset="0"/>
              </a:rPr>
              <a:t>mendasar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konstitusi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kerangka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domain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tugas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tugas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 (DPR).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semula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prerogatif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persetujuan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pertimbangan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konsultasi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b="1" dirty="0" err="1" smtClean="0">
                <a:latin typeface="Bell MT" pitchFamily="18" charset="0"/>
              </a:rPr>
              <a:t>Misalnya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11 UUD 1945 </a:t>
            </a:r>
            <a:r>
              <a:rPr lang="en-US" dirty="0" err="1" smtClean="0">
                <a:latin typeface="Bell MT" pitchFamily="18" charset="0"/>
              </a:rPr>
              <a:t>menetapkan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persetujuan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Perang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membuat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perdamaian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perjanjian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lain;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13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(1,2,dan 3) UUD 1945,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mengangkat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konsul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menerima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menempatkan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lain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memperhatikan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pertimbangan</a:t>
            </a:r>
            <a:r>
              <a:rPr lang="en-US" dirty="0" smtClean="0">
                <a:latin typeface="Bell MT" pitchFamily="18" charset="0"/>
              </a:rPr>
              <a:t>  DPR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14 UUD 1945,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garasi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Rehabilitasi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mempertimbangan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Mahkamah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Agung</a:t>
            </a:r>
            <a:endParaRPr lang="en-US" dirty="0" smtClean="0">
              <a:latin typeface="Bell MT" pitchFamily="18" charset="0"/>
            </a:endParaRPr>
          </a:p>
          <a:p>
            <a:pPr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latin typeface="Bell MT" pitchFamily="18" charset="0"/>
              </a:rPr>
              <a:t>Saldi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Isra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mengatakan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bahwa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ada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keuntungan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dari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sistem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presidensial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yakni</a:t>
            </a:r>
            <a:r>
              <a:rPr lang="en-US" sz="2800" b="1" dirty="0" smtClean="0">
                <a:latin typeface="Bell MT" pitchFamily="18" charset="0"/>
              </a:rPr>
              <a:t>:</a:t>
            </a:r>
          </a:p>
          <a:p>
            <a:pPr marL="457200" lvl="0" indent="-457200" algn="just">
              <a:buFont typeface="Wingdings" pitchFamily="2" charset="2"/>
              <a:buChar char="q"/>
            </a:pPr>
            <a:r>
              <a:rPr lang="en-US" sz="2800" dirty="0" err="1" smtClean="0">
                <a:latin typeface="Bell MT" pitchFamily="18" charset="0"/>
              </a:rPr>
              <a:t>Dengan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dipilih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secara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langsung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kekuasaan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presiden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menjadi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lebih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legitimasi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karena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mendapat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mandat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langsung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i="1" dirty="0" smtClean="0">
                <a:latin typeface="Bell MT" pitchFamily="18" charset="0"/>
              </a:rPr>
              <a:t>(direct mandate</a:t>
            </a:r>
            <a:r>
              <a:rPr lang="en-US" sz="2800" dirty="0" smtClean="0">
                <a:latin typeface="Bell MT" pitchFamily="18" charset="0"/>
              </a:rPr>
              <a:t>) </a:t>
            </a:r>
            <a:r>
              <a:rPr lang="en-US" sz="2800" dirty="0" err="1" smtClean="0">
                <a:latin typeface="Bell MT" pitchFamily="18" charset="0"/>
              </a:rPr>
              <a:t>pemilih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sementara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itu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dalam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sistem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parlementer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perdana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menteri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diangkat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melalui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proses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penunjukan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i="1" dirty="0" smtClean="0">
                <a:latin typeface="Bell MT" pitchFamily="18" charset="0"/>
              </a:rPr>
              <a:t>(appointed indirectly);</a:t>
            </a:r>
            <a:endParaRPr lang="en-US" sz="2800" dirty="0" smtClean="0">
              <a:latin typeface="Bell MT" pitchFamily="18" charset="0"/>
            </a:endParaRPr>
          </a:p>
          <a:p>
            <a:pPr marL="457200" lvl="0" indent="-457200" algn="just">
              <a:buFont typeface="Wingdings" pitchFamily="2" charset="2"/>
              <a:buChar char="q"/>
            </a:pPr>
            <a:r>
              <a:rPr lang="en-US" sz="2800" dirty="0" err="1" smtClean="0">
                <a:latin typeface="Bell MT" pitchFamily="18" charset="0"/>
              </a:rPr>
              <a:t>Dengan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adanya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pemisahan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antara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lembaga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negara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terutama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legislatif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eksekutif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setiap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lembaga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negara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dapat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melakukan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pengawasan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terhadap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lembaga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negara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lainnya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untuk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mencegah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terjadinya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penumpukan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penyalahgunaan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kekuasaan</a:t>
            </a:r>
            <a:r>
              <a:rPr lang="en-US" sz="2800" dirty="0" smtClean="0">
                <a:latin typeface="Bell MT" pitchFamily="18" charset="0"/>
              </a:rPr>
              <a:t>;</a:t>
            </a:r>
          </a:p>
          <a:p>
            <a:pPr algn="just">
              <a:buNone/>
            </a:pPr>
            <a:endParaRPr lang="en-US" sz="2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574675" lvl="0" indent="-574675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posisi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sentral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jajaran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mengambil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kebijakan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strategis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amat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(speed and decisiveness);</a:t>
            </a:r>
            <a:endParaRPr lang="en-US" dirty="0" smtClean="0">
              <a:latin typeface="Bell MT" pitchFamily="18" charset="0"/>
            </a:endParaRPr>
          </a:p>
          <a:p>
            <a:pPr marL="574675" lvl="0" indent="-574675" algn="just">
              <a:buFont typeface="Wingdings" pitchFamily="2" charset="2"/>
              <a:buChar char="q"/>
            </a:pP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posisi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stabil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dibandingkan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perdana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menteri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bisa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diganti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disetiap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waktu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Saldi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Isra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purifikasi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presidensial</a:t>
            </a:r>
            <a:r>
              <a:rPr lang="en-US" b="1" dirty="0" smtClean="0">
                <a:latin typeface="Bell MT" pitchFamily="18" charset="0"/>
              </a:rPr>
              <a:t> Indonesia </a:t>
            </a:r>
            <a:r>
              <a:rPr lang="en-US" b="1" dirty="0" err="1" smtClean="0">
                <a:latin typeface="Bell MT" pitchFamily="18" charset="0"/>
              </a:rPr>
              <a:t>dilakukan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beberapa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bentuk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diantaranya</a:t>
            </a:r>
            <a:r>
              <a:rPr lang="en-US" b="1" dirty="0" smtClean="0">
                <a:latin typeface="Bell MT" pitchFamily="18" charset="0"/>
              </a:rPr>
              <a:t>: </a:t>
            </a:r>
          </a:p>
          <a:p>
            <a:pPr marL="574675" lvl="0" indent="-574675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Mengubah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proses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perwakilan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mekanisme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MPR)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74675" lvl="0" indent="-574675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Membatasi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periodesasi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74675" lvl="0" indent="-574675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Memperjelas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mekanisme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pemakzulan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(impeachment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74675" lvl="0" indent="-574675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larangan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membubarkan</a:t>
            </a:r>
            <a:r>
              <a:rPr lang="en-US" dirty="0" smtClean="0">
                <a:latin typeface="Bell MT" pitchFamily="18" charset="0"/>
              </a:rPr>
              <a:t> DPR;</a:t>
            </a:r>
          </a:p>
          <a:p>
            <a:pPr marL="574675" lvl="0" indent="-574675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Memperbaharui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mekanisme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pengujian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None/>
            </a:pP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sempit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menyangkut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saja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sempit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eksekutif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saja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dalam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arti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luas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pembagian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kekuasaannya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dibagi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dua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yakni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574675" indent="-574675" algn="just">
              <a:buNone/>
            </a:pPr>
            <a:r>
              <a:rPr lang="en-US" b="1" dirty="0" smtClean="0">
                <a:latin typeface="Bell MT" pitchFamily="18" charset="0"/>
              </a:rPr>
              <a:t>a. </a:t>
            </a:r>
            <a:r>
              <a:rPr lang="en-US" b="1" dirty="0" err="1" smtClean="0">
                <a:latin typeface="Bell MT" pitchFamily="18" charset="0"/>
              </a:rPr>
              <a:t>Secara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vertikal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yakni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pembagian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kekuasaan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dilakukan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tingkatannya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antara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beberpa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tingkat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melahirkan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garis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hubungan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antara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pusat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daerah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ataupun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antara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negara</a:t>
            </a:r>
            <a:r>
              <a:rPr lang="en-US" b="1" dirty="0" smtClean="0">
                <a:latin typeface="Bell MT" pitchFamily="18" charset="0"/>
              </a:rPr>
              <a:t> federal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negara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bagian</a:t>
            </a:r>
            <a:r>
              <a:rPr lang="en-US" b="1" dirty="0" smtClean="0">
                <a:latin typeface="Bell MT" pitchFamily="18" charset="0"/>
              </a:rPr>
              <a:t>.</a:t>
            </a:r>
            <a:endParaRPr lang="en-US" b="1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839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457200" indent="-457200" algn="just">
              <a:buNone/>
            </a:pPr>
            <a:r>
              <a:rPr lang="en-US" sz="3600" dirty="0" smtClean="0">
                <a:latin typeface="Bell MT" pitchFamily="18" charset="0"/>
              </a:rPr>
              <a:t>b. </a:t>
            </a:r>
            <a:r>
              <a:rPr lang="en-US" sz="3600" b="1" dirty="0" err="1" smtClean="0">
                <a:latin typeface="Bell MT" pitchFamily="18" charset="0"/>
              </a:rPr>
              <a:t>Secara</a:t>
            </a:r>
            <a:r>
              <a:rPr lang="en-US" sz="3600" b="1" dirty="0" smtClean="0">
                <a:latin typeface="Bell MT" pitchFamily="18" charset="0"/>
              </a:rPr>
              <a:t> horizontal</a:t>
            </a:r>
            <a:r>
              <a:rPr lang="en-US" sz="3600" dirty="0" smtClean="0">
                <a:latin typeface="Bell MT" pitchFamily="18" charset="0"/>
              </a:rPr>
              <a:t>, </a:t>
            </a:r>
            <a:r>
              <a:rPr lang="en-US" sz="3600" dirty="0" err="1" smtClean="0">
                <a:latin typeface="Bell MT" pitchFamily="18" charset="0"/>
              </a:rPr>
              <a:t>yakni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pembagian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kekuasaan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menurut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fungsinya</a:t>
            </a:r>
            <a:r>
              <a:rPr lang="en-US" sz="3600" dirty="0" smtClean="0">
                <a:latin typeface="Bell MT" pitchFamily="18" charset="0"/>
              </a:rPr>
              <a:t>, </a:t>
            </a:r>
            <a:r>
              <a:rPr lang="en-US" sz="3600" dirty="0" err="1" smtClean="0">
                <a:latin typeface="Bell MT" pitchFamily="18" charset="0"/>
              </a:rPr>
              <a:t>menunjukkan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pembedaan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antara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fungsi-fungsi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pemerintahan</a:t>
            </a:r>
            <a:r>
              <a:rPr lang="en-US" sz="3600" dirty="0" smtClean="0">
                <a:latin typeface="Bell MT" pitchFamily="18" charset="0"/>
              </a:rPr>
              <a:t> yang </a:t>
            </a:r>
            <a:r>
              <a:rPr lang="en-US" sz="3600" dirty="0" err="1" smtClean="0">
                <a:latin typeface="Bell MT" pitchFamily="18" charset="0"/>
              </a:rPr>
              <a:t>bersifat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legislatif</a:t>
            </a:r>
            <a:r>
              <a:rPr lang="en-US" sz="3600" dirty="0" smtClean="0">
                <a:latin typeface="Bell MT" pitchFamily="18" charset="0"/>
              </a:rPr>
              <a:t>, </a:t>
            </a:r>
            <a:r>
              <a:rPr lang="en-US" sz="3600" dirty="0" err="1" smtClean="0">
                <a:latin typeface="Bell MT" pitchFamily="18" charset="0"/>
              </a:rPr>
              <a:t>eksekutif</a:t>
            </a:r>
            <a:r>
              <a:rPr lang="en-US" sz="3600" dirty="0" smtClean="0">
                <a:latin typeface="Bell MT" pitchFamily="18" charset="0"/>
              </a:rPr>
              <a:t>, </a:t>
            </a:r>
            <a:r>
              <a:rPr lang="en-US" sz="3600" dirty="0" err="1" smtClean="0">
                <a:latin typeface="Bell MT" pitchFamily="18" charset="0"/>
              </a:rPr>
              <a:t>yudikatif</a:t>
            </a:r>
            <a:r>
              <a:rPr lang="en-US" sz="3600" dirty="0" smtClean="0">
                <a:latin typeface="Bell MT" pitchFamily="18" charset="0"/>
              </a:rPr>
              <a:t> (</a:t>
            </a:r>
            <a:r>
              <a:rPr lang="en-US" sz="3600" i="1" dirty="0" err="1" smtClean="0">
                <a:latin typeface="Bell MT" pitchFamily="18" charset="0"/>
              </a:rPr>
              <a:t>trias</a:t>
            </a:r>
            <a:r>
              <a:rPr lang="en-US" sz="3600" i="1" dirty="0" smtClean="0">
                <a:latin typeface="Bell MT" pitchFamily="18" charset="0"/>
              </a:rPr>
              <a:t> </a:t>
            </a:r>
            <a:r>
              <a:rPr lang="en-US" sz="3600" i="1" dirty="0" err="1" smtClean="0">
                <a:latin typeface="Bell MT" pitchFamily="18" charset="0"/>
              </a:rPr>
              <a:t>politica</a:t>
            </a:r>
            <a:r>
              <a:rPr lang="en-US" sz="3600" i="1" dirty="0" smtClean="0">
                <a:latin typeface="Bell MT" pitchFamily="18" charset="0"/>
              </a:rPr>
              <a:t>) </a:t>
            </a:r>
            <a:r>
              <a:rPr lang="en-US" sz="3600" dirty="0" err="1" smtClean="0">
                <a:latin typeface="Bell MT" pitchFamily="18" charset="0"/>
              </a:rPr>
              <a:t>yaitu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dengan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cara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pemisahan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kekuasaan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i="1" dirty="0" smtClean="0">
                <a:latin typeface="Bell MT" pitchFamily="18" charset="0"/>
              </a:rPr>
              <a:t>(separation of powers) </a:t>
            </a:r>
            <a:r>
              <a:rPr lang="en-US" sz="3600" dirty="0" err="1" smtClean="0">
                <a:latin typeface="Bell MT" pitchFamily="18" charset="0"/>
              </a:rPr>
              <a:t>atau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pembagian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dirty="0" err="1" smtClean="0">
                <a:latin typeface="Bell MT" pitchFamily="18" charset="0"/>
              </a:rPr>
              <a:t>kekuasaan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b="1" i="1" dirty="0" smtClean="0">
                <a:latin typeface="Bell MT" pitchFamily="18" charset="0"/>
              </a:rPr>
              <a:t>(division of powers).</a:t>
            </a:r>
          </a:p>
          <a:p>
            <a:pPr marL="457200" indent="-457200" algn="just">
              <a:buNone/>
            </a:pPr>
            <a:endParaRPr lang="en-US" sz="36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508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susunan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organisasi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keseluruhan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struktur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meliputi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unsur-unsur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struktur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semata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berbicara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struktur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daerahnya</a:t>
            </a:r>
            <a:r>
              <a:rPr lang="en-US" dirty="0" smtClean="0">
                <a:latin typeface="Bell MT" pitchFamily="18" charset="0"/>
              </a:rPr>
              <a:t> 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bangsanya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kata</a:t>
            </a:r>
            <a:r>
              <a:rPr lang="en-US" dirty="0" smtClean="0">
                <a:latin typeface="Bell MT" pitchFamily="18" charset="0"/>
              </a:rPr>
              <a:t> lain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melukiskan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bekerjanya</a:t>
            </a:r>
            <a:r>
              <a:rPr lang="en-US" dirty="0" smtClean="0">
                <a:latin typeface="Bell MT" pitchFamily="18" charset="0"/>
              </a:rPr>
              <a:t> organ-organ </a:t>
            </a:r>
            <a:r>
              <a:rPr lang="en-US" dirty="0" err="1" smtClean="0">
                <a:latin typeface="Bell MT" pitchFamily="18" charset="0"/>
              </a:rPr>
              <a:t>tertinggi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sebuah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endParaRPr lang="en-US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ell MT" pitchFamily="18" charset="0"/>
              </a:rPr>
              <a:t>PENGERTIAN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ditujukan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pengertian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republik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istilah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susunan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ditujukan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pengertian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federasi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timbulllah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pengertian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republik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susunan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federasi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i="1" dirty="0" smtClean="0">
              <a:latin typeface="Bell MT" pitchFamily="18" charset="0"/>
            </a:endParaRPr>
          </a:p>
          <a:p>
            <a:pPr algn="just"/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bekerajanya</a:t>
            </a:r>
            <a:r>
              <a:rPr lang="en-US" dirty="0" smtClean="0"/>
              <a:t> organ-organ Negara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( legislative, </a:t>
            </a:r>
            <a:r>
              <a:rPr lang="en-US" dirty="0" err="1" smtClean="0"/>
              <a:t>eksekutif</a:t>
            </a:r>
            <a:r>
              <a:rPr lang="en-US" dirty="0" smtClean="0"/>
              <a:t>, </a:t>
            </a:r>
            <a:r>
              <a:rPr lang="en-US" dirty="0" err="1" smtClean="0"/>
              <a:t>yudikatif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4287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marL="58738" indent="-58738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smtClean="0">
                <a:latin typeface="Bell MT" pitchFamily="18" charset="0"/>
              </a:rPr>
              <a:t>George </a:t>
            </a:r>
            <a:r>
              <a:rPr lang="en-US" b="1" dirty="0" err="1" smtClean="0">
                <a:latin typeface="Bell MT" pitchFamily="18" charset="0"/>
              </a:rPr>
              <a:t>Jellinek</a:t>
            </a:r>
            <a:r>
              <a:rPr lang="en-US" dirty="0" smtClean="0">
                <a:latin typeface="Bell MT" pitchFamily="18" charset="0"/>
              </a:rPr>
              <a:t>, Leon </a:t>
            </a:r>
            <a:r>
              <a:rPr lang="en-US" dirty="0" err="1" smtClean="0">
                <a:latin typeface="Bell MT" pitchFamily="18" charset="0"/>
              </a:rPr>
              <a:t>Deguit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US" b="1" dirty="0" smtClean="0">
                <a:latin typeface="Bell MT" pitchFamily="18" charset="0"/>
              </a:rPr>
              <a:t>Negara </a:t>
            </a:r>
            <a:r>
              <a:rPr lang="en-US" b="1" dirty="0" err="1" smtClean="0">
                <a:latin typeface="Bell MT" pitchFamily="18" charset="0"/>
              </a:rPr>
              <a:t>Kerajaan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antara</a:t>
            </a:r>
            <a:r>
              <a:rPr lang="en-US" b="1" dirty="0" smtClean="0">
                <a:latin typeface="Bell MT" pitchFamily="18" charset="0"/>
              </a:rPr>
              <a:t> lain;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absolutisme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terbatas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konstitusional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dirty="0" smtClean="0">
                <a:latin typeface="Bell MT" pitchFamily="18" charset="0"/>
              </a:rPr>
              <a:t>b. </a:t>
            </a:r>
            <a:r>
              <a:rPr lang="en-US" b="1" dirty="0" smtClean="0">
                <a:latin typeface="Bell MT" pitchFamily="18" charset="0"/>
              </a:rPr>
              <a:t>Negara </a:t>
            </a:r>
            <a:r>
              <a:rPr lang="en-US" b="1" dirty="0" err="1" smtClean="0">
                <a:latin typeface="Bell MT" pitchFamily="18" charset="0"/>
              </a:rPr>
              <a:t>Republik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sistem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referendum;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parlementar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855663" indent="-515938"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presidensial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514350" indent="-514350" algn="just">
              <a:buNone/>
            </a:pPr>
            <a:endParaRPr lang="en-US" dirty="0" smtClean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Bell MT" pitchFamily="18" charset="0"/>
              </a:rPr>
              <a:t>Klasifikasi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Bentuk</a:t>
            </a:r>
            <a:r>
              <a:rPr lang="en-US" b="1" dirty="0" smtClean="0">
                <a:latin typeface="Bell MT" pitchFamily="18" charset="0"/>
              </a:rPr>
              <a:t> Negara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610</TotalTime>
  <Words>1843</Words>
  <Application>Microsoft Office PowerPoint</Application>
  <PresentationFormat>On-screen Show (4:3)</PresentationFormat>
  <Paragraphs>149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Concourse</vt:lpstr>
      <vt:lpstr>SISTEM PEMERINTAHAN INDONESIA</vt:lpstr>
      <vt:lpstr>Slide 2</vt:lpstr>
      <vt:lpstr>Slide 3</vt:lpstr>
      <vt:lpstr>Slide 4</vt:lpstr>
      <vt:lpstr>Slide 5</vt:lpstr>
      <vt:lpstr>PENGERTIAN</vt:lpstr>
      <vt:lpstr>Slide 7</vt:lpstr>
      <vt:lpstr>Slide 8</vt:lpstr>
      <vt:lpstr>Klasifikasi Bentuk Negara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SISTEM KUASI ( CAMPURAN)</vt:lpstr>
      <vt:lpstr>Slide 18</vt:lpstr>
      <vt:lpstr>Slide 19</vt:lpstr>
      <vt:lpstr>SISTEM PEMERINTAHANINDONESIA</vt:lpstr>
      <vt:lpstr>Slide 21</vt:lpstr>
      <vt:lpstr>Slide 22</vt:lpstr>
      <vt:lpstr>Slide 23</vt:lpstr>
      <vt:lpstr>Slide 24</vt:lpstr>
      <vt:lpstr>Slide 25</vt:lpstr>
      <vt:lpstr>Sistem Pemerintahan Konstitusi RIS</vt:lpstr>
      <vt:lpstr>Sistem Pemerintahan pada UUD Sementera 1950</vt:lpstr>
      <vt:lpstr>SISTEM PEMERINTAHAN INDONESIA PASCA AMANDEMEN UUD 1945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PEMERINTAHAN INDONESIA</dc:title>
  <dc:creator>user</dc:creator>
  <cp:lastModifiedBy>Windows</cp:lastModifiedBy>
  <cp:revision>38</cp:revision>
  <dcterms:created xsi:type="dcterms:W3CDTF">2012-03-05T23:47:12Z</dcterms:created>
  <dcterms:modified xsi:type="dcterms:W3CDTF">2016-12-05T15:07:37Z</dcterms:modified>
</cp:coreProperties>
</file>