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9" r:id="rId4"/>
    <p:sldId id="260" r:id="rId5"/>
    <p:sldId id="261" r:id="rId6"/>
    <p:sldId id="272" r:id="rId7"/>
    <p:sldId id="273" r:id="rId8"/>
    <p:sldId id="274" r:id="rId9"/>
    <p:sldId id="275" r:id="rId10"/>
    <p:sldId id="276" r:id="rId11"/>
    <p:sldId id="277" r:id="rId12"/>
    <p:sldId id="278" r:id="rId13"/>
    <p:sldId id="279" r:id="rId14"/>
    <p:sldId id="280" r:id="rId15"/>
    <p:sldId id="281" r:id="rId16"/>
    <p:sldId id="282" r:id="rId17"/>
    <p:sldId id="283" r:id="rId18"/>
    <p:sldId id="284" r:id="rId19"/>
    <p:sldId id="28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p:cViewPr varScale="1">
        <p:scale>
          <a:sx n="60" d="100"/>
          <a:sy n="60" d="100"/>
        </p:scale>
        <p:origin x="84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US N6N0CV166416259" userId="9182d95b41217a62" providerId="LiveId" clId="{BAF5DFC7-8767-4046-973D-AB71E4D949AA}"/>
    <pc:docChg chg="undo custSel delSld modSld">
      <pc:chgData name="ASUS N6N0CV166416259" userId="9182d95b41217a62" providerId="LiveId" clId="{BAF5DFC7-8767-4046-973D-AB71E4D949AA}" dt="2023-02-07T15:28:14.597" v="19" actId="207"/>
      <pc:docMkLst>
        <pc:docMk/>
      </pc:docMkLst>
      <pc:sldChg chg="modSp mod">
        <pc:chgData name="ASUS N6N0CV166416259" userId="9182d95b41217a62" providerId="LiveId" clId="{BAF5DFC7-8767-4046-973D-AB71E4D949AA}" dt="2023-02-07T15:28:14.597" v="19" actId="207"/>
        <pc:sldMkLst>
          <pc:docMk/>
          <pc:sldMk cId="3570928013" sldId="256"/>
        </pc:sldMkLst>
        <pc:spChg chg="mod">
          <ac:chgData name="ASUS N6N0CV166416259" userId="9182d95b41217a62" providerId="LiveId" clId="{BAF5DFC7-8767-4046-973D-AB71E4D949AA}" dt="2023-02-07T15:28:00.708" v="17" actId="207"/>
          <ac:spMkLst>
            <pc:docMk/>
            <pc:sldMk cId="3570928013" sldId="256"/>
            <ac:spMk id="2" creationId="{00000000-0000-0000-0000-000000000000}"/>
          </ac:spMkLst>
        </pc:spChg>
        <pc:spChg chg="mod">
          <ac:chgData name="ASUS N6N0CV166416259" userId="9182d95b41217a62" providerId="LiveId" clId="{BAF5DFC7-8767-4046-973D-AB71E4D949AA}" dt="2023-02-07T15:28:14.597" v="19" actId="207"/>
          <ac:spMkLst>
            <pc:docMk/>
            <pc:sldMk cId="3570928013" sldId="256"/>
            <ac:spMk id="3" creationId="{00000000-0000-0000-0000-000000000000}"/>
          </ac:spMkLst>
        </pc:spChg>
      </pc:sldChg>
      <pc:sldChg chg="modSp del mod">
        <pc:chgData name="ASUS N6N0CV166416259" userId="9182d95b41217a62" providerId="LiveId" clId="{BAF5DFC7-8767-4046-973D-AB71E4D949AA}" dt="2023-02-07T15:26:22.492" v="6" actId="47"/>
        <pc:sldMkLst>
          <pc:docMk/>
          <pc:sldMk cId="4204494255" sldId="262"/>
        </pc:sldMkLst>
        <pc:spChg chg="mod">
          <ac:chgData name="ASUS N6N0CV166416259" userId="9182d95b41217a62" providerId="LiveId" clId="{BAF5DFC7-8767-4046-973D-AB71E4D949AA}" dt="2023-02-07T15:26:09.922" v="0" actId="20577"/>
          <ac:spMkLst>
            <pc:docMk/>
            <pc:sldMk cId="4204494255" sldId="262"/>
            <ac:spMk id="3" creationId="{00000000-0000-0000-0000-000000000000}"/>
          </ac:spMkLst>
        </pc:spChg>
      </pc:sldChg>
      <pc:sldChg chg="del">
        <pc:chgData name="ASUS N6N0CV166416259" userId="9182d95b41217a62" providerId="LiveId" clId="{BAF5DFC7-8767-4046-973D-AB71E4D949AA}" dt="2023-02-07T15:26:13.097" v="1" actId="47"/>
        <pc:sldMkLst>
          <pc:docMk/>
          <pc:sldMk cId="828190192" sldId="263"/>
        </pc:sldMkLst>
      </pc:sldChg>
      <pc:sldChg chg="del">
        <pc:chgData name="ASUS N6N0CV166416259" userId="9182d95b41217a62" providerId="LiveId" clId="{BAF5DFC7-8767-4046-973D-AB71E4D949AA}" dt="2023-02-07T15:26:15.371" v="2" actId="47"/>
        <pc:sldMkLst>
          <pc:docMk/>
          <pc:sldMk cId="3290689015" sldId="264"/>
        </pc:sldMkLst>
      </pc:sldChg>
      <pc:sldChg chg="del">
        <pc:chgData name="ASUS N6N0CV166416259" userId="9182d95b41217a62" providerId="LiveId" clId="{BAF5DFC7-8767-4046-973D-AB71E4D949AA}" dt="2023-02-07T15:26:16.937" v="3" actId="47"/>
        <pc:sldMkLst>
          <pc:docMk/>
          <pc:sldMk cId="2553906277" sldId="265"/>
        </pc:sldMkLst>
      </pc:sldChg>
      <pc:sldChg chg="del">
        <pc:chgData name="ASUS N6N0CV166416259" userId="9182d95b41217a62" providerId="LiveId" clId="{BAF5DFC7-8767-4046-973D-AB71E4D949AA}" dt="2023-02-07T15:26:18.522" v="4" actId="47"/>
        <pc:sldMkLst>
          <pc:docMk/>
          <pc:sldMk cId="1056101138" sldId="266"/>
        </pc:sldMkLst>
      </pc:sldChg>
      <pc:sldChg chg="del">
        <pc:chgData name="ASUS N6N0CV166416259" userId="9182d95b41217a62" providerId="LiveId" clId="{BAF5DFC7-8767-4046-973D-AB71E4D949AA}" dt="2023-02-07T15:26:20.492" v="5" actId="47"/>
        <pc:sldMkLst>
          <pc:docMk/>
          <pc:sldMk cId="1329879103" sldId="267"/>
        </pc:sldMkLst>
      </pc:sldChg>
      <pc:sldChg chg="del">
        <pc:chgData name="ASUS N6N0CV166416259" userId="9182d95b41217a62" providerId="LiveId" clId="{BAF5DFC7-8767-4046-973D-AB71E4D949AA}" dt="2023-02-07T15:26:32.117" v="7" actId="47"/>
        <pc:sldMkLst>
          <pc:docMk/>
          <pc:sldMk cId="3076429112" sldId="268"/>
        </pc:sldMkLst>
      </pc:sldChg>
      <pc:sldChg chg="del">
        <pc:chgData name="ASUS N6N0CV166416259" userId="9182d95b41217a62" providerId="LiveId" clId="{BAF5DFC7-8767-4046-973D-AB71E4D949AA}" dt="2023-02-07T15:26:33.647" v="8" actId="47"/>
        <pc:sldMkLst>
          <pc:docMk/>
          <pc:sldMk cId="1517546907" sldId="269"/>
        </pc:sldMkLst>
      </pc:sldChg>
      <pc:sldChg chg="del">
        <pc:chgData name="ASUS N6N0CV166416259" userId="9182d95b41217a62" providerId="LiveId" clId="{BAF5DFC7-8767-4046-973D-AB71E4D949AA}" dt="2023-02-07T15:26:34.812" v="9" actId="47"/>
        <pc:sldMkLst>
          <pc:docMk/>
          <pc:sldMk cId="1929498801" sldId="270"/>
        </pc:sldMkLst>
      </pc:sldChg>
      <pc:sldChg chg="del">
        <pc:chgData name="ASUS N6N0CV166416259" userId="9182d95b41217a62" providerId="LiveId" clId="{BAF5DFC7-8767-4046-973D-AB71E4D949AA}" dt="2023-02-07T15:26:36.081" v="10" actId="47"/>
        <pc:sldMkLst>
          <pc:docMk/>
          <pc:sldMk cId="859941051" sldId="271"/>
        </pc:sldMkLst>
      </pc:sldChg>
      <pc:sldChg chg="modSp mod">
        <pc:chgData name="ASUS N6N0CV166416259" userId="9182d95b41217a62" providerId="LiveId" clId="{BAF5DFC7-8767-4046-973D-AB71E4D949AA}" dt="2023-02-07T15:26:51.082" v="12" actId="207"/>
        <pc:sldMkLst>
          <pc:docMk/>
          <pc:sldMk cId="4082687453" sldId="272"/>
        </pc:sldMkLst>
        <pc:spChg chg="mod">
          <ac:chgData name="ASUS N6N0CV166416259" userId="9182d95b41217a62" providerId="LiveId" clId="{BAF5DFC7-8767-4046-973D-AB71E4D949AA}" dt="2023-02-07T15:26:51.082" v="12" actId="207"/>
          <ac:spMkLst>
            <pc:docMk/>
            <pc:sldMk cId="4082687453" sldId="272"/>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467CEA5-8B1B-40E4-8F92-5F56CE0B4BD2}" type="datetimeFigureOut">
              <a:rPr lang="id-ID" smtClean="0"/>
              <a:t>07/02/2023</a:t>
            </a:fld>
            <a:endParaRPr lang="id-ID"/>
          </a:p>
        </p:txBody>
      </p:sp>
      <p:sp>
        <p:nvSpPr>
          <p:cNvPr id="5" name="Footer Placeholder 4"/>
          <p:cNvSpPr>
            <a:spLocks noGrp="1"/>
          </p:cNvSpPr>
          <p:nvPr>
            <p:ph type="ftr" sz="quarter" idx="11"/>
          </p:nvPr>
        </p:nvSpPr>
        <p:spPr>
          <a:xfrm>
            <a:off x="5332412" y="5883275"/>
            <a:ext cx="4324044" cy="365125"/>
          </a:xfrm>
        </p:spPr>
        <p:txBody>
          <a:bodyPr/>
          <a:lstStyle/>
          <a:p>
            <a:endParaRPr lang="id-ID"/>
          </a:p>
        </p:txBody>
      </p:sp>
      <p:sp>
        <p:nvSpPr>
          <p:cNvPr id="6" name="Slide Number Placeholder 5"/>
          <p:cNvSpPr>
            <a:spLocks noGrp="1"/>
          </p:cNvSpPr>
          <p:nvPr>
            <p:ph type="sldNum" sz="quarter" idx="12"/>
          </p:nvPr>
        </p:nvSpPr>
        <p:spPr/>
        <p:txBody>
          <a:bodyPr/>
          <a:lstStyle/>
          <a:p>
            <a:fld id="{3AA5F7F8-F426-4639-8EBF-1AB9192D8D3A}" type="slidenum">
              <a:rPr lang="id-ID" smtClean="0"/>
              <a:t>‹#›</a:t>
            </a:fld>
            <a:endParaRPr lang="id-ID"/>
          </a:p>
        </p:txBody>
      </p:sp>
    </p:spTree>
    <p:extLst>
      <p:ext uri="{BB962C8B-B14F-4D97-AF65-F5344CB8AC3E}">
        <p14:creationId xmlns:p14="http://schemas.microsoft.com/office/powerpoint/2010/main" val="1732856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67CEA5-8B1B-40E4-8F92-5F56CE0B4BD2}" type="datetimeFigureOut">
              <a:rPr lang="id-ID" smtClean="0"/>
              <a:t>07/02/2023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AA5F7F8-F426-4639-8EBF-1AB9192D8D3A}" type="slidenum">
              <a:rPr lang="id-ID" smtClean="0"/>
              <a:t>‹#›</a:t>
            </a:fld>
            <a:endParaRPr lang="id-ID"/>
          </a:p>
        </p:txBody>
      </p:sp>
    </p:spTree>
    <p:extLst>
      <p:ext uri="{BB962C8B-B14F-4D97-AF65-F5344CB8AC3E}">
        <p14:creationId xmlns:p14="http://schemas.microsoft.com/office/powerpoint/2010/main" val="1990988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67CEA5-8B1B-40E4-8F92-5F56CE0B4BD2}" type="datetimeFigureOut">
              <a:rPr lang="id-ID" smtClean="0"/>
              <a:t>07/02/2023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AA5F7F8-F426-4639-8EBF-1AB9192D8D3A}" type="slidenum">
              <a:rPr lang="id-ID" smtClean="0"/>
              <a:t>‹#›</a:t>
            </a:fld>
            <a:endParaRPr lang="id-ID"/>
          </a:p>
        </p:txBody>
      </p:sp>
    </p:spTree>
    <p:extLst>
      <p:ext uri="{BB962C8B-B14F-4D97-AF65-F5344CB8AC3E}">
        <p14:creationId xmlns:p14="http://schemas.microsoft.com/office/powerpoint/2010/main" val="1702923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67CEA5-8B1B-40E4-8F92-5F56CE0B4BD2}" type="datetimeFigureOut">
              <a:rPr lang="id-ID" smtClean="0"/>
              <a:t>07/02/2023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AA5F7F8-F426-4639-8EBF-1AB9192D8D3A}" type="slidenum">
              <a:rPr lang="id-ID" smtClean="0"/>
              <a:t>‹#›</a:t>
            </a:fld>
            <a:endParaRPr lang="id-ID"/>
          </a:p>
        </p:txBody>
      </p:sp>
    </p:spTree>
    <p:extLst>
      <p:ext uri="{BB962C8B-B14F-4D97-AF65-F5344CB8AC3E}">
        <p14:creationId xmlns:p14="http://schemas.microsoft.com/office/powerpoint/2010/main" val="23217809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67CEA5-8B1B-40E4-8F92-5F56CE0B4BD2}" type="datetimeFigureOut">
              <a:rPr lang="id-ID" smtClean="0"/>
              <a:t>07/02/2023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AA5F7F8-F426-4639-8EBF-1AB9192D8D3A}" type="slidenum">
              <a:rPr lang="id-ID" smtClean="0"/>
              <a:t>‹#›</a:t>
            </a:fld>
            <a:endParaRPr lang="id-ID"/>
          </a:p>
        </p:txBody>
      </p:sp>
    </p:spTree>
    <p:extLst>
      <p:ext uri="{BB962C8B-B14F-4D97-AF65-F5344CB8AC3E}">
        <p14:creationId xmlns:p14="http://schemas.microsoft.com/office/powerpoint/2010/main" val="25854016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67CEA5-8B1B-40E4-8F92-5F56CE0B4BD2}" type="datetimeFigureOut">
              <a:rPr lang="id-ID" smtClean="0"/>
              <a:t>07/02/2023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AA5F7F8-F426-4639-8EBF-1AB9192D8D3A}" type="slidenum">
              <a:rPr lang="id-ID" smtClean="0"/>
              <a:t>‹#›</a:t>
            </a:fld>
            <a:endParaRPr lang="id-ID"/>
          </a:p>
        </p:txBody>
      </p:sp>
    </p:spTree>
    <p:extLst>
      <p:ext uri="{BB962C8B-B14F-4D97-AF65-F5344CB8AC3E}">
        <p14:creationId xmlns:p14="http://schemas.microsoft.com/office/powerpoint/2010/main" val="37866414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67CEA5-8B1B-40E4-8F92-5F56CE0B4BD2}" type="datetimeFigureOut">
              <a:rPr lang="id-ID" smtClean="0"/>
              <a:t>07/02/2023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AA5F7F8-F426-4639-8EBF-1AB9192D8D3A}" type="slidenum">
              <a:rPr lang="id-ID" smtClean="0"/>
              <a:t>‹#›</a:t>
            </a:fld>
            <a:endParaRPr lang="id-ID"/>
          </a:p>
        </p:txBody>
      </p:sp>
    </p:spTree>
    <p:extLst>
      <p:ext uri="{BB962C8B-B14F-4D97-AF65-F5344CB8AC3E}">
        <p14:creationId xmlns:p14="http://schemas.microsoft.com/office/powerpoint/2010/main" val="33389301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67CEA5-8B1B-40E4-8F92-5F56CE0B4BD2}" type="datetimeFigureOut">
              <a:rPr lang="id-ID" smtClean="0"/>
              <a:t>07/02/2023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AA5F7F8-F426-4639-8EBF-1AB9192D8D3A}" type="slidenum">
              <a:rPr lang="id-ID" smtClean="0"/>
              <a:t>‹#›</a:t>
            </a:fld>
            <a:endParaRPr lang="id-ID"/>
          </a:p>
        </p:txBody>
      </p:sp>
    </p:spTree>
    <p:extLst>
      <p:ext uri="{BB962C8B-B14F-4D97-AF65-F5344CB8AC3E}">
        <p14:creationId xmlns:p14="http://schemas.microsoft.com/office/powerpoint/2010/main" val="12777715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67CEA5-8B1B-40E4-8F92-5F56CE0B4BD2}" type="datetimeFigureOut">
              <a:rPr lang="id-ID" smtClean="0"/>
              <a:t>07/02/2023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AA5F7F8-F426-4639-8EBF-1AB9192D8D3A}" type="slidenum">
              <a:rPr lang="id-ID" smtClean="0"/>
              <a:t>‹#›</a:t>
            </a:fld>
            <a:endParaRPr lang="id-ID"/>
          </a:p>
        </p:txBody>
      </p:sp>
    </p:spTree>
    <p:extLst>
      <p:ext uri="{BB962C8B-B14F-4D97-AF65-F5344CB8AC3E}">
        <p14:creationId xmlns:p14="http://schemas.microsoft.com/office/powerpoint/2010/main" val="3672093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67CEA5-8B1B-40E4-8F92-5F56CE0B4BD2}" type="datetimeFigureOut">
              <a:rPr lang="id-ID" smtClean="0"/>
              <a:t>07/02/2023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10951856" y="5867131"/>
            <a:ext cx="551167" cy="365125"/>
          </a:xfrm>
        </p:spPr>
        <p:txBody>
          <a:bodyPr/>
          <a:lstStyle/>
          <a:p>
            <a:fld id="{3AA5F7F8-F426-4639-8EBF-1AB9192D8D3A}" type="slidenum">
              <a:rPr lang="id-ID" smtClean="0"/>
              <a:t>‹#›</a:t>
            </a:fld>
            <a:endParaRPr lang="id-ID"/>
          </a:p>
        </p:txBody>
      </p:sp>
    </p:spTree>
    <p:extLst>
      <p:ext uri="{BB962C8B-B14F-4D97-AF65-F5344CB8AC3E}">
        <p14:creationId xmlns:p14="http://schemas.microsoft.com/office/powerpoint/2010/main" val="4240407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67CEA5-8B1B-40E4-8F92-5F56CE0B4BD2}" type="datetimeFigureOut">
              <a:rPr lang="id-ID" smtClean="0"/>
              <a:t>07/02/2023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AA5F7F8-F426-4639-8EBF-1AB9192D8D3A}" type="slidenum">
              <a:rPr lang="id-ID" smtClean="0"/>
              <a:t>‹#›</a:t>
            </a:fld>
            <a:endParaRPr lang="id-ID"/>
          </a:p>
        </p:txBody>
      </p:sp>
    </p:spTree>
    <p:extLst>
      <p:ext uri="{BB962C8B-B14F-4D97-AF65-F5344CB8AC3E}">
        <p14:creationId xmlns:p14="http://schemas.microsoft.com/office/powerpoint/2010/main" val="1212394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467CEA5-8B1B-40E4-8F92-5F56CE0B4BD2}" type="datetimeFigureOut">
              <a:rPr lang="id-ID" smtClean="0"/>
              <a:t>07/02/2023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AA5F7F8-F426-4639-8EBF-1AB9192D8D3A}" type="slidenum">
              <a:rPr lang="id-ID" smtClean="0"/>
              <a:t>‹#›</a:t>
            </a:fld>
            <a:endParaRPr lang="id-ID"/>
          </a:p>
        </p:txBody>
      </p:sp>
    </p:spTree>
    <p:extLst>
      <p:ext uri="{BB962C8B-B14F-4D97-AF65-F5344CB8AC3E}">
        <p14:creationId xmlns:p14="http://schemas.microsoft.com/office/powerpoint/2010/main" val="714806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467CEA5-8B1B-40E4-8F92-5F56CE0B4BD2}" type="datetimeFigureOut">
              <a:rPr lang="id-ID" smtClean="0"/>
              <a:t>07/02/2023</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3AA5F7F8-F426-4639-8EBF-1AB9192D8D3A}" type="slidenum">
              <a:rPr lang="id-ID" smtClean="0"/>
              <a:t>‹#›</a:t>
            </a:fld>
            <a:endParaRPr lang="id-ID"/>
          </a:p>
        </p:txBody>
      </p:sp>
    </p:spTree>
    <p:extLst>
      <p:ext uri="{BB962C8B-B14F-4D97-AF65-F5344CB8AC3E}">
        <p14:creationId xmlns:p14="http://schemas.microsoft.com/office/powerpoint/2010/main" val="1737397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467CEA5-8B1B-40E4-8F92-5F56CE0B4BD2}" type="datetimeFigureOut">
              <a:rPr lang="id-ID" smtClean="0"/>
              <a:t>07/02/2023</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3AA5F7F8-F426-4639-8EBF-1AB9192D8D3A}" type="slidenum">
              <a:rPr lang="id-ID" smtClean="0"/>
              <a:t>‹#›</a:t>
            </a:fld>
            <a:endParaRPr lang="id-ID"/>
          </a:p>
        </p:txBody>
      </p:sp>
    </p:spTree>
    <p:extLst>
      <p:ext uri="{BB962C8B-B14F-4D97-AF65-F5344CB8AC3E}">
        <p14:creationId xmlns:p14="http://schemas.microsoft.com/office/powerpoint/2010/main" val="2518059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67CEA5-8B1B-40E4-8F92-5F56CE0B4BD2}" type="datetimeFigureOut">
              <a:rPr lang="id-ID" smtClean="0"/>
              <a:t>07/02/2023</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3AA5F7F8-F426-4639-8EBF-1AB9192D8D3A}" type="slidenum">
              <a:rPr lang="id-ID" smtClean="0"/>
              <a:t>‹#›</a:t>
            </a:fld>
            <a:endParaRPr lang="id-ID"/>
          </a:p>
        </p:txBody>
      </p:sp>
    </p:spTree>
    <p:extLst>
      <p:ext uri="{BB962C8B-B14F-4D97-AF65-F5344CB8AC3E}">
        <p14:creationId xmlns:p14="http://schemas.microsoft.com/office/powerpoint/2010/main" val="3586145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67CEA5-8B1B-40E4-8F92-5F56CE0B4BD2}" type="datetimeFigureOut">
              <a:rPr lang="id-ID" smtClean="0"/>
              <a:t>07/02/2023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AA5F7F8-F426-4639-8EBF-1AB9192D8D3A}" type="slidenum">
              <a:rPr lang="id-ID" smtClean="0"/>
              <a:t>‹#›</a:t>
            </a:fld>
            <a:endParaRPr lang="id-ID"/>
          </a:p>
        </p:txBody>
      </p:sp>
    </p:spTree>
    <p:extLst>
      <p:ext uri="{BB962C8B-B14F-4D97-AF65-F5344CB8AC3E}">
        <p14:creationId xmlns:p14="http://schemas.microsoft.com/office/powerpoint/2010/main" val="1641359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67CEA5-8B1B-40E4-8F92-5F56CE0B4BD2}" type="datetimeFigureOut">
              <a:rPr lang="id-ID" smtClean="0"/>
              <a:t>07/02/2023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AA5F7F8-F426-4639-8EBF-1AB9192D8D3A}" type="slidenum">
              <a:rPr lang="id-ID" smtClean="0"/>
              <a:t>‹#›</a:t>
            </a:fld>
            <a:endParaRPr lang="id-ID"/>
          </a:p>
        </p:txBody>
      </p:sp>
    </p:spTree>
    <p:extLst>
      <p:ext uri="{BB962C8B-B14F-4D97-AF65-F5344CB8AC3E}">
        <p14:creationId xmlns:p14="http://schemas.microsoft.com/office/powerpoint/2010/main" val="410935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467CEA5-8B1B-40E4-8F92-5F56CE0B4BD2}" type="datetimeFigureOut">
              <a:rPr lang="id-ID" smtClean="0"/>
              <a:t>07/02/2023</a:t>
            </a:fld>
            <a:endParaRPr lang="id-ID"/>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id-ID"/>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AA5F7F8-F426-4639-8EBF-1AB9192D8D3A}" type="slidenum">
              <a:rPr lang="id-ID" smtClean="0"/>
              <a:t>‹#›</a:t>
            </a:fld>
            <a:endParaRPr lang="id-ID"/>
          </a:p>
        </p:txBody>
      </p:sp>
    </p:spTree>
    <p:extLst>
      <p:ext uri="{BB962C8B-B14F-4D97-AF65-F5344CB8AC3E}">
        <p14:creationId xmlns:p14="http://schemas.microsoft.com/office/powerpoint/2010/main" val="561730324"/>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 id="2147483761"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17320" y="1325880"/>
            <a:ext cx="10119006" cy="2687003"/>
          </a:xfrm>
        </p:spPr>
        <p:txBody>
          <a:bodyPr>
            <a:noAutofit/>
          </a:bodyPr>
          <a:lstStyle/>
          <a:p>
            <a:br>
              <a:rPr lang="id-ID" sz="2800" b="1" dirty="0">
                <a:solidFill>
                  <a:schemeClr val="tx1">
                    <a:lumMod val="95000"/>
                    <a:lumOff val="5000"/>
                  </a:schemeClr>
                </a:solidFill>
                <a:latin typeface="Arial Narrow" panose="020B0606020202030204" pitchFamily="34" charset="0"/>
              </a:rPr>
            </a:br>
            <a:br>
              <a:rPr lang="id-ID" sz="2800" b="1" dirty="0">
                <a:solidFill>
                  <a:schemeClr val="tx1">
                    <a:lumMod val="95000"/>
                    <a:lumOff val="5000"/>
                  </a:schemeClr>
                </a:solidFill>
                <a:latin typeface="Arial Narrow" panose="020B0606020202030204" pitchFamily="34" charset="0"/>
              </a:rPr>
            </a:br>
            <a:r>
              <a:rPr lang="id-ID" sz="2800" b="1" dirty="0">
                <a:solidFill>
                  <a:schemeClr val="tx1">
                    <a:lumMod val="95000"/>
                    <a:lumOff val="5000"/>
                  </a:schemeClr>
                </a:solidFill>
                <a:latin typeface="Arial Narrow" panose="020B0606020202030204" pitchFamily="34" charset="0"/>
              </a:rPr>
              <a:t>PERLINDUNGAN HUKUM TERHADAP PEMEGANG </a:t>
            </a:r>
            <a:br>
              <a:rPr lang="id-ID" sz="2800" b="1" dirty="0">
                <a:solidFill>
                  <a:schemeClr val="tx1">
                    <a:lumMod val="95000"/>
                    <a:lumOff val="5000"/>
                  </a:schemeClr>
                </a:solidFill>
                <a:latin typeface="Arial Narrow" panose="020B0606020202030204" pitchFamily="34" charset="0"/>
              </a:rPr>
            </a:br>
            <a:r>
              <a:rPr lang="id-ID" sz="2800" b="1" dirty="0">
                <a:solidFill>
                  <a:schemeClr val="tx1">
                    <a:lumMod val="95000"/>
                    <a:lumOff val="5000"/>
                  </a:schemeClr>
                </a:solidFill>
                <a:latin typeface="Arial Narrow" panose="020B0606020202030204" pitchFamily="34" charset="0"/>
              </a:rPr>
              <a:t>SERTIFIKAT HGB</a:t>
            </a:r>
            <a:br>
              <a:rPr lang="id-ID" sz="2800" b="1" dirty="0">
                <a:solidFill>
                  <a:schemeClr val="tx1">
                    <a:lumMod val="95000"/>
                    <a:lumOff val="5000"/>
                  </a:schemeClr>
                </a:solidFill>
                <a:latin typeface="Arial Narrow" panose="020B0606020202030204" pitchFamily="34" charset="0"/>
              </a:rPr>
            </a:br>
            <a:r>
              <a:rPr lang="id-ID" sz="2800" b="1" dirty="0">
                <a:solidFill>
                  <a:schemeClr val="tx1">
                    <a:lumMod val="95000"/>
                    <a:lumOff val="5000"/>
                  </a:schemeClr>
                </a:solidFill>
                <a:latin typeface="Arial Narrow" panose="020B0606020202030204" pitchFamily="34" charset="0"/>
              </a:rPr>
              <a:t>YANG BERAKHIR HAKNYA</a:t>
            </a:r>
            <a:br>
              <a:rPr lang="id-ID" sz="2800" b="1" dirty="0">
                <a:solidFill>
                  <a:schemeClr val="tx1">
                    <a:lumMod val="95000"/>
                    <a:lumOff val="5000"/>
                  </a:schemeClr>
                </a:solidFill>
                <a:latin typeface="Arial Narrow" panose="020B0606020202030204" pitchFamily="34" charset="0"/>
              </a:rPr>
            </a:br>
            <a:br>
              <a:rPr lang="id-ID" sz="2800" b="1" dirty="0">
                <a:solidFill>
                  <a:schemeClr val="tx1">
                    <a:lumMod val="95000"/>
                    <a:lumOff val="5000"/>
                  </a:schemeClr>
                </a:solidFill>
                <a:latin typeface="Arial Narrow" panose="020B0606020202030204" pitchFamily="34" charset="0"/>
              </a:rPr>
            </a:br>
            <a:endParaRPr lang="id-ID" sz="2800" dirty="0">
              <a:solidFill>
                <a:schemeClr val="tx1">
                  <a:lumMod val="95000"/>
                  <a:lumOff val="5000"/>
                </a:schemeClr>
              </a:solidFill>
              <a:latin typeface="Arial Narrow" panose="020B0606020202030204" pitchFamily="34" charset="0"/>
            </a:endParaRPr>
          </a:p>
        </p:txBody>
      </p:sp>
      <p:sp>
        <p:nvSpPr>
          <p:cNvPr id="3" name="Subtitle 2"/>
          <p:cNvSpPr>
            <a:spLocks noGrp="1"/>
          </p:cNvSpPr>
          <p:nvPr>
            <p:ph type="subTitle" idx="1"/>
          </p:nvPr>
        </p:nvSpPr>
        <p:spPr>
          <a:xfrm>
            <a:off x="6096000" y="4286339"/>
            <a:ext cx="5059680" cy="1996440"/>
          </a:xfrm>
        </p:spPr>
        <p:txBody>
          <a:bodyPr>
            <a:normAutofit/>
          </a:bodyPr>
          <a:lstStyle/>
          <a:p>
            <a:pPr>
              <a:lnSpc>
                <a:spcPct val="100000"/>
              </a:lnSpc>
              <a:spcBef>
                <a:spcPts val="0"/>
              </a:spcBef>
            </a:pPr>
            <a:r>
              <a:rPr lang="en-US" b="1" dirty="0">
                <a:solidFill>
                  <a:schemeClr val="accent4"/>
                </a:solidFill>
              </a:rPr>
              <a:t>M YUSRIZAL ADI S, SH.MH</a:t>
            </a:r>
          </a:p>
          <a:p>
            <a:pPr>
              <a:lnSpc>
                <a:spcPct val="100000"/>
              </a:lnSpc>
              <a:spcBef>
                <a:spcPts val="0"/>
              </a:spcBef>
            </a:pPr>
            <a:r>
              <a:rPr lang="en-US" b="1" dirty="0">
                <a:solidFill>
                  <a:schemeClr val="accent4"/>
                </a:solidFill>
              </a:rPr>
              <a:t>FH UMA</a:t>
            </a:r>
          </a:p>
          <a:p>
            <a:pPr>
              <a:lnSpc>
                <a:spcPct val="100000"/>
              </a:lnSpc>
              <a:spcBef>
                <a:spcPts val="0"/>
              </a:spcBef>
            </a:pPr>
            <a:r>
              <a:rPr lang="en-US" b="1" dirty="0">
                <a:solidFill>
                  <a:schemeClr val="accent4"/>
                </a:solidFill>
              </a:rPr>
              <a:t>MEDAN</a:t>
            </a:r>
          </a:p>
          <a:p>
            <a:pPr>
              <a:lnSpc>
                <a:spcPct val="100000"/>
              </a:lnSpc>
              <a:spcBef>
                <a:spcPts val="0"/>
              </a:spcBef>
            </a:pPr>
            <a:r>
              <a:rPr lang="en-US" b="1" dirty="0">
                <a:solidFill>
                  <a:schemeClr val="accent4"/>
                </a:solidFill>
              </a:rPr>
              <a:t>2023</a:t>
            </a:r>
            <a:endParaRPr lang="id-ID" b="1" dirty="0">
              <a:solidFill>
                <a:schemeClr val="accent4"/>
              </a:solidFill>
            </a:endParaRPr>
          </a:p>
        </p:txBody>
      </p:sp>
    </p:spTree>
    <p:extLst>
      <p:ext uri="{BB962C8B-B14F-4D97-AF65-F5344CB8AC3E}">
        <p14:creationId xmlns:p14="http://schemas.microsoft.com/office/powerpoint/2010/main" val="35709280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259080"/>
            <a:ext cx="10942320" cy="6233160"/>
          </a:xfrm>
        </p:spPr>
        <p:txBody>
          <a:bodyPr>
            <a:normAutofit/>
          </a:bodyPr>
          <a:lstStyle/>
          <a:p>
            <a:pPr marL="365125" indent="-365125" algn="just">
              <a:buNone/>
            </a:pPr>
            <a:r>
              <a:rPr lang="id-ID" sz="2800" b="1" dirty="0"/>
              <a:t>2. Kedudukan Pemerintah Terhadap Tanah Yang Melekat Diatasnya Hak Guna Bangunan Yang Sudah Berakhir</a:t>
            </a:r>
          </a:p>
          <a:p>
            <a:pPr marL="365125" indent="-365125" algn="just">
              <a:buNone/>
            </a:pPr>
            <a:endParaRPr lang="id-ID" sz="2800" b="1" dirty="0"/>
          </a:p>
          <a:p>
            <a:pPr marL="0" indent="0" algn="just">
              <a:buNone/>
            </a:pPr>
            <a:r>
              <a:rPr lang="id-ID" sz="2800" dirty="0"/>
              <a:t>Dalam hal pengadaan tanah oleh negara untuk kepentingan umum, maka tanah-tanah yang akan digunakan untuk kepentingan umum tersebut haruslah “di tanah negarakan” terlebih dahulu untuk kemudian diberikan dengan sesuatu hak yang sesuai dengan subjek haknya. Karena itu, para pemegang hak atas tanah baik yang terdaftar maupun tidak harus melakukan pelepasan tanah, untuk kemudian tanah tersebut diajukan hak baru atas nama instansi yang membutuhkan tanah. Denga demikian, tanah-tanah yang telah dilepaskan tersebut statusnya ditetapkan sebagai tanah negara</a:t>
            </a:r>
            <a:endParaRPr lang="id-ID" sz="3600" dirty="0"/>
          </a:p>
        </p:txBody>
      </p:sp>
    </p:spTree>
    <p:extLst>
      <p:ext uri="{BB962C8B-B14F-4D97-AF65-F5344CB8AC3E}">
        <p14:creationId xmlns:p14="http://schemas.microsoft.com/office/powerpoint/2010/main" val="4255055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213360"/>
            <a:ext cx="10896600" cy="6217920"/>
          </a:xfrm>
        </p:spPr>
        <p:txBody>
          <a:bodyPr>
            <a:noAutofit/>
          </a:bodyPr>
          <a:lstStyle/>
          <a:p>
            <a:pPr algn="just"/>
            <a:r>
              <a:rPr lang="id-ID" sz="2800" dirty="0"/>
              <a:t>Menurut UUPA, dengan berakhirnya hak atas tanah berupa HGU, HGB, dan Hak Pengelolaan maka status tanah tersebut dinyatakan menjadi tanah negara. akan tetapi pada beberapa kasus menunjukkan bahwa terdapat perbedaan persepsi antara berbagai otoritas dalam memahami tanah negara bekas hak tersebut. Disatu sisi, terdapat pandangan bahwa bekas pemegang hak tidak memiliki hak atas HGB,HGU, dan Hak Pengelolaan tersebut dengan merujuk pada Peraturan Pemerintah Nomor 40 tahun 1996 tentang HGU, HGB dan Hak Pakai.</a:t>
            </a:r>
          </a:p>
          <a:p>
            <a:pPr algn="just"/>
            <a:r>
              <a:rPr lang="id-ID" sz="2800" dirty="0"/>
              <a:t>Sementara itu, pada sisi lain terdapat pandangan bahwa bekas pemegang hak masih mempunyai hak atas bekas HGU dan HGB tersebut sebagaimana selama ini menjadi pegangan bagi otoritas pertanahan. Otoritas pertanahan berpendapat bahwa meskipun hak atas tanah berakhir, namun masih terdapat hubungan hukum antara bekas pemegang hak atas tanah dan tanahnya. </a:t>
            </a:r>
          </a:p>
        </p:txBody>
      </p:sp>
    </p:spTree>
    <p:extLst>
      <p:ext uri="{BB962C8B-B14F-4D97-AF65-F5344CB8AC3E}">
        <p14:creationId xmlns:p14="http://schemas.microsoft.com/office/powerpoint/2010/main" val="1429584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6360" y="396240"/>
            <a:ext cx="10287000" cy="6050280"/>
          </a:xfrm>
        </p:spPr>
        <p:txBody>
          <a:bodyPr>
            <a:noAutofit/>
          </a:bodyPr>
          <a:lstStyle/>
          <a:p>
            <a:pPr algn="just"/>
            <a:r>
              <a:rPr lang="id-ID" sz="2400" dirty="0"/>
              <a:t>Hal ini berdasarkan bahwa terdapat hubungan subjek hukum dengan tanah tersebut pada hakikatnya berdimensi 2 (dua) yaitu berwujud  hak atas tanah dan pemilikan /penguasan tanah. Dalam pemikiran ini, meski sesuatu hak atas tanah masih diakui, dalam praktik hal tersebut dapat dilihat dalam hal adanya pemberian ganti rugi atas tanah-tanah yang terkena ketentuan </a:t>
            </a:r>
            <a:r>
              <a:rPr lang="id-ID" sz="2400" i="1" dirty="0"/>
              <a:t>landreform </a:t>
            </a:r>
            <a:r>
              <a:rPr lang="id-ID" sz="2400" dirty="0"/>
              <a:t> (tanah bekas nasionalisasi, tanah absentei, tanah yang terkena batas maksimum) dan tanah-tanah terlantar</a:t>
            </a:r>
          </a:p>
          <a:p>
            <a:pPr algn="just"/>
            <a:r>
              <a:rPr lang="id-ID" sz="2400" dirty="0"/>
              <a:t>Menurut Otoritas Kejaksaan bahwa dengan berakhirnya hak atas tanah, maka berakhirlah hubungan hukum antara bekas pemegang hak atas tanah dengan tanah tersebut, sehingga segala bentuk ganti rugi yang diberikan kepada bekas pemegang hak dikategorikan sebagai tindak pidana korupsi. Demikian juga dengan pemberian ganti kerugian (uang tali kasih, uang kerohiman), dalam hal pengadaan tanah kepada orang-orang yang menguasai tanah negara, dikategorikan sebagai tindak pidana korupsi</a:t>
            </a:r>
          </a:p>
        </p:txBody>
      </p:sp>
    </p:spTree>
    <p:extLst>
      <p:ext uri="{BB962C8B-B14F-4D97-AF65-F5344CB8AC3E}">
        <p14:creationId xmlns:p14="http://schemas.microsoft.com/office/powerpoint/2010/main" val="41340388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2480" y="274320"/>
            <a:ext cx="11049000" cy="5593080"/>
          </a:xfrm>
        </p:spPr>
        <p:txBody>
          <a:bodyPr>
            <a:normAutofit/>
          </a:bodyPr>
          <a:lstStyle/>
          <a:p>
            <a:pPr marL="365125" indent="-365125">
              <a:buNone/>
            </a:pPr>
            <a:r>
              <a:rPr lang="id-ID" sz="2800" b="1" dirty="0"/>
              <a:t>3. Perlindungan Hukum Pemegang Hak Guna Bangunan Diatas Tanah yang Dikuasai Negara</a:t>
            </a:r>
            <a:endParaRPr lang="id-ID" sz="2800" dirty="0"/>
          </a:p>
          <a:p>
            <a:pPr marL="365125" indent="-365125" algn="just"/>
            <a:r>
              <a:rPr lang="id-ID" sz="2800" dirty="0"/>
              <a:t>Untuk mendapatkan jaminan kepastian hukum atas bidang tanah, diperlukan perangkat hukum yang tertulis, lengkap, jelas, dan dilaksanakan secara konsisten sesuai dengan jiwa dan isi ketentuan-ketentuan yang berlaku. Hakikat kepastian hukum yang sebenarnya terletak pada kekuatan Sertipikat kepemilikan hak atas tanah sebagai bukti kepemilikan termasuk di pengadilan namun kepastian hukum dengan sistem negatif pada hakikatnya merupakan kepastian hukum yang relatif, dengan pengertian bahwa oleh peraturan perundang- undangan dijamin kepastian hukum selama tidak dibuktikan sebaliknya. </a:t>
            </a:r>
          </a:p>
          <a:p>
            <a:pPr marL="365125" indent="-365125"/>
            <a:endParaRPr lang="id-ID" sz="2800" dirty="0"/>
          </a:p>
        </p:txBody>
      </p:sp>
    </p:spTree>
    <p:extLst>
      <p:ext uri="{BB962C8B-B14F-4D97-AF65-F5344CB8AC3E}">
        <p14:creationId xmlns:p14="http://schemas.microsoft.com/office/powerpoint/2010/main" val="27619649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3440" y="563880"/>
            <a:ext cx="10119360" cy="5303520"/>
          </a:xfrm>
        </p:spPr>
        <p:txBody>
          <a:bodyPr>
            <a:noAutofit/>
          </a:bodyPr>
          <a:lstStyle/>
          <a:p>
            <a:pPr algn="just"/>
            <a:r>
              <a:rPr lang="id-ID" sz="2400" dirty="0"/>
              <a:t>Di Indonesia perlindungan hukum yang disediakan pemerintah melalui Pasal 31 ayat (1) Peraturan Pemerintah Nomor 24 Tahun 1997 menyatakan,  “</a:t>
            </a:r>
            <a:r>
              <a:rPr lang="id-ID" sz="2400" i="1" dirty="0"/>
              <a:t>Sertipikat merupakan surat tanda bukti hak yang berlaku sebagai alat pembuktian yang kuat mengenai data fisik dan data yuridis yang termuat di dalamnya, sepanjang data fisik dan data yuridis tersebut sesuai dengan data yang ada dalam surat ukur dan buku tanah hak yang bersangkutan” </a:t>
            </a:r>
            <a:endParaRPr lang="id-ID" sz="2400" dirty="0"/>
          </a:p>
          <a:p>
            <a:pPr algn="just"/>
            <a:r>
              <a:rPr lang="id-ID" sz="2400" dirty="0"/>
              <a:t>Hubungan penerbitan sertipikat tanah dan kepastian hukum adalah hubungan sebab akibat. Peraturan Pemerintah Nomor 24 tahun 1997 telah menetapkan kepastian hukum yang lebih baik dibanding dengan PP No. 10 Tahun 1961. Jika di PP No. 10 Tahun 1961, belum ditentukan batas waktu bagi pihak ketiga untuk menggugat pemilik Sertipikat tanah, maka Pasal 32 ayat (2) PP 24 Tahun 1997 menentukan batas waktu bagi pihak ketiga untuk menggugat, yakni 5 (lima) tahun sejak dikeluarkannya Sertipikat tersebut. </a:t>
            </a:r>
          </a:p>
        </p:txBody>
      </p:sp>
    </p:spTree>
    <p:extLst>
      <p:ext uri="{BB962C8B-B14F-4D97-AF65-F5344CB8AC3E}">
        <p14:creationId xmlns:p14="http://schemas.microsoft.com/office/powerpoint/2010/main" val="18055615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2520" y="411480"/>
            <a:ext cx="10591800" cy="6050280"/>
          </a:xfrm>
        </p:spPr>
        <p:txBody>
          <a:bodyPr>
            <a:normAutofit/>
          </a:bodyPr>
          <a:lstStyle/>
          <a:p>
            <a:pPr algn="just"/>
            <a:r>
              <a:rPr lang="id-ID" sz="2800" dirty="0"/>
              <a:t>Perlindungan hukum yang diberikan oleh perundangan dan perjanjian kerjasama hanya ada pada saat jangka waktu Hak Guna Bangunan diatas tanah Hak Pengelolaan belum berakhir. </a:t>
            </a:r>
          </a:p>
          <a:p>
            <a:pPr algn="just"/>
            <a:r>
              <a:rPr lang="id-ID" sz="2800" dirty="0"/>
              <a:t>Sebagaimana dinyatakan dalam Pasal 32 PP Nomor 40 Tahun 1996 bahwa: </a:t>
            </a:r>
          </a:p>
          <a:p>
            <a:pPr marL="715963" indent="0" algn="just">
              <a:buNone/>
            </a:pPr>
            <a:r>
              <a:rPr lang="id-ID" sz="2800" dirty="0"/>
              <a:t>“Pemegang Hak Guna Bangunan berhak menguasai dan mempergunakan tanah yang diberikan dengan Hak Guna Bangunan selama waktu tertentu untuk mendirikan dan mempunyai bangunan untuk keperluan pribadi atau usahanya serta untuk mengalihkan hak tersebut kepada pihak lain dan membebaninya.” </a:t>
            </a:r>
          </a:p>
          <a:p>
            <a:pPr algn="just"/>
            <a:endParaRPr lang="id-ID" sz="2800" dirty="0"/>
          </a:p>
        </p:txBody>
      </p:sp>
    </p:spTree>
    <p:extLst>
      <p:ext uri="{BB962C8B-B14F-4D97-AF65-F5344CB8AC3E}">
        <p14:creationId xmlns:p14="http://schemas.microsoft.com/office/powerpoint/2010/main" val="354742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60120" y="457200"/>
            <a:ext cx="10012680" cy="6004560"/>
          </a:xfrm>
        </p:spPr>
        <p:txBody>
          <a:bodyPr>
            <a:noAutofit/>
          </a:bodyPr>
          <a:lstStyle/>
          <a:p>
            <a:pPr algn="just"/>
            <a:r>
              <a:rPr lang="id-ID" sz="2400" dirty="0"/>
              <a:t>Walaupun masih tetap ada pembatasan yaitu untuk mengalihkan hak tersebut pada pihak lain dan membebaninya harus mendapatkan persetujuan tertulis dari pihak kesatu sebagai pemegang Hak Pengelolaan.</a:t>
            </a:r>
          </a:p>
          <a:p>
            <a:pPr algn="just"/>
            <a:r>
              <a:rPr lang="id-ID" sz="2400" dirty="0"/>
              <a:t>Setiap penyerahan penggunaan tanah sebagai bagian dari HPL kepada pihak ketiga oleh pemegang HPL wajib membuat perjanjian tertulis. Perjanjian tertulis tersebut adalah perjanjian penyerahan penggunaan tanah bukan perjanjian sewa menyewa, sewa tanah atau jual beli. Perjanjian ini tunduk pada KUH Pdt. HPL bukan bersifat keperdataan seperti HM, tapi gempilan HMN. </a:t>
            </a:r>
          </a:p>
          <a:p>
            <a:pPr algn="just"/>
            <a:r>
              <a:rPr lang="id-ID" sz="2400" dirty="0"/>
              <a:t>Dengan didaftarkannya hak-hak atas tanah tersebut, maka hak atas tanah tersebut memperoleh jaminan kepastian hukum. Tanah HPL yang dibebani hak-hak atas tanah tersebut tetap berlangsung/ tidak hapus. (Pasal 5 PMDN No. 1 th 1977). </a:t>
            </a:r>
          </a:p>
          <a:p>
            <a:pPr algn="just"/>
            <a:endParaRPr lang="id-ID" sz="2400" dirty="0"/>
          </a:p>
        </p:txBody>
      </p:sp>
    </p:spTree>
    <p:extLst>
      <p:ext uri="{BB962C8B-B14F-4D97-AF65-F5344CB8AC3E}">
        <p14:creationId xmlns:p14="http://schemas.microsoft.com/office/powerpoint/2010/main" val="21275084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20040"/>
            <a:ext cx="10363200" cy="960120"/>
          </a:xfrm>
          <a:solidFill>
            <a:schemeClr val="accent4">
              <a:lumMod val="60000"/>
              <a:lumOff val="40000"/>
            </a:schemeClr>
          </a:solidFill>
        </p:spPr>
        <p:txBody>
          <a:bodyPr/>
          <a:lstStyle/>
          <a:p>
            <a:pPr algn="ctr"/>
            <a:r>
              <a:rPr lang="id-ID" b="1" dirty="0"/>
              <a:t>KESIMPULAN DAN SARAN</a:t>
            </a:r>
          </a:p>
        </p:txBody>
      </p:sp>
      <p:sp>
        <p:nvSpPr>
          <p:cNvPr id="3" name="Content Placeholder 2"/>
          <p:cNvSpPr>
            <a:spLocks noGrp="1"/>
          </p:cNvSpPr>
          <p:nvPr>
            <p:ph idx="1"/>
          </p:nvPr>
        </p:nvSpPr>
        <p:spPr>
          <a:xfrm>
            <a:off x="1371600" y="1813560"/>
            <a:ext cx="10363200" cy="4724400"/>
          </a:xfrm>
        </p:spPr>
        <p:txBody>
          <a:bodyPr>
            <a:normAutofit fontScale="85000" lnSpcReduction="10000"/>
          </a:bodyPr>
          <a:lstStyle/>
          <a:p>
            <a:pPr marL="58737" lvl="2" indent="0" algn="just">
              <a:buNone/>
            </a:pPr>
            <a:r>
              <a:rPr lang="id-ID" sz="4300" dirty="0">
                <a:solidFill>
                  <a:srgbClr val="FF0000"/>
                </a:solidFill>
              </a:rPr>
              <a:t>KESIMPULAN</a:t>
            </a:r>
          </a:p>
          <a:p>
            <a:pPr marL="441325" lvl="2" indent="-382588" algn="just">
              <a:buFont typeface="+mj-lt"/>
              <a:buAutoNum type="arabicPeriod"/>
            </a:pPr>
            <a:r>
              <a:rPr lang="id-ID" dirty="0"/>
              <a:t>Peran BPN dalam pelaksanaan Peraturan Pemerintah Nomor 24 tahun 1997 tentang Pendaftaran Tanah adalah sebagai Lembaga Pemerintah yang memiliki otoritas/kewenangan mengadakan pendaftaran tanah bagi masyarakat yang dilakukan dengan cara sistemik dan sporadik (perorangan).  Selain itu, Badan Pertanahan Nasional berperan dalam pemeliharaan data pendaftaran tanah, serta BPN berperan sebagai Pembina Pejabat Pembuat Akta Tanah (PPAT dan PPAT Sementara), Panitia Ajudikasi, Pejabat Pembuat Akta Ikrar Wakaf, Pejabat Kantor Lelang sebagai pejabat terkait dengan pendaftaran tanah</a:t>
            </a:r>
            <a:endParaRPr lang="id-ID" sz="1600" dirty="0"/>
          </a:p>
          <a:p>
            <a:pPr marL="441325" lvl="2" indent="-382588" algn="just">
              <a:buFont typeface="+mj-lt"/>
              <a:buAutoNum type="arabicPeriod"/>
            </a:pPr>
            <a:r>
              <a:rPr lang="id-ID" dirty="0"/>
              <a:t> Kedudukan pemerintah terhadap tanah yang melekat diatasnya Hak Guna Bangunan yang sudah berakhir jika melihat pada ketentuan UUPA, maka dengan berakhirnya hak atas tanah berupa HGU, HGB, dan Hak Pengelolaan maka status tanah tersebut dinyatakan menjadi tanah negara. Akan tetapi satu sisi, terdapat pandangan bahwa bekas pemegang hak tidak memiliki hak atas HGB,HGU, dan Hak Pengelolaan tersebut dengan merujuk pada Peraturan Pemerintah Nomor 40 tahun 1996 tentang HGU, HGB dan Hak Pakai. Sementara itu, pada sisi lain terdapat pandangan bahwa bekas pemegang hak masih mempunyai hak atas bekas HGU dan HGB tersebut sebagaimana selama ini menjadi pegangan bagi otoritas pertanahan.  Otoritas pertanahan berpendapat bahwa meskipun hak atas tanah berakhir, namun masih terdapat hubungan hukum antara bekas pemegang hak atas tanah dan tanahnya.</a:t>
            </a:r>
            <a:endParaRPr lang="id-ID" sz="1600" dirty="0"/>
          </a:p>
          <a:p>
            <a:pPr marL="441325" lvl="2" indent="-382588" algn="just">
              <a:buFont typeface="+mj-lt"/>
              <a:buAutoNum type="arabicPeriod"/>
            </a:pPr>
            <a:r>
              <a:rPr lang="id-ID" dirty="0"/>
              <a:t>Perlindungan Hukum terhadap Pemegang Hak Guna Bangunan diatas Tanah Negara adalah dengan perjanjian antara pemerintah selaku pihak yang menguasai tanah dan pihak lain yang memegang hak guna bangunan, dan juga HGB didaftarkan ke Badan Pertanahan Nasional.</a:t>
            </a:r>
            <a:endParaRPr lang="id-ID" sz="1600" dirty="0"/>
          </a:p>
          <a:p>
            <a:pPr algn="just"/>
            <a:endParaRPr lang="id-ID" dirty="0"/>
          </a:p>
        </p:txBody>
      </p:sp>
    </p:spTree>
    <p:extLst>
      <p:ext uri="{BB962C8B-B14F-4D97-AF65-F5344CB8AC3E}">
        <p14:creationId xmlns:p14="http://schemas.microsoft.com/office/powerpoint/2010/main" val="31760529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82880"/>
            <a:ext cx="10789920" cy="5684520"/>
          </a:xfrm>
        </p:spPr>
        <p:txBody>
          <a:bodyPr>
            <a:normAutofit/>
          </a:bodyPr>
          <a:lstStyle/>
          <a:p>
            <a:pPr marL="0" indent="0">
              <a:buNone/>
            </a:pPr>
            <a:r>
              <a:rPr lang="id-ID" sz="4000" b="1" dirty="0">
                <a:solidFill>
                  <a:srgbClr val="FF0000"/>
                </a:solidFill>
              </a:rPr>
              <a:t>SARAN</a:t>
            </a:r>
          </a:p>
          <a:p>
            <a:pPr marL="715963" lvl="4" indent="-382588" algn="just">
              <a:buFont typeface="+mj-lt"/>
              <a:buAutoNum type="arabicPeriod"/>
            </a:pPr>
            <a:r>
              <a:rPr lang="id-ID" sz="2400" dirty="0"/>
              <a:t>Disarankan kepada Pemerintah untuk memberikan kepastian hukum bagi pengaturan hak pengelolaan tanah negara yang diatasnya terdapat hak guna bangunan, agar tercipta kepastian hukum.</a:t>
            </a:r>
            <a:endParaRPr lang="id-ID" sz="2000" dirty="0"/>
          </a:p>
          <a:p>
            <a:pPr marL="715963" lvl="4" indent="-382588" algn="just">
              <a:buFont typeface="+mj-lt"/>
              <a:buAutoNum type="arabicPeriod"/>
            </a:pPr>
            <a:r>
              <a:rPr lang="id-ID" sz="2400" dirty="0"/>
              <a:t>Disarankan kepada Pemerintah untuk menambah sumber daya manusia di Badan Pertanahan Nasional khususnya di daerah sebagai bentuk percepatan penyelesaian persoalan pertanahan nasional, diantaranya maraknya mafia tanah, ketidakpastian hukum, kurangnya sosialisasi tentang pendaftaran tanah serta prosedur pendaftaran HGB diatas tanah pemerintah;</a:t>
            </a:r>
            <a:endParaRPr lang="id-ID" sz="2000" dirty="0"/>
          </a:p>
          <a:p>
            <a:pPr marL="715963" lvl="4" indent="-382588" algn="just">
              <a:buFont typeface="+mj-lt"/>
              <a:buAutoNum type="arabicPeriod"/>
            </a:pPr>
            <a:r>
              <a:rPr lang="id-ID" sz="2400" dirty="0"/>
              <a:t>Disarankan kepada Pemerintah untuk melakukan selektivitas terhadap penggunaan tanah negara yang diatasnya diijinkan untuk diterbitkannya Hak Guna Bangunan agar pemanfaatan tanah negara benar-benar memberikan kemakmuran rakyat Indonesia.</a:t>
            </a:r>
            <a:endParaRPr lang="id-ID" sz="2000" dirty="0"/>
          </a:p>
          <a:p>
            <a:pPr marL="0" indent="0" algn="just">
              <a:buNone/>
            </a:pPr>
            <a:endParaRPr lang="id-ID" sz="5400" b="1" dirty="0">
              <a:solidFill>
                <a:srgbClr val="FF0000"/>
              </a:solidFill>
            </a:endParaRPr>
          </a:p>
        </p:txBody>
      </p:sp>
    </p:spTree>
    <p:extLst>
      <p:ext uri="{BB962C8B-B14F-4D97-AF65-F5344CB8AC3E}">
        <p14:creationId xmlns:p14="http://schemas.microsoft.com/office/powerpoint/2010/main" val="29687074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5257800"/>
          </a:xfrm>
        </p:spPr>
        <p:txBody>
          <a:bodyPr>
            <a:normAutofit/>
          </a:bodyPr>
          <a:lstStyle/>
          <a:p>
            <a:pPr algn="ctr"/>
            <a:br>
              <a:rPr lang="id-ID" sz="8000" dirty="0"/>
            </a:br>
            <a:r>
              <a:rPr lang="id-ID" sz="8000" dirty="0"/>
              <a:t>SEKIAN</a:t>
            </a:r>
            <a:br>
              <a:rPr lang="id-ID" sz="8000" dirty="0"/>
            </a:br>
            <a:r>
              <a:rPr lang="id-ID" sz="8000" dirty="0"/>
              <a:t>&amp;</a:t>
            </a:r>
            <a:br>
              <a:rPr lang="id-ID" sz="8000" dirty="0"/>
            </a:br>
            <a:r>
              <a:rPr lang="id-ID" sz="8000" dirty="0"/>
              <a:t>TERIMA KASIH</a:t>
            </a:r>
          </a:p>
        </p:txBody>
      </p:sp>
    </p:spTree>
    <p:extLst>
      <p:ext uri="{BB962C8B-B14F-4D97-AF65-F5344CB8AC3E}">
        <p14:creationId xmlns:p14="http://schemas.microsoft.com/office/powerpoint/2010/main" val="340911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3920" y="167640"/>
            <a:ext cx="10805160" cy="1234440"/>
          </a:xfrm>
          <a:solidFill>
            <a:schemeClr val="accent4">
              <a:lumMod val="60000"/>
              <a:lumOff val="40000"/>
            </a:schemeClr>
          </a:solidFill>
        </p:spPr>
        <p:txBody>
          <a:bodyPr/>
          <a:lstStyle/>
          <a:p>
            <a:r>
              <a:rPr lang="id-ID" b="1" dirty="0">
                <a:latin typeface="Arial Narrow" panose="020B0606020202030204" pitchFamily="34" charset="0"/>
              </a:rPr>
              <a:t>LATAR BELAKANG</a:t>
            </a:r>
          </a:p>
        </p:txBody>
      </p:sp>
      <p:sp>
        <p:nvSpPr>
          <p:cNvPr id="3" name="Content Placeholder 2"/>
          <p:cNvSpPr>
            <a:spLocks noGrp="1"/>
          </p:cNvSpPr>
          <p:nvPr>
            <p:ph idx="1"/>
          </p:nvPr>
        </p:nvSpPr>
        <p:spPr>
          <a:xfrm>
            <a:off x="883920" y="1630680"/>
            <a:ext cx="10805160" cy="4465320"/>
          </a:xfrm>
        </p:spPr>
        <p:txBody>
          <a:bodyPr>
            <a:normAutofit lnSpcReduction="10000"/>
          </a:bodyPr>
          <a:lstStyle/>
          <a:p>
            <a:pPr algn="just"/>
            <a:r>
              <a:rPr lang="id-ID" sz="2400" dirty="0"/>
              <a:t>Berdasarkan Pasal 2 UUPA, Hak Guna Bangunan termasuk kedalam hak-hak atas tanah sebagai yang dimaksud dalam Pasal 4 ayat (1) UUPA.</a:t>
            </a:r>
          </a:p>
          <a:p>
            <a:pPr algn="just"/>
            <a:r>
              <a:rPr lang="id-ID" sz="2400" dirty="0"/>
              <a:t>Hak Guna Bangunan dalam UUPA diatur secara khusus dalam Pasal 35 sampai dengan Pasal 40, yang menyatakan bahwa Hak Guna Bangunan, adalah hak untuk mendirikan dan mempunyai bangunan di atas tanah yang bukan miliknya sendiri, dengan jangka waktu paling lama 30 tahun.</a:t>
            </a:r>
          </a:p>
          <a:p>
            <a:pPr algn="just"/>
            <a:r>
              <a:rPr lang="id-ID" sz="2400" dirty="0"/>
              <a:t>Atas permintaan pemegang haknya, dengan mengingat keperluan serta keadaan bangunan-bangunannya, jangka waktu tersebut dapat diperpanjang dengan waktu paling lama 20 tahun, Selain itu, Hak guna bangunan dapat beralih dan dialihkan kepada pihak lain serta dapat dijadikan jaminan utang dengan dibebani hak tanggungan</a:t>
            </a:r>
          </a:p>
          <a:p>
            <a:pPr marL="0" indent="0">
              <a:buNone/>
            </a:pPr>
            <a:endParaRPr lang="id-ID" sz="2400" dirty="0"/>
          </a:p>
        </p:txBody>
      </p:sp>
    </p:spTree>
    <p:extLst>
      <p:ext uri="{BB962C8B-B14F-4D97-AF65-F5344CB8AC3E}">
        <p14:creationId xmlns:p14="http://schemas.microsoft.com/office/powerpoint/2010/main" val="3204397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51560" y="640080"/>
            <a:ext cx="9921240" cy="5227320"/>
          </a:xfrm>
        </p:spPr>
        <p:txBody>
          <a:bodyPr>
            <a:normAutofit lnSpcReduction="10000"/>
          </a:bodyPr>
          <a:lstStyle/>
          <a:p>
            <a:pPr algn="just"/>
            <a:r>
              <a:rPr lang="id-ID" dirty="0"/>
              <a:t>Ketentuan UUPA juga selaras dengan ketentuan didalm Pasal 25 ayat (2) Peraturan Pemerintah Nomor 40 tahun 1996 tentang Hak Guna Usaha, Hak Guna Bangunan, dan Hak Pakai Atas Tanah, menyebutkan bahwa sesudah jangka waktu Hak Guna Bangunan dan perpanjangannya sebagaimana dimaksud dalam Pasal 25 ayat (1) PP nomor 40 tahun 1996 berakhir, kepada bekas pemegang hak dapat diberikan pembaharuan Hak Guna Bangunan di atas tanah yang sama</a:t>
            </a:r>
          </a:p>
          <a:p>
            <a:r>
              <a:rPr lang="id-ID" dirty="0"/>
              <a:t>Permohonan perpanjangan jangka waktu hak guna bangunan diatur dalam:</a:t>
            </a:r>
          </a:p>
          <a:p>
            <a:pPr marL="1158875" lvl="0" indent="-457200">
              <a:buFont typeface="+mj-lt"/>
              <a:buAutoNum type="arabicPeriod"/>
            </a:pPr>
            <a:r>
              <a:rPr lang="id-ID" dirty="0"/>
              <a:t>Peraturan Pemerintah Nomor 40 Tahun 1996 Tentang Hak Guna Usaha, Hak Guna Bangunan, dan Hak Pakai Atas Tanah.</a:t>
            </a:r>
          </a:p>
          <a:p>
            <a:pPr marL="1158875" lvl="0" indent="-457200">
              <a:buFont typeface="+mj-lt"/>
              <a:buAutoNum type="arabicPeriod"/>
            </a:pPr>
            <a:r>
              <a:rPr lang="id-ID" dirty="0"/>
              <a:t>Peraturan Menteri Negara Agraria atau Kepala Badan Pertanahan Nasional Nomor 9 Tahun 1999 Tentang Tata Cara Pemberian dan Pembatalan Hak Atas Tanah Negara dan Hak Pengelolaan.</a:t>
            </a:r>
          </a:p>
          <a:p>
            <a:pPr algn="just"/>
            <a:endParaRPr lang="id-ID" dirty="0"/>
          </a:p>
        </p:txBody>
      </p:sp>
    </p:spTree>
    <p:extLst>
      <p:ext uri="{BB962C8B-B14F-4D97-AF65-F5344CB8AC3E}">
        <p14:creationId xmlns:p14="http://schemas.microsoft.com/office/powerpoint/2010/main" val="1851581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5840" y="457200"/>
            <a:ext cx="9966960" cy="5410200"/>
          </a:xfrm>
        </p:spPr>
        <p:txBody>
          <a:bodyPr>
            <a:normAutofit/>
          </a:bodyPr>
          <a:lstStyle/>
          <a:p>
            <a:pPr algn="just"/>
            <a:r>
              <a:rPr lang="id-ID" sz="2800" dirty="0"/>
              <a:t>Dengan adanya 2 (dua) ketentuan yang berbeda, yang menjadi dasar hukum </a:t>
            </a:r>
            <a:r>
              <a:rPr lang="id-ID" sz="2800" dirty="0">
                <a:solidFill>
                  <a:srgbClr val="FF0000"/>
                </a:solidFill>
              </a:rPr>
              <a:t>menyangkut waktu pengajuan permohonan perpanjangan hak guna bangunan, maka dapat menimbulkan penafsiran serta implikasi berbeda di dalam prakteknya, yang dapat mempengaruhi terselenggaranya kepastian hukum</a:t>
            </a:r>
            <a:r>
              <a:rPr lang="id-ID" sz="2800" dirty="0"/>
              <a:t>. </a:t>
            </a:r>
          </a:p>
          <a:p>
            <a:pPr algn="just"/>
            <a:r>
              <a:rPr lang="id-ID" sz="2800" dirty="0"/>
              <a:t>Hal ini menjadi lebih signifikan, mengingat hak guna bangunan dapat dijadikan jaminan utang dengan dibebani Hak Tanggungan, sebagaimana diatur dalam Pasal 39 UUPA jo Pasal 33 ayat (1) Peraturan Pemerintah Nomor 40 Tahun 1996 menyatakan, bahwa Hak Guna Bangunan dapat dijadikan jaminan utang dengan dibebani Hak Tanggungan.</a:t>
            </a:r>
          </a:p>
          <a:p>
            <a:pPr algn="just"/>
            <a:endParaRPr lang="id-ID" sz="2800" dirty="0"/>
          </a:p>
        </p:txBody>
      </p:sp>
    </p:spTree>
    <p:extLst>
      <p:ext uri="{BB962C8B-B14F-4D97-AF65-F5344CB8AC3E}">
        <p14:creationId xmlns:p14="http://schemas.microsoft.com/office/powerpoint/2010/main" val="2011085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160" y="259080"/>
            <a:ext cx="10957560" cy="6248400"/>
          </a:xfrm>
        </p:spPr>
        <p:txBody>
          <a:bodyPr>
            <a:noAutofit/>
          </a:bodyPr>
          <a:lstStyle/>
          <a:p>
            <a:pPr algn="just"/>
            <a:r>
              <a:rPr lang="id-ID" sz="2800" dirty="0"/>
              <a:t>Pada Pasal 2 UUHT, Hak pakai atas tanah Negara yang menurut ketentuan yang berlaku wajib didaftar menurut sifatnya dapat dipindahtangankan dapat juga dibebani Hak Tanggungan,dan juga disebutkan pada Pasal 4 UUHT, Hak Tanggungan dapat juga dibebankan pada hak atas tanah berikut bangunan ,tanaman, dan hasil karya yang telah ada atau akan ada yang merupakan milik pemegang hak atas tanah yang pembebanannya dengan tegas dinyatakan didalam Akta Pemberian Hak Tanggungan yang bersangkutan </a:t>
            </a:r>
          </a:p>
          <a:p>
            <a:pPr algn="just"/>
            <a:r>
              <a:rPr lang="id-ID" sz="2800" dirty="0"/>
              <a:t>Berakhir atau hapusnya HGB mengubah status tanah yang sebelumnya melekat pada pemegang HGB, beralih kepada pihak yang berhak sesuai dengan status tanah awal sebelum adanya HGB tersebut, baik itu kepada Negara, atau kepada pemegang Hak Pengelolaan, atau kepada pemegang Hak Milik, sesuai dengan Pasal 36 PP 40 tahun 1996</a:t>
            </a:r>
          </a:p>
        </p:txBody>
      </p:sp>
    </p:spTree>
    <p:extLst>
      <p:ext uri="{BB962C8B-B14F-4D97-AF65-F5344CB8AC3E}">
        <p14:creationId xmlns:p14="http://schemas.microsoft.com/office/powerpoint/2010/main" val="3520685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98120"/>
            <a:ext cx="9601200" cy="853440"/>
          </a:xfrm>
          <a:solidFill>
            <a:schemeClr val="accent3">
              <a:lumMod val="40000"/>
              <a:lumOff val="60000"/>
            </a:schemeClr>
          </a:solidFill>
        </p:spPr>
        <p:txBody>
          <a:bodyPr/>
          <a:lstStyle/>
          <a:p>
            <a:pPr algn="ctr"/>
            <a:r>
              <a:rPr lang="id-ID" dirty="0"/>
              <a:t>PEMBAHASAN</a:t>
            </a:r>
          </a:p>
        </p:txBody>
      </p:sp>
      <p:sp>
        <p:nvSpPr>
          <p:cNvPr id="3" name="Content Placeholder 2"/>
          <p:cNvSpPr>
            <a:spLocks noGrp="1"/>
          </p:cNvSpPr>
          <p:nvPr>
            <p:ph idx="1"/>
          </p:nvPr>
        </p:nvSpPr>
        <p:spPr>
          <a:xfrm>
            <a:off x="822960" y="1478280"/>
            <a:ext cx="11033760" cy="5181600"/>
          </a:xfrm>
        </p:spPr>
        <p:txBody>
          <a:bodyPr>
            <a:normAutofit fontScale="77500" lnSpcReduction="20000"/>
          </a:bodyPr>
          <a:lstStyle/>
          <a:p>
            <a:pPr marL="365125" indent="-365125" algn="just">
              <a:buNone/>
            </a:pPr>
            <a:r>
              <a:rPr lang="id-ID" b="1" dirty="0"/>
              <a:t>1. Peran Badan Pertanahan Nasional (BPN) Dalam Pelaksanaan Peraturan Pemerintah Nomor 24 Tahun 1997 Tentang Pendaftaran Tanah</a:t>
            </a:r>
            <a:endParaRPr lang="id-ID" dirty="0"/>
          </a:p>
          <a:p>
            <a:pPr marL="0" indent="0" algn="just">
              <a:buNone/>
            </a:pPr>
            <a:r>
              <a:rPr lang="id-ID" dirty="0"/>
              <a:t>Kantor Wilayah Badan Pertanahan Nasional  mempunyai  fungsi sebagaimana berikut:</a:t>
            </a:r>
          </a:p>
          <a:p>
            <a:pPr marL="1249363" lvl="0" indent="-457200" algn="just">
              <a:buFont typeface="+mj-lt"/>
              <a:buAutoNum type="arabicPeriod"/>
            </a:pPr>
            <a:r>
              <a:rPr lang="id-ID" dirty="0"/>
              <a:t>Penyusun rencana, program, dan penganggaran dalam rangka pelaksnaan tugas pertanahan; </a:t>
            </a:r>
          </a:p>
          <a:p>
            <a:pPr marL="1249363" lvl="0" indent="-457200" algn="just">
              <a:buFont typeface="+mj-lt"/>
              <a:buAutoNum type="arabicPeriod"/>
            </a:pPr>
            <a:r>
              <a:rPr lang="id-ID" dirty="0"/>
              <a:t>Pengkoordinasian,  pembinaan,  dan  pelaksanaan  survei,  pengukuran,  dan pemetaan;  hak  tanah  dan  pendaftaran  tanah;  pengaturan  dan  penataan pertanahan;  pengendalian  pertanahan  dan  pemberdayaan  masyarakat; serta pengkajian dan penanganan sengketa dan konflik pertanahan; </a:t>
            </a:r>
          </a:p>
          <a:p>
            <a:pPr marL="1249363" lvl="0" indent="-457200" algn="just">
              <a:buFont typeface="+mj-lt"/>
              <a:buAutoNum type="arabicPeriod"/>
            </a:pPr>
            <a:r>
              <a:rPr lang="id-ID" dirty="0"/>
              <a:t>Pemantauan dan evaluasi pelaksanaan kegiatan pertanahan di  lingkungan provinsi; </a:t>
            </a:r>
          </a:p>
          <a:p>
            <a:pPr marL="1249363" lvl="0" indent="-457200" algn="just">
              <a:buFont typeface="+mj-lt"/>
              <a:buAutoNum type="arabicPeriod"/>
            </a:pPr>
            <a:r>
              <a:rPr lang="id-ID" dirty="0"/>
              <a:t>Pengkoordinasian pemangku kepentingan pengguna tanah; </a:t>
            </a:r>
          </a:p>
          <a:p>
            <a:pPr marL="1249363" lvl="0" indent="-457200" algn="just">
              <a:buFont typeface="+mj-lt"/>
              <a:buAutoNum type="arabicPeriod"/>
            </a:pPr>
            <a:r>
              <a:rPr lang="id-ID" dirty="0"/>
              <a:t>Pengelolaan  Sistem  Informasi  Manajemen  Pertanahan  Nasional (SIMTANAS) di Provinsi; </a:t>
            </a:r>
          </a:p>
          <a:p>
            <a:pPr marL="1249363" lvl="0" indent="-457200" algn="just">
              <a:buFont typeface="+mj-lt"/>
              <a:buAutoNum type="arabicPeriod"/>
            </a:pPr>
            <a:r>
              <a:rPr lang="id-ID" dirty="0"/>
              <a:t>Pengkoordinasian penelitian dan pengembangan; </a:t>
            </a:r>
          </a:p>
          <a:p>
            <a:pPr marL="1249363" lvl="0" indent="-457200" algn="just">
              <a:buFont typeface="+mj-lt"/>
              <a:buAutoNum type="arabicPeriod"/>
            </a:pPr>
            <a:r>
              <a:rPr lang="id-ID" dirty="0"/>
              <a:t>Pengkoordinasian pengembangan sumber daya manusia pertanahan; </a:t>
            </a:r>
          </a:p>
          <a:p>
            <a:pPr marL="1249363" lvl="0" indent="-457200" algn="just">
              <a:buFont typeface="+mj-lt"/>
              <a:buAutoNum type="arabicPeriod"/>
            </a:pPr>
            <a:r>
              <a:rPr lang="id-ID" dirty="0"/>
              <a:t>Pelaksanaan  urusan  tata  usaha,  kepegawaian,  keuangan,  sarana,  dan prasarana, perundang-undangan, serta pelayanan pertanahan.</a:t>
            </a:r>
          </a:p>
          <a:p>
            <a:endParaRPr lang="id-ID" dirty="0"/>
          </a:p>
        </p:txBody>
      </p:sp>
    </p:spTree>
    <p:extLst>
      <p:ext uri="{BB962C8B-B14F-4D97-AF65-F5344CB8AC3E}">
        <p14:creationId xmlns:p14="http://schemas.microsoft.com/office/powerpoint/2010/main" val="4082687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44880" y="365760"/>
            <a:ext cx="10530840" cy="6492240"/>
          </a:xfrm>
        </p:spPr>
        <p:txBody>
          <a:bodyPr>
            <a:noAutofit/>
          </a:bodyPr>
          <a:lstStyle/>
          <a:p>
            <a:r>
              <a:rPr lang="id-ID" sz="2800" dirty="0"/>
              <a:t>Pasal 19 UUPA menyebutkan adanya keharusan bagi Pemerintah untuk mengatur persoalan pendaftaran tanah dalam rangka melaksanakan kewajiban pokok dari pendaftaran tanah dimana ketentuan selengkapnya adalah :</a:t>
            </a:r>
            <a:endParaRPr lang="id-ID" sz="2400" dirty="0"/>
          </a:p>
          <a:p>
            <a:pPr marL="1158875" lvl="3" indent="-342900">
              <a:buFont typeface="+mj-lt"/>
              <a:buAutoNum type="arabicPeriod"/>
            </a:pPr>
            <a:r>
              <a:rPr lang="id-ID" sz="2400" i="0" dirty="0"/>
              <a:t>Untuk menjamin kepastian hukum oleh pemerintah diadakan pendaftaran tanah di seluruh wilayah Republik Indonesia menurut ketentuan-ketentuan yang diatur dengan peraturan pemerintah.</a:t>
            </a:r>
            <a:endParaRPr lang="id-ID" sz="2000" i="0" dirty="0"/>
          </a:p>
          <a:p>
            <a:pPr marL="1158875" lvl="3" indent="-342900">
              <a:buFont typeface="+mj-lt"/>
              <a:buAutoNum type="arabicPeriod"/>
            </a:pPr>
            <a:r>
              <a:rPr lang="id-ID" sz="2400" i="0" dirty="0"/>
              <a:t>Peraturan tersebut dalam ayat (1) Pasal ini meliputi :</a:t>
            </a:r>
            <a:endParaRPr lang="id-ID" sz="2000" i="0" dirty="0"/>
          </a:p>
          <a:p>
            <a:pPr lvl="4"/>
            <a:r>
              <a:rPr lang="id-ID" sz="2400" dirty="0"/>
              <a:t>Pengukuran, pemetaan dan pembukuan tanah</a:t>
            </a:r>
            <a:endParaRPr lang="id-ID" sz="2000" dirty="0"/>
          </a:p>
          <a:p>
            <a:pPr lvl="4"/>
            <a:r>
              <a:rPr lang="id-ID" sz="2400" dirty="0"/>
              <a:t>Pendaftaran hak-hak atas tanah dan peralihan hak-hak tersebut.</a:t>
            </a:r>
            <a:endParaRPr lang="id-ID" sz="2000" dirty="0"/>
          </a:p>
          <a:p>
            <a:pPr lvl="4"/>
            <a:r>
              <a:rPr lang="id-ID" sz="2400" dirty="0"/>
              <a:t>Pemberian surat-surat tanda bukti hak, yang berlaku sebagai alat pembuktian yang kuat.</a:t>
            </a:r>
            <a:endParaRPr lang="id-ID" sz="2000" dirty="0"/>
          </a:p>
          <a:p>
            <a:endParaRPr lang="id-ID" sz="3200" dirty="0"/>
          </a:p>
        </p:txBody>
      </p:sp>
    </p:spTree>
    <p:extLst>
      <p:ext uri="{BB962C8B-B14F-4D97-AF65-F5344CB8AC3E}">
        <p14:creationId xmlns:p14="http://schemas.microsoft.com/office/powerpoint/2010/main" val="3989666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563880"/>
            <a:ext cx="10820400" cy="6141720"/>
          </a:xfrm>
        </p:spPr>
        <p:txBody>
          <a:bodyPr>
            <a:noAutofit/>
          </a:bodyPr>
          <a:lstStyle/>
          <a:p>
            <a:pPr marL="0" indent="0">
              <a:buNone/>
            </a:pPr>
            <a:r>
              <a:rPr lang="id-ID" sz="2800" dirty="0"/>
              <a:t>Atas dasar ketentuan tersebut diatas, maka tujuan pendaftaran tanah adalah :</a:t>
            </a:r>
          </a:p>
          <a:p>
            <a:pPr marL="1158875" lvl="6" indent="-533400" algn="just">
              <a:buFont typeface="+mj-lt"/>
              <a:buAutoNum type="arabicPeriod"/>
            </a:pPr>
            <a:r>
              <a:rPr lang="id-ID" sz="2800" dirty="0"/>
              <a:t>Untuk memberikan kepastian hukum dan perlindungan hukum kepada pemegang hak atas suatu bidang tanah, satuan rumah susun dan hak-hak lain yang terdaftar dengan mudah dapat membuktikan dirinya sebagai pemegang hak yang bersangkutan.</a:t>
            </a:r>
          </a:p>
          <a:p>
            <a:pPr marL="1158875" lvl="6" indent="-533400" algn="just">
              <a:buFont typeface="+mj-lt"/>
              <a:buAutoNum type="arabicPeriod"/>
            </a:pPr>
            <a:r>
              <a:rPr lang="id-ID" sz="2800" dirty="0"/>
              <a:t>Untuk menyediakan informasi kepada pihak-pihak yang berkepentingan termasuk Pemerintah agar dengan mudah dapat memperoleh data yang diperlukan dalam mengadakan perbuatan hukum mengenai bidang-bidang tanah dan satuan-satuan rumah susun yang sudah terdaftar.</a:t>
            </a:r>
          </a:p>
          <a:p>
            <a:pPr marL="1158875" lvl="6" indent="-533400" algn="just">
              <a:buFont typeface="+mj-lt"/>
              <a:buAutoNum type="arabicPeriod"/>
            </a:pPr>
            <a:r>
              <a:rPr lang="id-ID" sz="2800" dirty="0"/>
              <a:t>Untuk terselenggaranya tertib administrasi pertanahan.</a:t>
            </a:r>
          </a:p>
          <a:p>
            <a:pPr marL="1158875" indent="-533400" algn="just">
              <a:buFont typeface="+mj-lt"/>
              <a:buAutoNum type="arabicPeriod"/>
            </a:pPr>
            <a:endParaRPr lang="id-ID" sz="2800" dirty="0"/>
          </a:p>
        </p:txBody>
      </p:sp>
    </p:spTree>
    <p:extLst>
      <p:ext uri="{BB962C8B-B14F-4D97-AF65-F5344CB8AC3E}">
        <p14:creationId xmlns:p14="http://schemas.microsoft.com/office/powerpoint/2010/main" val="2269563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502920"/>
            <a:ext cx="10744200" cy="5364480"/>
          </a:xfrm>
        </p:spPr>
        <p:txBody>
          <a:bodyPr>
            <a:normAutofit/>
          </a:bodyPr>
          <a:lstStyle/>
          <a:p>
            <a:pPr marL="0" indent="0">
              <a:buNone/>
            </a:pPr>
            <a:r>
              <a:rPr lang="id-ID" sz="3600" dirty="0"/>
              <a:t>Adapaun pelaksanaan pendaftaran tanah oleh Badan Pertanahan Nasional dilakukan melalui tahapan sebagai berikut :</a:t>
            </a:r>
          </a:p>
          <a:p>
            <a:pPr marL="1249363" indent="-457200" algn="just">
              <a:buFont typeface="+mj-lt"/>
              <a:buAutoNum type="arabicPeriod"/>
            </a:pPr>
            <a:r>
              <a:rPr lang="id-ID" sz="3600" dirty="0"/>
              <a:t>Tahap persiapan, pengukuran dan pemetaan dasar, </a:t>
            </a:r>
          </a:p>
          <a:p>
            <a:pPr marL="1249363" indent="-457200" algn="just">
              <a:buFont typeface="+mj-lt"/>
              <a:buAutoNum type="arabicPeriod"/>
            </a:pPr>
            <a:r>
              <a:rPr lang="id-ID" sz="3600" dirty="0"/>
              <a:t>Tahap pendaftaran tanah secara sistematik dan pengukuran bidang-bidang tanah dan</a:t>
            </a:r>
          </a:p>
          <a:p>
            <a:pPr marL="1249363" indent="-457200" algn="just">
              <a:buFont typeface="+mj-lt"/>
              <a:buAutoNum type="arabicPeriod"/>
            </a:pPr>
            <a:r>
              <a:rPr lang="id-ID" sz="3600" dirty="0"/>
              <a:t>Tahap pembukuan hak dan penerbitan sertipikat</a:t>
            </a:r>
          </a:p>
          <a:p>
            <a:endParaRPr lang="id-ID" sz="3600" dirty="0"/>
          </a:p>
        </p:txBody>
      </p:sp>
    </p:spTree>
    <p:extLst>
      <p:ext uri="{BB962C8B-B14F-4D97-AF65-F5344CB8AC3E}">
        <p14:creationId xmlns:p14="http://schemas.microsoft.com/office/powerpoint/2010/main" val="25401879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40</TotalTime>
  <Words>2058</Words>
  <Application>Microsoft Office PowerPoint</Application>
  <PresentationFormat>Widescreen</PresentationFormat>
  <Paragraphs>69</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Arial Narrow</vt:lpstr>
      <vt:lpstr>Corbel</vt:lpstr>
      <vt:lpstr>Parallax</vt:lpstr>
      <vt:lpstr>  PERLINDUNGAN HUKUM TERHADAP PEMEGANG  SERTIFIKAT HGB YANG BERAKHIR HAKNYA  </vt:lpstr>
      <vt:lpstr>LATAR BELAKANG</vt:lpstr>
      <vt:lpstr>PowerPoint Presentation</vt:lpstr>
      <vt:lpstr>PowerPoint Presentation</vt:lpstr>
      <vt:lpstr>PowerPoint Presentation</vt:lpstr>
      <vt:lpstr>PEMBAHASAN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KESIMPULAN DAN SARAN</vt:lpstr>
      <vt:lpstr>PowerPoint Presentation</vt:lpstr>
      <vt:lpstr> SEKIAN &amp; TERIMA KASIH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PERLINDUNGAN HUKUM TERHADAP PEMEGANG  SERTIFIKAT HGB YANG BERAKHIR HAKNYA MENJADI TANAH DI KUASAI LANGSUNG OLEH NEGARA</dc:title>
  <dc:creator>Windows User</dc:creator>
  <cp:lastModifiedBy>ASUS N6N0CV166416259</cp:lastModifiedBy>
  <cp:revision>8</cp:revision>
  <dcterms:created xsi:type="dcterms:W3CDTF">2019-11-15T01:11:12Z</dcterms:created>
  <dcterms:modified xsi:type="dcterms:W3CDTF">2023-02-07T15:28:17Z</dcterms:modified>
</cp:coreProperties>
</file>