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18"/>
  </p:notesMasterIdLst>
  <p:sldIdLst>
    <p:sldId id="256" r:id="rId2"/>
    <p:sldId id="257" r:id="rId3"/>
    <p:sldId id="272" r:id="rId4"/>
    <p:sldId id="264" r:id="rId5"/>
    <p:sldId id="265" r:id="rId6"/>
    <p:sldId id="266" r:id="rId7"/>
    <p:sldId id="258" r:id="rId8"/>
    <p:sldId id="259" r:id="rId9"/>
    <p:sldId id="268" r:id="rId10"/>
    <p:sldId id="269" r:id="rId11"/>
    <p:sldId id="273" r:id="rId12"/>
    <p:sldId id="274" r:id="rId13"/>
    <p:sldId id="275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68" y="-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FDE85-6C08-4F92-B682-09453A6C1317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877E1-0DE2-45F7-9407-4492C02F2E7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288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5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091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9209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5436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76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5347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1197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364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248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447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153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700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0982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61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404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506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FC32-3B05-4785-8F6D-8ABB24D8EB11}" type="datetimeFigureOut">
              <a:rPr lang="en-ID" smtClean="0"/>
              <a:t>19/09/2023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8F0129-1F34-4AA4-97DD-3514E5ADD36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51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</p:sldLayoutIdLst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17_Agustus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1966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6E4F04-26BF-4CCF-9CF4-6B36F0C41DB9}"/>
              </a:ext>
            </a:extLst>
          </p:cNvPr>
          <p:cNvSpPr txBox="1"/>
          <p:nvPr/>
        </p:nvSpPr>
        <p:spPr>
          <a:xfrm>
            <a:off x="1721105" y="1254716"/>
            <a:ext cx="874978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P</a:t>
            </a:r>
            <a:r>
              <a:rPr lang="en-US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ENDIDIKAN PANCASILA</a:t>
            </a:r>
            <a:endParaRPr lang="id-ID" sz="2800" b="1" dirty="0">
              <a:latin typeface="Comic Sans MS" panose="030F0702030302020204" pitchFamily="66" charset="0"/>
              <a:ea typeface="Yu Gothic Medium" panose="020B0500000000000000" pitchFamily="34" charset="-128"/>
            </a:endParaRPr>
          </a:p>
          <a:p>
            <a:pPr algn="ctr"/>
            <a:endParaRPr lang="id-ID" sz="2800" b="1" dirty="0">
              <a:latin typeface="Comic Sans MS" panose="030F0702030302020204" pitchFamily="66" charset="0"/>
              <a:ea typeface="Yu Gothic Medium" panose="020B0500000000000000" pitchFamily="34" charset="-128"/>
            </a:endParaRPr>
          </a:p>
          <a:p>
            <a:pPr algn="ctr"/>
            <a:endParaRPr lang="id-ID" sz="2800" b="1" dirty="0">
              <a:latin typeface="Comic Sans MS" panose="030F0702030302020204" pitchFamily="66" charset="0"/>
              <a:ea typeface="Yu Gothic Medium" panose="020B0500000000000000" pitchFamily="34" charset="-128"/>
            </a:endParaRPr>
          </a:p>
          <a:p>
            <a:pPr algn="ctr"/>
            <a:r>
              <a:rPr lang="id-ID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BAHAN AJAR</a:t>
            </a:r>
          </a:p>
          <a:p>
            <a:pPr algn="ctr"/>
            <a:r>
              <a:rPr lang="id-ID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PROGRAM STUDI</a:t>
            </a:r>
            <a:r>
              <a:rPr lang="en-US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ILMU HUKUM</a:t>
            </a:r>
            <a:endParaRPr lang="id-ID" sz="2800" b="1" dirty="0">
              <a:latin typeface="Comic Sans MS" panose="030F0702030302020204" pitchFamily="66" charset="0"/>
              <a:ea typeface="Yu Gothic Medium" panose="020B0500000000000000" pitchFamily="34" charset="-128"/>
            </a:endParaRPr>
          </a:p>
          <a:p>
            <a:pPr algn="ctr"/>
            <a:r>
              <a:rPr lang="id-ID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UNIVERSITAS MEDAN AREA</a:t>
            </a:r>
          </a:p>
          <a:p>
            <a:pPr algn="ctr"/>
            <a:endParaRPr lang="id-ID" sz="2800" b="1" dirty="0">
              <a:latin typeface="Comic Sans MS" panose="030F0702030302020204" pitchFamily="66" charset="0"/>
              <a:ea typeface="Yu Gothic Medium" panose="020B0500000000000000" pitchFamily="34" charset="-128"/>
            </a:endParaRPr>
          </a:p>
          <a:p>
            <a:pPr algn="ctr"/>
            <a:r>
              <a:rPr lang="en-US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M YUSRIZAL ADI SYAPUTRA</a:t>
            </a:r>
            <a:r>
              <a:rPr lang="id-ID" sz="2800" b="1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, S.H., M.H.</a:t>
            </a:r>
          </a:p>
        </p:txBody>
      </p:sp>
    </p:spTree>
    <p:extLst>
      <p:ext uri="{BB962C8B-B14F-4D97-AF65-F5344CB8AC3E}">
        <p14:creationId xmlns:p14="http://schemas.microsoft.com/office/powerpoint/2010/main" val="7406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DB72D3-8A6C-431B-B6D5-4123DA4F910D}"/>
              </a:ext>
            </a:extLst>
          </p:cNvPr>
          <p:cNvSpPr/>
          <p:nvPr/>
        </p:nvSpPr>
        <p:spPr>
          <a:xfrm>
            <a:off x="489857" y="636814"/>
            <a:ext cx="2057400" cy="811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1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Yuridis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098FA3-4568-455E-869D-F3B9FE774AFF}"/>
              </a:ext>
            </a:extLst>
          </p:cNvPr>
          <p:cNvSpPr/>
          <p:nvPr/>
        </p:nvSpPr>
        <p:spPr>
          <a:xfrm>
            <a:off x="3719648" y="571500"/>
            <a:ext cx="486591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Menyangkut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aturan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perundang-undangan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yang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mendasari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pelaksanaan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Pendidikan Pancasila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95FF0C9-9F95-4C9B-8D43-5B4B208597B2}"/>
              </a:ext>
            </a:extLst>
          </p:cNvPr>
          <p:cNvSpPr/>
          <p:nvPr/>
        </p:nvSpPr>
        <p:spPr>
          <a:xfrm>
            <a:off x="2841171" y="674624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05B4AC3-4130-45EE-824B-4499FD10F3B3}"/>
              </a:ext>
            </a:extLst>
          </p:cNvPr>
          <p:cNvSpPr/>
          <p:nvPr/>
        </p:nvSpPr>
        <p:spPr>
          <a:xfrm>
            <a:off x="489857" y="2400300"/>
            <a:ext cx="2351314" cy="70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1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Filosofis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7C75945-BE68-4C9C-B3FC-DC7FCD090215}"/>
              </a:ext>
            </a:extLst>
          </p:cNvPr>
          <p:cNvSpPr/>
          <p:nvPr/>
        </p:nvSpPr>
        <p:spPr>
          <a:xfrm>
            <a:off x="3113857" y="2400300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326779-DBAF-4CCC-BEDA-BD87EB0A3E6E}"/>
              </a:ext>
            </a:extLst>
          </p:cNvPr>
          <p:cNvSpPr/>
          <p:nvPr/>
        </p:nvSpPr>
        <p:spPr>
          <a:xfrm>
            <a:off x="3971106" y="1995097"/>
            <a:ext cx="5225143" cy="15185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solidFill>
                  <a:schemeClr val="bg1"/>
                </a:solidFill>
                <a:latin typeface="Work Sans" pitchFamily="2" charset="0"/>
              </a:rPr>
              <a:t>P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enggunaan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hasil-hasil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pemikiran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filsafat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Pancasila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untuk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mengembangkan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Pendidikan Pancasila.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Secara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praktis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nilai-nilai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tersebut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berupa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pandangan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hidup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(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filsafat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hidup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)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Work Sans" pitchFamily="2" charset="0"/>
              </a:rPr>
              <a:t>berbangsa</a:t>
            </a:r>
            <a:r>
              <a:rPr lang="en-ID" b="0" i="0" dirty="0">
                <a:solidFill>
                  <a:schemeClr val="bg1"/>
                </a:solidFill>
                <a:effectLst/>
                <a:latin typeface="Work Sans" pitchFamily="2" charset="0"/>
              </a:rPr>
              <a:t>.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7D9077-2B60-4B75-A8CD-923091646EDF}"/>
              </a:ext>
            </a:extLst>
          </p:cNvPr>
          <p:cNvSpPr/>
          <p:nvPr/>
        </p:nvSpPr>
        <p:spPr>
          <a:xfrm>
            <a:off x="378820" y="4343399"/>
            <a:ext cx="3592286" cy="1289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UU No. 2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Tahun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1989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tentang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sistem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Pendidikan Nasional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tercantum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nn-NO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SK Dirjen Dikti. No.38/DIKTI/Kep/2003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1179963-4143-4B3D-BF1A-5B6B0641636D}"/>
              </a:ext>
            </a:extLst>
          </p:cNvPr>
          <p:cNvSpPr/>
          <p:nvPr/>
        </p:nvSpPr>
        <p:spPr>
          <a:xfrm>
            <a:off x="4131671" y="4634301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1B4754-DCC7-458B-9E4C-FBD0BB9110C5}"/>
              </a:ext>
            </a:extLst>
          </p:cNvPr>
          <p:cNvSpPr/>
          <p:nvPr/>
        </p:nvSpPr>
        <p:spPr>
          <a:xfrm>
            <a:off x="5029200" y="4634301"/>
            <a:ext cx="44577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Menunjukan arah tujuan pada moral dan diharapkan dapat terealisasi di kehidupan bermasyarakat setiap hari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38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406EC90-F435-0444-D224-569E05782998}"/>
              </a:ext>
            </a:extLst>
          </p:cNvPr>
          <p:cNvSpPr/>
          <p:nvPr/>
        </p:nvSpPr>
        <p:spPr>
          <a:xfrm>
            <a:off x="11021785" y="21227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3</a:t>
            </a:r>
            <a:endParaRPr lang="en-ID" sz="2400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F11439-3568-6791-C077-C3251EBF6122}"/>
              </a:ext>
            </a:extLst>
          </p:cNvPr>
          <p:cNvSpPr txBox="1"/>
          <p:nvPr/>
        </p:nvSpPr>
        <p:spPr>
          <a:xfrm>
            <a:off x="3540268" y="816638"/>
            <a:ext cx="51114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000" u="sng" dirty="0"/>
              <a:t>Sejarah Pancasila </a:t>
            </a:r>
            <a:r>
              <a:rPr lang="en-US" sz="2000" u="sng" dirty="0" err="1"/>
              <a:t>Sebagai</a:t>
            </a:r>
            <a:r>
              <a:rPr lang="en-US" sz="2000" u="sng" dirty="0"/>
              <a:t> </a:t>
            </a:r>
            <a:r>
              <a:rPr lang="en-US" sz="2000" u="sng" dirty="0" err="1"/>
              <a:t>Lambang</a:t>
            </a:r>
            <a:r>
              <a:rPr lang="en-US" sz="2000" u="sng" dirty="0"/>
              <a:t> Negara</a:t>
            </a:r>
            <a:endParaRPr lang="en-ID" sz="2000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6E9AC2-EFD7-F450-269B-37EA035807D8}"/>
              </a:ext>
            </a:extLst>
          </p:cNvPr>
          <p:cNvSpPr txBox="1"/>
          <p:nvPr/>
        </p:nvSpPr>
        <p:spPr>
          <a:xfrm>
            <a:off x="347133" y="1595735"/>
            <a:ext cx="11049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>
                <a:effectLst/>
                <a:latin typeface="Work Sans" pitchFamily="2" charset="0"/>
              </a:rPr>
              <a:t>UUD 1945 </a:t>
            </a:r>
            <a:r>
              <a:rPr lang="en-ID" b="0" i="0" dirty="0" err="1">
                <a:effectLst/>
                <a:latin typeface="Work Sans" pitchFamily="2" charset="0"/>
              </a:rPr>
              <a:t>pasal</a:t>
            </a:r>
            <a:r>
              <a:rPr lang="en-ID" b="0" i="0" dirty="0">
                <a:effectLst/>
                <a:latin typeface="Work Sans" pitchFamily="2" charset="0"/>
              </a:rPr>
              <a:t> 36 </a:t>
            </a:r>
            <a:r>
              <a:rPr lang="en-ID" b="0" i="0" dirty="0" err="1">
                <a:effectLst/>
                <a:latin typeface="Work Sans" pitchFamily="2" charset="0"/>
              </a:rPr>
              <a:t>ayat</a:t>
            </a:r>
            <a:r>
              <a:rPr lang="en-ID" b="0" i="0" dirty="0">
                <a:effectLst/>
                <a:latin typeface="Work Sans" pitchFamily="2" charset="0"/>
              </a:rPr>
              <a:t> A, </a:t>
            </a:r>
            <a:r>
              <a:rPr lang="en-ID" b="0" i="0" dirty="0" err="1">
                <a:effectLst/>
                <a:latin typeface="Work Sans" pitchFamily="2" charset="0"/>
              </a:rPr>
              <a:t>disebutkan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bahwa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lambang</a:t>
            </a:r>
            <a:r>
              <a:rPr lang="en-ID" b="0" i="0" dirty="0">
                <a:effectLst/>
                <a:latin typeface="Work Sans" pitchFamily="2" charset="0"/>
              </a:rPr>
              <a:t> negara Indonesia </a:t>
            </a:r>
            <a:r>
              <a:rPr lang="en-ID" b="0" i="0" dirty="0" err="1">
                <a:effectLst/>
                <a:latin typeface="Work Sans" pitchFamily="2" charset="0"/>
              </a:rPr>
              <a:t>adalah</a:t>
            </a:r>
            <a:r>
              <a:rPr lang="en-ID" b="0" i="0" dirty="0">
                <a:effectLst/>
                <a:latin typeface="Work Sans" pitchFamily="2" charset="0"/>
              </a:rPr>
              <a:t> Garuda Pancasila </a:t>
            </a:r>
            <a:r>
              <a:rPr lang="en-ID" b="0" i="0" dirty="0" err="1">
                <a:effectLst/>
                <a:latin typeface="Work Sans" pitchFamily="2" charset="0"/>
              </a:rPr>
              <a:t>dengan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semboyan</a:t>
            </a:r>
            <a:r>
              <a:rPr lang="en-ID" b="0" i="0" dirty="0">
                <a:effectLst/>
                <a:latin typeface="Work Sans" pitchFamily="2" charset="0"/>
              </a:rPr>
              <a:t> “</a:t>
            </a:r>
            <a:r>
              <a:rPr lang="en-ID" b="0" i="0" dirty="0" err="1">
                <a:effectLst/>
                <a:latin typeface="Work Sans" pitchFamily="2" charset="0"/>
              </a:rPr>
              <a:t>Bhinneka</a:t>
            </a:r>
            <a:r>
              <a:rPr lang="en-ID" b="0" i="0" dirty="0">
                <a:effectLst/>
                <a:latin typeface="Work Sans" pitchFamily="2" charset="0"/>
              </a:rPr>
              <a:t> Tunggal </a:t>
            </a:r>
            <a:r>
              <a:rPr lang="en-ID" b="0" i="0" dirty="0" err="1">
                <a:effectLst/>
                <a:latin typeface="Work Sans" pitchFamily="2" charset="0"/>
              </a:rPr>
              <a:t>Ika</a:t>
            </a:r>
            <a:r>
              <a:rPr lang="en-ID" b="0" i="0" dirty="0">
                <a:effectLst/>
                <a:latin typeface="Work Sans" pitchFamily="2" charset="0"/>
              </a:rPr>
              <a:t>”.</a:t>
            </a:r>
          </a:p>
          <a:p>
            <a:endParaRPr lang="en-ID" dirty="0">
              <a:latin typeface="Work Sans" pitchFamily="2" charset="0"/>
            </a:endParaRPr>
          </a:p>
          <a:p>
            <a:r>
              <a:rPr lang="en-ID" b="0" i="0" dirty="0">
                <a:effectLst/>
                <a:latin typeface="Work Sans" pitchFamily="2" charset="0"/>
              </a:rPr>
              <a:t>Muhammad </a:t>
            </a:r>
            <a:r>
              <a:rPr lang="en-ID" b="0" i="0" dirty="0" err="1">
                <a:effectLst/>
                <a:latin typeface="Work Sans" pitchFamily="2" charset="0"/>
              </a:rPr>
              <a:t>Yamin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didaulat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menjadi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ketua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Panitia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Lambang</a:t>
            </a:r>
            <a:r>
              <a:rPr lang="en-ID" b="0" i="0" dirty="0">
                <a:effectLst/>
                <a:latin typeface="Work Sans" pitchFamily="2" charset="0"/>
              </a:rPr>
              <a:t> Negara, </a:t>
            </a:r>
            <a:r>
              <a:rPr lang="en-ID" b="0" i="0" dirty="0" err="1">
                <a:effectLst/>
                <a:latin typeface="Work Sans" pitchFamily="2" charset="0"/>
              </a:rPr>
              <a:t>sedangkan</a:t>
            </a:r>
            <a:r>
              <a:rPr lang="en-ID" b="0" i="0" dirty="0">
                <a:effectLst/>
                <a:latin typeface="Work Sans" pitchFamily="2" charset="0"/>
              </a:rPr>
              <a:t> Ki Hajar </a:t>
            </a:r>
            <a:r>
              <a:rPr lang="en-ID" b="0" i="0" dirty="0" err="1">
                <a:effectLst/>
                <a:latin typeface="Work Sans" pitchFamily="2" charset="0"/>
              </a:rPr>
              <a:t>Dewantara</a:t>
            </a:r>
            <a:r>
              <a:rPr lang="en-ID" b="0" i="0" dirty="0">
                <a:effectLst/>
                <a:latin typeface="Work Sans" pitchFamily="2" charset="0"/>
              </a:rPr>
              <a:t>, M.A. </a:t>
            </a:r>
            <a:r>
              <a:rPr lang="en-ID" b="0" i="0" dirty="0" err="1">
                <a:effectLst/>
                <a:latin typeface="Work Sans" pitchFamily="2" charset="0"/>
              </a:rPr>
              <a:t>Pellaupessy</a:t>
            </a:r>
            <a:r>
              <a:rPr lang="en-ID" b="0" i="0" dirty="0">
                <a:effectLst/>
                <a:latin typeface="Work Sans" pitchFamily="2" charset="0"/>
              </a:rPr>
              <a:t>, Mohammad </a:t>
            </a:r>
            <a:r>
              <a:rPr lang="en-ID" b="0" i="0" dirty="0" err="1">
                <a:effectLst/>
                <a:latin typeface="Work Sans" pitchFamily="2" charset="0"/>
              </a:rPr>
              <a:t>Natsir</a:t>
            </a:r>
            <a:r>
              <a:rPr lang="en-ID" b="0" i="0" dirty="0">
                <a:effectLst/>
                <a:latin typeface="Work Sans" pitchFamily="2" charset="0"/>
              </a:rPr>
              <a:t>, dan R.M. Ng. </a:t>
            </a:r>
            <a:r>
              <a:rPr lang="en-ID" b="0" i="0" dirty="0" err="1">
                <a:effectLst/>
                <a:latin typeface="Work Sans" pitchFamily="2" charset="0"/>
              </a:rPr>
              <a:t>Purbatjaraka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menjadi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anggotanya</a:t>
            </a:r>
            <a:r>
              <a:rPr lang="en-ID" b="0" i="0" dirty="0">
                <a:effectLst/>
                <a:latin typeface="Work Sans" pitchFamily="2" charset="0"/>
              </a:rPr>
              <a:t>.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5849CF-DE49-7EDF-2743-68010C4A2819}"/>
              </a:ext>
            </a:extLst>
          </p:cNvPr>
          <p:cNvSpPr txBox="1"/>
          <p:nvPr/>
        </p:nvSpPr>
        <p:spPr>
          <a:xfrm>
            <a:off x="347133" y="3542127"/>
            <a:ext cx="108796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UcPeriod"/>
            </a:pPr>
            <a:r>
              <a:rPr lang="en-US" dirty="0">
                <a:latin typeface="Work Sans" pitchFamily="2" charset="0"/>
              </a:rPr>
              <a:t>Sejarah Indonesia Kuno</a:t>
            </a:r>
          </a:p>
          <a:p>
            <a:pPr marL="342900" indent="-342900" algn="just">
              <a:buAutoNum type="alphaUcPeriod"/>
            </a:pPr>
            <a:endParaRPr lang="en-US" dirty="0">
              <a:latin typeface="Work Sans" pitchFamily="2" charset="0"/>
            </a:endParaRPr>
          </a:p>
          <a:p>
            <a:pPr algn="just"/>
            <a:r>
              <a:rPr lang="en-ID" b="0" i="0" dirty="0">
                <a:effectLst/>
                <a:latin typeface="Work Sans" pitchFamily="2" charset="0"/>
              </a:rPr>
              <a:t>Garuda </a:t>
            </a:r>
            <a:r>
              <a:rPr lang="en-ID" b="0" i="0" dirty="0" err="1">
                <a:effectLst/>
                <a:latin typeface="Work Sans" pitchFamily="2" charset="0"/>
              </a:rPr>
              <a:t>merupakan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kendaraan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atau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wahana</a:t>
            </a:r>
            <a:r>
              <a:rPr lang="en-ID" b="0" i="0" dirty="0">
                <a:effectLst/>
                <a:latin typeface="Work Sans" pitchFamily="2" charset="0"/>
              </a:rPr>
              <a:t> Dewa Wisnu </a:t>
            </a:r>
            <a:r>
              <a:rPr lang="en-ID" b="0" i="0" dirty="0" err="1">
                <a:effectLst/>
                <a:latin typeface="Work Sans" pitchFamily="2" charset="0"/>
              </a:rPr>
              <a:t>dalam</a:t>
            </a:r>
            <a:r>
              <a:rPr lang="en-ID" b="0" i="0" dirty="0">
                <a:effectLst/>
                <a:latin typeface="Work Sans" pitchFamily="2" charset="0"/>
              </a:rPr>
              <a:t> agama Hindu. Garuda </a:t>
            </a:r>
            <a:r>
              <a:rPr lang="en-ID" b="0" i="0" dirty="0" err="1">
                <a:effectLst/>
                <a:latin typeface="Work Sans" pitchFamily="2" charset="0"/>
              </a:rPr>
              <a:t>digambarkan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bertubuh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emas</a:t>
            </a:r>
            <a:r>
              <a:rPr lang="en-ID" b="0" i="0" dirty="0">
                <a:effectLst/>
                <a:latin typeface="Work Sans" pitchFamily="2" charset="0"/>
              </a:rPr>
              <a:t>, </a:t>
            </a:r>
            <a:r>
              <a:rPr lang="en-ID" b="0" i="0" dirty="0" err="1">
                <a:effectLst/>
                <a:latin typeface="Work Sans" pitchFamily="2" charset="0"/>
              </a:rPr>
              <a:t>berwajah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putih</a:t>
            </a:r>
            <a:r>
              <a:rPr lang="en-ID" b="0" i="0" dirty="0">
                <a:effectLst/>
                <a:latin typeface="Work Sans" pitchFamily="2" charset="0"/>
              </a:rPr>
              <a:t>, dan </a:t>
            </a:r>
            <a:r>
              <a:rPr lang="en-ID" b="0" i="0" dirty="0" err="1">
                <a:effectLst/>
                <a:latin typeface="Work Sans" pitchFamily="2" charset="0"/>
              </a:rPr>
              <a:t>bersayap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merah</a:t>
            </a:r>
            <a:r>
              <a:rPr lang="en-ID" b="0" i="0" dirty="0">
                <a:effectLst/>
                <a:latin typeface="Work Sans" pitchFamily="2" charset="0"/>
              </a:rPr>
              <a:t>.</a:t>
            </a:r>
          </a:p>
          <a:p>
            <a:pPr algn="just"/>
            <a:r>
              <a:rPr lang="en-ID" b="0" i="0" dirty="0" err="1">
                <a:effectLst/>
                <a:latin typeface="Work Sans" pitchFamily="2" charset="0"/>
              </a:rPr>
              <a:t>Paruh</a:t>
            </a:r>
            <a:r>
              <a:rPr lang="en-ID" b="0" i="0" dirty="0">
                <a:effectLst/>
                <a:latin typeface="Work Sans" pitchFamily="2" charset="0"/>
              </a:rPr>
              <a:t> dan </a:t>
            </a:r>
            <a:r>
              <a:rPr lang="en-ID" b="0" i="0" dirty="0" err="1">
                <a:effectLst/>
                <a:latin typeface="Work Sans" pitchFamily="2" charset="0"/>
              </a:rPr>
              <a:t>sayap</a:t>
            </a:r>
            <a:r>
              <a:rPr lang="en-ID" b="0" i="0" dirty="0">
                <a:effectLst/>
                <a:latin typeface="Work Sans" pitchFamily="2" charset="0"/>
              </a:rPr>
              <a:t> Garuda </a:t>
            </a:r>
            <a:r>
              <a:rPr lang="en-ID" b="0" i="0" dirty="0" err="1">
                <a:effectLst/>
                <a:latin typeface="Work Sans" pitchFamily="2" charset="0"/>
              </a:rPr>
              <a:t>digambarkan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mirip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elang</a:t>
            </a:r>
            <a:r>
              <a:rPr lang="en-ID" b="0" i="0" dirty="0">
                <a:effectLst/>
                <a:latin typeface="Work Sans" pitchFamily="2" charset="0"/>
              </a:rPr>
              <a:t>, </a:t>
            </a:r>
            <a:r>
              <a:rPr lang="en-ID" b="0" i="0" dirty="0" err="1">
                <a:effectLst/>
                <a:latin typeface="Work Sans" pitchFamily="2" charset="0"/>
              </a:rPr>
              <a:t>tetapi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memiliki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tubuh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seperti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manusia</a:t>
            </a:r>
            <a:r>
              <a:rPr lang="en-ID" b="0" i="0" dirty="0">
                <a:effectLst/>
                <a:latin typeface="Work Sans" pitchFamily="2" charset="0"/>
              </a:rPr>
              <a:t>. Garuda </a:t>
            </a:r>
            <a:r>
              <a:rPr lang="en-ID" b="0" i="0" dirty="0" err="1">
                <a:effectLst/>
                <a:latin typeface="Work Sans" pitchFamily="2" charset="0"/>
              </a:rPr>
              <a:t>berukuran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besar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hingga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bisa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menghalangi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matahari</a:t>
            </a:r>
            <a:r>
              <a:rPr lang="en-ID" b="0" i="0" dirty="0">
                <a:effectLst/>
                <a:latin typeface="Work Sans" pitchFamily="2" charset="0"/>
              </a:rPr>
              <a:t>.</a:t>
            </a:r>
          </a:p>
          <a:p>
            <a:pPr algn="just"/>
            <a:endParaRPr lang="en-ID" dirty="0">
              <a:latin typeface="Work Sans" pitchFamily="2" charset="0"/>
            </a:endParaRPr>
          </a:p>
          <a:p>
            <a:pPr algn="just"/>
            <a:r>
              <a:rPr lang="en-ID" dirty="0">
                <a:latin typeface="Work Sans" pitchFamily="2" charset="0"/>
              </a:rPr>
              <a:t>Abad </a:t>
            </a:r>
            <a:r>
              <a:rPr lang="en-ID" dirty="0" err="1">
                <a:latin typeface="Work Sans" pitchFamily="2" charset="0"/>
              </a:rPr>
              <a:t>kelima</a:t>
            </a:r>
            <a:r>
              <a:rPr lang="en-ID" dirty="0">
                <a:latin typeface="Work Sans" pitchFamily="2" charset="0"/>
              </a:rPr>
              <a:t> (401 m) = </a:t>
            </a:r>
            <a:r>
              <a:rPr lang="en-ID" b="0" i="0" dirty="0" err="1">
                <a:effectLst/>
                <a:latin typeface="Work Sans" pitchFamily="2" charset="0"/>
              </a:rPr>
              <a:t>simbol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burung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garuda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sebagai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kendaraan</a:t>
            </a:r>
            <a:r>
              <a:rPr lang="en-ID" b="0" i="0" dirty="0">
                <a:effectLst/>
                <a:latin typeface="Work Sans" pitchFamily="2" charset="0"/>
              </a:rPr>
              <a:t> Dewa Wisnu </a:t>
            </a:r>
            <a:r>
              <a:rPr lang="en-ID" b="0" i="0" dirty="0" err="1">
                <a:effectLst/>
                <a:latin typeface="Work Sans" pitchFamily="2" charset="0"/>
              </a:rPr>
              <a:t>mulai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dikenal</a:t>
            </a:r>
            <a:r>
              <a:rPr lang="en-ID" b="0" i="0" dirty="0">
                <a:effectLst/>
                <a:latin typeface="Work Sans" pitchFamily="2" charset="0"/>
              </a:rPr>
              <a:t> orang-orang Nusantara </a:t>
            </a:r>
            <a:endParaRPr lang="en-ID" dirty="0">
              <a:latin typeface="Work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7528698-BCB9-93B5-C7BF-E51EE6F6D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67" y="2490630"/>
            <a:ext cx="2946400" cy="29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9F43C5-5CEF-2D67-8AFE-19933ABDC8B4}"/>
              </a:ext>
            </a:extLst>
          </p:cNvPr>
          <p:cNvSpPr txBox="1"/>
          <p:nvPr/>
        </p:nvSpPr>
        <p:spPr>
          <a:xfrm>
            <a:off x="4092371" y="1395872"/>
            <a:ext cx="263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Rancangan</a:t>
            </a:r>
            <a:r>
              <a:rPr lang="en-US" dirty="0"/>
              <a:t>/Design </a:t>
            </a:r>
            <a:r>
              <a:rPr lang="en-US" dirty="0" err="1"/>
              <a:t>awal</a:t>
            </a:r>
            <a:endParaRPr lang="en-ID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455DC2-0DF8-A5FB-DECF-CD4D8E311D21}"/>
              </a:ext>
            </a:extLst>
          </p:cNvPr>
          <p:cNvSpPr txBox="1"/>
          <p:nvPr/>
        </p:nvSpPr>
        <p:spPr>
          <a:xfrm>
            <a:off x="550333" y="458801"/>
            <a:ext cx="104393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>
                <a:effectLst/>
                <a:latin typeface="Work Sans" pitchFamily="2" charset="0"/>
              </a:rPr>
              <a:t>10 </a:t>
            </a:r>
            <a:r>
              <a:rPr lang="en-ID" b="0" i="0" dirty="0" err="1">
                <a:effectLst/>
                <a:latin typeface="Work Sans" pitchFamily="2" charset="0"/>
              </a:rPr>
              <a:t>Januari</a:t>
            </a:r>
            <a:r>
              <a:rPr lang="en-ID" b="0" i="0" dirty="0">
                <a:effectLst/>
                <a:latin typeface="Work Sans" pitchFamily="2" charset="0"/>
              </a:rPr>
              <a:t> 1950, </a:t>
            </a:r>
            <a:r>
              <a:rPr lang="en-ID" b="0" i="0" dirty="0" err="1">
                <a:effectLst/>
                <a:latin typeface="Work Sans" pitchFamily="2" charset="0"/>
              </a:rPr>
              <a:t>pemerintah</a:t>
            </a:r>
            <a:r>
              <a:rPr lang="en-ID" b="0" i="0" dirty="0">
                <a:effectLst/>
                <a:latin typeface="Work Sans" pitchFamily="2" charset="0"/>
              </a:rPr>
              <a:t> RIS </a:t>
            </a:r>
            <a:r>
              <a:rPr lang="en-ID" b="0" i="0" dirty="0" err="1">
                <a:effectLst/>
                <a:latin typeface="Work Sans" pitchFamily="2" charset="0"/>
              </a:rPr>
              <a:t>membuat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sebuah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panitia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teknis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bernama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Panitia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Lambang</a:t>
            </a:r>
            <a:r>
              <a:rPr lang="en-ID" b="0" i="0" dirty="0">
                <a:effectLst/>
                <a:latin typeface="Work Sans" pitchFamily="2" charset="0"/>
              </a:rPr>
              <a:t> Negara di </a:t>
            </a:r>
            <a:r>
              <a:rPr lang="en-ID" b="0" i="0" dirty="0" err="1">
                <a:effectLst/>
                <a:latin typeface="Work Sans" pitchFamily="2" charset="0"/>
              </a:rPr>
              <a:t>bawah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koordinator</a:t>
            </a:r>
            <a:r>
              <a:rPr lang="en-ID" b="0" i="0" dirty="0">
                <a:effectLst/>
                <a:latin typeface="Work Sans" pitchFamily="2" charset="0"/>
              </a:rPr>
              <a:t> Menteri </a:t>
            </a:r>
            <a:r>
              <a:rPr lang="en-ID" b="0" i="0" dirty="0" err="1">
                <a:effectLst/>
                <a:latin typeface="Work Sans" pitchFamily="2" charset="0"/>
              </a:rPr>
              <a:t>Zonder</a:t>
            </a:r>
            <a:r>
              <a:rPr lang="en-ID" b="0" i="0" dirty="0"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effectLst/>
                <a:latin typeface="Work Sans" pitchFamily="2" charset="0"/>
              </a:rPr>
              <a:t>Portofolio</a:t>
            </a:r>
            <a:r>
              <a:rPr lang="en-ID" b="0" i="0" dirty="0">
                <a:effectLst/>
                <a:latin typeface="Work Sans" pitchFamily="2" charset="0"/>
              </a:rPr>
              <a:t> Sultan Hamid II</a:t>
            </a:r>
            <a:endParaRPr lang="en-ID" dirty="0">
              <a:latin typeface="Work Sans" pitchFamily="2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FE63BA2-43F1-7087-669C-3F3ABE42C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029" y="2531350"/>
            <a:ext cx="2946400" cy="29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E7F5A0-7302-ABE6-109B-B1C2E81ADC0B}"/>
              </a:ext>
            </a:extLst>
          </p:cNvPr>
          <p:cNvSpPr txBox="1"/>
          <p:nvPr/>
        </p:nvSpPr>
        <p:spPr>
          <a:xfrm>
            <a:off x="1206499" y="1963611"/>
            <a:ext cx="61129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Sultan Hamid II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8143CC-F335-0DDB-79A0-5DD615DB29C9}"/>
              </a:ext>
            </a:extLst>
          </p:cNvPr>
          <p:cNvSpPr txBox="1"/>
          <p:nvPr/>
        </p:nvSpPr>
        <p:spPr>
          <a:xfrm>
            <a:off x="8208435" y="1942530"/>
            <a:ext cx="61129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Moh.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Yamin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3383D7-62F7-B3BB-EC1D-0774A60B66CA}"/>
              </a:ext>
            </a:extLst>
          </p:cNvPr>
          <p:cNvSpPr txBox="1"/>
          <p:nvPr/>
        </p:nvSpPr>
        <p:spPr>
          <a:xfrm>
            <a:off x="6728029" y="5591518"/>
            <a:ext cx="294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0"/>
              </a:rPr>
              <a:t>Ada </a:t>
            </a:r>
            <a:r>
              <a:rPr lang="en-US" dirty="0" err="1">
                <a:latin typeface="Work Sans" pitchFamily="2" charset="0"/>
              </a:rPr>
              <a:t>kemiripan</a:t>
            </a:r>
            <a:r>
              <a:rPr lang="en-US" dirty="0">
                <a:latin typeface="Work Sans" pitchFamily="2" charset="0"/>
              </a:rPr>
              <a:t> </a:t>
            </a:r>
            <a:r>
              <a:rPr lang="en-US" dirty="0" err="1">
                <a:latin typeface="Work Sans" pitchFamily="2" charset="0"/>
              </a:rPr>
              <a:t>dengan</a:t>
            </a:r>
            <a:r>
              <a:rPr lang="en-US" dirty="0">
                <a:latin typeface="Work Sans" pitchFamily="2" charset="0"/>
              </a:rPr>
              <a:t> </a:t>
            </a:r>
            <a:r>
              <a:rPr lang="en-US" dirty="0" err="1">
                <a:latin typeface="Work Sans" pitchFamily="2" charset="0"/>
              </a:rPr>
              <a:t>bendera</a:t>
            </a:r>
            <a:r>
              <a:rPr lang="en-US" dirty="0">
                <a:latin typeface="Work Sans" pitchFamily="2" charset="0"/>
              </a:rPr>
              <a:t> </a:t>
            </a:r>
            <a:r>
              <a:rPr lang="en-US" dirty="0" err="1">
                <a:latin typeface="Work Sans" pitchFamily="2" charset="0"/>
              </a:rPr>
              <a:t>Jepang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12701E-AD5E-DB03-0A92-F2FE38FDFB98}"/>
              </a:ext>
            </a:extLst>
          </p:cNvPr>
          <p:cNvSpPr txBox="1"/>
          <p:nvPr/>
        </p:nvSpPr>
        <p:spPr>
          <a:xfrm>
            <a:off x="783167" y="5591518"/>
            <a:ext cx="48417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Mitologi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Hindu, Garuda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memiliki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kisah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dimana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ia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berhasil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membebaskan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ibunya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dari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cengkraman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perbudakan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73714B-BAA7-5688-FEE1-E8D7674DDC10}"/>
              </a:ext>
            </a:extLst>
          </p:cNvPr>
          <p:cNvSpPr txBox="1"/>
          <p:nvPr/>
        </p:nvSpPr>
        <p:spPr>
          <a:xfrm>
            <a:off x="3729568" y="3440377"/>
            <a:ext cx="248496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Menjadikan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Garuda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sebagai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inspirasi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karena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kebesaran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dan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kegagahan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burung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Work Sans" pitchFamily="2" charset="0"/>
              </a:rPr>
              <a:t>mitologi</a:t>
            </a:r>
            <a:r>
              <a:rPr lang="en-ID" b="0" i="0" dirty="0">
                <a:solidFill>
                  <a:srgbClr val="525252"/>
                </a:solidFill>
                <a:effectLst/>
                <a:latin typeface="Work Sans" pitchFamily="2" charset="0"/>
              </a:rPr>
              <a:t> </a:t>
            </a:r>
            <a:endParaRPr lang="en-ID" dirty="0">
              <a:latin typeface="Work Sans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8DD1ED-3F26-7F72-489C-299C084B28D2}"/>
              </a:ext>
            </a:extLst>
          </p:cNvPr>
          <p:cNvSpPr txBox="1"/>
          <p:nvPr/>
        </p:nvSpPr>
        <p:spPr>
          <a:xfrm>
            <a:off x="9674429" y="3429000"/>
            <a:ext cx="16800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 err="1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lambang</a:t>
            </a:r>
            <a:r>
              <a:rPr lang="en-ID" b="0" i="0" dirty="0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 negara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dengan</a:t>
            </a:r>
            <a:r>
              <a:rPr lang="en-ID" b="0" i="0" dirty="0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tema</a:t>
            </a:r>
            <a:r>
              <a:rPr lang="en-ID" b="0" i="0" dirty="0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matahari</a:t>
            </a:r>
            <a:r>
              <a:rPr lang="en-ID" b="0" i="0" dirty="0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ID" b="0" i="0" dirty="0" err="1">
                <a:solidFill>
                  <a:srgbClr val="525252"/>
                </a:solidFill>
                <a:effectLst/>
                <a:latin typeface="Roboto" panose="02000000000000000000" pitchFamily="2" charset="0"/>
              </a:rPr>
              <a:t>terbit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5799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78FA77F-9E4F-E45F-5B75-E1ADC5DB7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541" y="1140244"/>
            <a:ext cx="4579466" cy="261516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46D204C-BA09-97C5-6090-191E632A4E7F}"/>
              </a:ext>
            </a:extLst>
          </p:cNvPr>
          <p:cNvSpPr/>
          <p:nvPr/>
        </p:nvSpPr>
        <p:spPr>
          <a:xfrm>
            <a:off x="651667" y="2618413"/>
            <a:ext cx="4995565" cy="3705656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8A8906-C604-A01A-F2FB-17D52BA00E7B}"/>
              </a:ext>
            </a:extLst>
          </p:cNvPr>
          <p:cNvSpPr txBox="1"/>
          <p:nvPr/>
        </p:nvSpPr>
        <p:spPr>
          <a:xfrm>
            <a:off x="988467" y="2905555"/>
            <a:ext cx="39845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>
                <a:solidFill>
                  <a:schemeClr val="bg1"/>
                </a:solidFill>
                <a:latin typeface="Comic Sans MS" panose="030F0702030302020204" pitchFamily="66" charset="0"/>
                <a:cs typeface="Aharoni" pitchFamily="2" charset="-79"/>
              </a:rPr>
              <a:t>“Jangan sekali-kali me</a:t>
            </a:r>
            <a:r>
              <a:rPr lang="en-US" sz="4000" b="1" dirty="0" err="1">
                <a:solidFill>
                  <a:schemeClr val="bg1"/>
                </a:solidFill>
                <a:latin typeface="Comic Sans MS" panose="030F0702030302020204" pitchFamily="66" charset="0"/>
                <a:cs typeface="Aharoni" pitchFamily="2" charset="-79"/>
              </a:rPr>
              <a:t>ninggalkan</a:t>
            </a:r>
            <a:r>
              <a:rPr lang="id-ID" sz="4000" b="1" dirty="0">
                <a:solidFill>
                  <a:schemeClr val="bg1"/>
                </a:solidFill>
                <a:latin typeface="Comic Sans MS" panose="030F0702030302020204" pitchFamily="66" charset="0"/>
                <a:cs typeface="Aharoni" pitchFamily="2" charset="-79"/>
              </a:rPr>
              <a:t> sejarah...”</a:t>
            </a:r>
            <a:r>
              <a:rPr lang="en-US" sz="4000" b="1" dirty="0" err="1">
                <a:solidFill>
                  <a:schemeClr val="bg1"/>
                </a:solidFill>
                <a:latin typeface="Comic Sans MS" panose="030F0702030302020204" pitchFamily="66" charset="0"/>
                <a:cs typeface="Aharoni" pitchFamily="2" charset="-79"/>
              </a:rPr>
              <a:t>Jasmerah</a:t>
            </a:r>
            <a:r>
              <a:rPr lang="en-US" sz="4000" b="1" dirty="0">
                <a:solidFill>
                  <a:schemeClr val="bg1"/>
                </a:solidFill>
                <a:latin typeface="Comic Sans MS" panose="030F0702030302020204" pitchFamily="66" charset="0"/>
                <a:cs typeface="Aharoni" pitchFamily="2" charset="-79"/>
              </a:rPr>
              <a:t>”</a:t>
            </a:r>
            <a:endParaRPr lang="id-ID" sz="4000" b="1" dirty="0">
              <a:solidFill>
                <a:schemeClr val="bg1"/>
              </a:solidFill>
              <a:latin typeface="Comic Sans MS" panose="030F0702030302020204" pitchFamily="66" charset="0"/>
              <a:cs typeface="Aharoni" pitchFamily="2" charset="-79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06D733-5834-7F21-77A6-D8C591A8916C}"/>
              </a:ext>
            </a:extLst>
          </p:cNvPr>
          <p:cNvSpPr txBox="1"/>
          <p:nvPr/>
        </p:nvSpPr>
        <p:spPr>
          <a:xfrm>
            <a:off x="7137990" y="3778602"/>
            <a:ext cx="2848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3200" dirty="0">
                <a:latin typeface="Comic Sans MS" panose="030F0702030302020204" pitchFamily="66" charset="0"/>
              </a:rPr>
              <a:t>Ir. Soekarno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FD744E-EDC9-4276-3DB6-846A2BD8C32B}"/>
              </a:ext>
            </a:extLst>
          </p:cNvPr>
          <p:cNvSpPr txBox="1"/>
          <p:nvPr/>
        </p:nvSpPr>
        <p:spPr>
          <a:xfrm>
            <a:off x="5919461" y="4816090"/>
            <a:ext cx="61040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b="0" i="0" dirty="0">
                <a:effectLst/>
                <a:latin typeface="Comic Sans MS" panose="030F0702030302020204" pitchFamily="66" charset="0"/>
              </a:rPr>
              <a:t>(HUT) </a:t>
            </a:r>
            <a:r>
              <a:rPr lang="en-ID" sz="3200" dirty="0">
                <a:latin typeface="Comic Sans MS" panose="030F0702030302020204" pitchFamily="66" charset="0"/>
              </a:rPr>
              <a:t>RI</a:t>
            </a:r>
            <a:r>
              <a:rPr lang="en-ID" sz="3200" b="0" i="0" dirty="0">
                <a:effectLst/>
                <a:latin typeface="Comic Sans MS" panose="030F0702030302020204" pitchFamily="66" charset="0"/>
              </a:rPr>
              <a:t>  </a:t>
            </a:r>
            <a:r>
              <a:rPr lang="en-ID" sz="3200" dirty="0">
                <a:latin typeface="Comic Sans MS" panose="030F0702030302020204" pitchFamily="66" charset="0"/>
              </a:rPr>
              <a:t>17</a:t>
            </a:r>
            <a:r>
              <a:rPr lang="en-ID" sz="3200" dirty="0">
                <a:solidFill>
                  <a:srgbClr val="99CA3C"/>
                </a:solidFill>
                <a:latin typeface="Comic Sans MS" panose="030F0702030302020204" pitchFamily="66" charset="0"/>
              </a:rPr>
              <a:t> </a:t>
            </a:r>
            <a:r>
              <a:rPr lang="en-ID" sz="3200" b="0" i="0" u="none" strike="noStrike" dirty="0" err="1">
                <a:effectLst/>
                <a:latin typeface="Comic Sans MS" panose="030F0702030302020204" pitchFamily="66" charset="0"/>
                <a:hlinkClick r:id="rId3" tooltip="17 Agustu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Agustus</a:t>
            </a:r>
            <a:r>
              <a:rPr lang="en-ID" sz="3200" b="0" i="0" dirty="0">
                <a:effectLst/>
                <a:latin typeface="Comic Sans MS" panose="030F0702030302020204" pitchFamily="66" charset="0"/>
              </a:rPr>
              <a:t> </a:t>
            </a:r>
            <a:r>
              <a:rPr lang="en-ID" sz="3200" b="0" i="0" u="none" strike="noStrike" dirty="0">
                <a:effectLst/>
                <a:latin typeface="Comic Sans MS" panose="030F0702030302020204" pitchFamily="66" charset="0"/>
                <a:hlinkClick r:id="rId4" tooltip="196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1966</a:t>
            </a:r>
            <a:r>
              <a:rPr lang="en-ID" sz="3200" b="0" i="0" dirty="0">
                <a:effectLst/>
                <a:latin typeface="Comic Sans MS" panose="030F0702030302020204" pitchFamily="66" charset="0"/>
              </a:rPr>
              <a:t>.</a:t>
            </a:r>
            <a:endParaRPr lang="en-ID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0084F4-0D5A-DF54-C9F4-5D6842DA00F2}"/>
              </a:ext>
            </a:extLst>
          </p:cNvPr>
          <p:cNvSpPr txBox="1"/>
          <p:nvPr/>
        </p:nvSpPr>
        <p:spPr>
          <a:xfrm>
            <a:off x="1403608" y="197571"/>
            <a:ext cx="8229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Pancasila </a:t>
            </a:r>
            <a:r>
              <a:rPr lang="en-US" sz="3200" u="sng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Dalam</a:t>
            </a:r>
            <a:r>
              <a:rPr lang="en-US" sz="32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Sejarah </a:t>
            </a:r>
            <a:r>
              <a:rPr lang="en-US" sz="3200" u="sng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Bangsa</a:t>
            </a:r>
            <a:r>
              <a:rPr lang="en-US" sz="3200" u="sng" dirty="0"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Indonesia</a:t>
            </a:r>
            <a:endParaRPr lang="en-ID" sz="3200" u="sng" dirty="0">
              <a:latin typeface="Comic Sans MS" panose="030F0702030302020204" pitchFamily="66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F0DAACC-3666-8B23-8114-F4DB5E9F84EB}"/>
              </a:ext>
            </a:extLst>
          </p:cNvPr>
          <p:cNvSpPr/>
          <p:nvPr/>
        </p:nvSpPr>
        <p:spPr>
          <a:xfrm>
            <a:off x="10852007" y="317514"/>
            <a:ext cx="1171474" cy="8227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4</a:t>
            </a:r>
            <a:endParaRPr lang="en-ID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82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1BA5BC-8F89-079D-6FCC-5647C01C1552}"/>
              </a:ext>
            </a:extLst>
          </p:cNvPr>
          <p:cNvSpPr/>
          <p:nvPr/>
        </p:nvSpPr>
        <p:spPr>
          <a:xfrm>
            <a:off x="660774" y="902333"/>
            <a:ext cx="936554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4000" dirty="0">
                <a:solidFill>
                  <a:srgbClr val="0070C0"/>
                </a:solidFill>
                <a:latin typeface="Comic Sans MS" panose="030F0702030302020204" pitchFamily="66" charset="0"/>
                <a:cs typeface="Aharoni" pitchFamily="2" charset="-79"/>
              </a:rPr>
              <a:t>Perlu kalian tahu</a:t>
            </a:r>
            <a:r>
              <a:rPr lang="en-US" sz="4000" dirty="0">
                <a:solidFill>
                  <a:srgbClr val="0070C0"/>
                </a:solidFill>
                <a:latin typeface="Comic Sans MS" panose="030F0702030302020204" pitchFamily="66" charset="0"/>
                <a:cs typeface="Aharoni" pitchFamily="2" charset="-79"/>
              </a:rPr>
              <a:t> </a:t>
            </a:r>
            <a:r>
              <a:rPr lang="id-ID" sz="4000" dirty="0">
                <a:solidFill>
                  <a:srgbClr val="0070C0"/>
                </a:solidFill>
                <a:latin typeface="Comic Sans MS" panose="030F0702030302020204" pitchFamily="66" charset="0"/>
                <a:cs typeface="Aharoni" pitchFamily="2" charset="-79"/>
              </a:rPr>
              <a:t>!</a:t>
            </a:r>
            <a:endParaRPr lang="en-US" sz="4000" dirty="0">
              <a:solidFill>
                <a:srgbClr val="0070C0"/>
              </a:solidFill>
              <a:latin typeface="Comic Sans MS" panose="030F0702030302020204" pitchFamily="66" charset="0"/>
              <a:cs typeface="Aharoni" pitchFamily="2" charset="-79"/>
            </a:endParaRPr>
          </a:p>
          <a:p>
            <a:pPr algn="ctr"/>
            <a:br>
              <a:rPr lang="id-ID" sz="4000" dirty="0">
                <a:solidFill>
                  <a:srgbClr val="0070C0"/>
                </a:solidFill>
                <a:latin typeface="Comic Sans MS" panose="030F0702030302020204" pitchFamily="66" charset="0"/>
                <a:cs typeface="Aharoni" pitchFamily="2" charset="-79"/>
              </a:rPr>
            </a:br>
            <a:r>
              <a:rPr lang="id-ID" sz="2800" dirty="0">
                <a:latin typeface="Comic Sans MS" panose="030F0702030302020204" pitchFamily="66" charset="0"/>
              </a:rPr>
              <a:t>Perumusan Pancasila dalam sejarah bangsa Indonesia mengalami dinamika yang kaya dan penuh tantangan. Perumusan Pancasila mulai dari sidang BPUPKI sampai pengesahan Pancasila sebagai dasar negara dalam sidang PPKI.</a:t>
            </a:r>
            <a:br>
              <a:rPr lang="id-ID" sz="2800" dirty="0">
                <a:latin typeface="Comic Sans MS" panose="030F0702030302020204" pitchFamily="66" charset="0"/>
              </a:rPr>
            </a:br>
            <a:r>
              <a:rPr lang="id-ID" sz="2800" dirty="0">
                <a:latin typeface="Comic Sans MS" panose="030F0702030302020204" pitchFamily="66" charset="0"/>
              </a:rPr>
              <a:t>Pancasila merupakan dasar resmi negara kebangsaan Indonesia sejak 18 Agustus 1945.</a:t>
            </a:r>
            <a:br>
              <a:rPr lang="id-ID" sz="2800" dirty="0">
                <a:latin typeface="Comic Sans MS" panose="030F0702030302020204" pitchFamily="66" charset="0"/>
              </a:rPr>
            </a:br>
            <a:endParaRPr lang="id-ID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82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7DE9946-FC51-5D84-53F4-C7D7E2A18284}"/>
              </a:ext>
            </a:extLst>
          </p:cNvPr>
          <p:cNvSpPr txBox="1">
            <a:spLocks/>
          </p:cNvSpPr>
          <p:nvPr/>
        </p:nvSpPr>
        <p:spPr>
          <a:xfrm>
            <a:off x="754398" y="2193107"/>
            <a:ext cx="7772400" cy="3977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id-ID" sz="2800" dirty="0"/>
              <a:t>Pancasila sebagai Identitas Bangsa Indonesia</a:t>
            </a:r>
          </a:p>
          <a:p>
            <a:pPr>
              <a:buFont typeface="Wingdings" pitchFamily="2" charset="2"/>
              <a:buChar char="v"/>
            </a:pPr>
            <a:r>
              <a:rPr lang="id-ID" sz="2800" dirty="0"/>
              <a:t>Pancasila sebagai Kepribadian Bangsa Indonesia</a:t>
            </a:r>
          </a:p>
          <a:p>
            <a:pPr>
              <a:buFont typeface="Wingdings" pitchFamily="2" charset="2"/>
              <a:buChar char="v"/>
            </a:pPr>
            <a:r>
              <a:rPr lang="id-ID" sz="2800" dirty="0"/>
              <a:t>Pancasila sebagai Pandangan Hidup Bangsa Indonesia</a:t>
            </a:r>
          </a:p>
          <a:p>
            <a:pPr>
              <a:buFont typeface="Wingdings" pitchFamily="2" charset="2"/>
              <a:buChar char="v"/>
            </a:pPr>
            <a:r>
              <a:rPr lang="id-ID" sz="2800" dirty="0"/>
              <a:t>Pancasila sebagai Jiwa bangsa</a:t>
            </a:r>
          </a:p>
          <a:p>
            <a:pPr>
              <a:buFont typeface="Wingdings" pitchFamily="2" charset="2"/>
              <a:buChar char="v"/>
            </a:pPr>
            <a:r>
              <a:rPr lang="id-ID" sz="2800" dirty="0"/>
              <a:t>Pancasila sebagai Perjanjian Luhur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F9F671-F363-7AC6-CB12-9B287B0EFD5C}"/>
              </a:ext>
            </a:extLst>
          </p:cNvPr>
          <p:cNvSpPr txBox="1"/>
          <p:nvPr/>
        </p:nvSpPr>
        <p:spPr>
          <a:xfrm>
            <a:off x="754398" y="687487"/>
            <a:ext cx="86623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000" cap="all" dirty="0">
                <a:ln w="0"/>
                <a:effectLst>
                  <a:reflection blurRad="12700" stA="50000" endPos="50000" dist="5000" dir="5400000" sy="-100000" rotWithShape="0"/>
                </a:effectLst>
              </a:rPr>
              <a:t>Alasan Diperlukannya Pancasila dalam Kajian Sejarah Bangsa Indonesia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65192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AE303A7-76EB-5789-F15D-B6AA98F73038}"/>
              </a:ext>
            </a:extLst>
          </p:cNvPr>
          <p:cNvSpPr txBox="1"/>
          <p:nvPr/>
        </p:nvSpPr>
        <p:spPr>
          <a:xfrm>
            <a:off x="1349548" y="648941"/>
            <a:ext cx="76320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2800" b="1" dirty="0">
                <a:latin typeface="Comic Sans MS" panose="030F0702030302020204" pitchFamily="66" charset="0"/>
                <a:cs typeface="Aharoni" pitchFamily="2" charset="-79"/>
              </a:rPr>
              <a:t>Konsep dan Urgensi Pancasila dalam Arus Sejarah Bangsa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5977FA5-39A2-F383-F65D-B3C46EFD834E}"/>
              </a:ext>
            </a:extLst>
          </p:cNvPr>
          <p:cNvGrpSpPr/>
          <p:nvPr/>
        </p:nvGrpSpPr>
        <p:grpSpPr>
          <a:xfrm>
            <a:off x="791332" y="5341885"/>
            <a:ext cx="8748464" cy="1164213"/>
            <a:chOff x="0" y="3547026"/>
            <a:chExt cx="8748464" cy="116421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8AE2F86-10F2-E4F9-C628-463BAF52E97A}"/>
                </a:ext>
              </a:extLst>
            </p:cNvPr>
            <p:cNvSpPr/>
            <p:nvPr/>
          </p:nvSpPr>
          <p:spPr>
            <a:xfrm>
              <a:off x="0" y="3547026"/>
              <a:ext cx="8748464" cy="116421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B233F2-861A-EBD9-D0C2-AAE48582FB09}"/>
                </a:ext>
              </a:extLst>
            </p:cNvPr>
            <p:cNvSpPr txBox="1"/>
            <p:nvPr/>
          </p:nvSpPr>
          <p:spPr>
            <a:xfrm>
              <a:off x="0" y="3547026"/>
              <a:ext cx="8748464" cy="11642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d-ID" sz="2800" kern="1200" dirty="0">
                  <a:latin typeface="Comic Sans MS" panose="030F0702030302020204" pitchFamily="66" charset="0"/>
                </a:rPr>
                <a:t>Periode pengesahan pancasila  (proklamasi dan pengesahan UUD 1045)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750E145-5EC1-CA41-397D-26CF1811AC95}"/>
              </a:ext>
            </a:extLst>
          </p:cNvPr>
          <p:cNvGrpSpPr/>
          <p:nvPr/>
        </p:nvGrpSpPr>
        <p:grpSpPr>
          <a:xfrm>
            <a:off x="791332" y="3568788"/>
            <a:ext cx="8748464" cy="1790559"/>
            <a:chOff x="0" y="1773929"/>
            <a:chExt cx="8748464" cy="1790559"/>
          </a:xfrm>
        </p:grpSpPr>
        <p:sp>
          <p:nvSpPr>
            <p:cNvPr id="19" name="Callout: Up Arrow 18">
              <a:extLst>
                <a:ext uri="{FF2B5EF4-FFF2-40B4-BE49-F238E27FC236}">
                  <a16:creationId xmlns:a16="http://schemas.microsoft.com/office/drawing/2014/main" id="{DB8A85D7-B683-EC27-70B5-3FBA19D182D0}"/>
                </a:ext>
              </a:extLst>
            </p:cNvPr>
            <p:cNvSpPr/>
            <p:nvPr/>
          </p:nvSpPr>
          <p:spPr>
            <a:xfrm rot="10800000">
              <a:off x="0" y="1773929"/>
              <a:ext cx="8748464" cy="1790559"/>
            </a:xfrm>
            <a:prstGeom prst="upArrowCallou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0" name="Callout: Up Arrow 6">
              <a:extLst>
                <a:ext uri="{FF2B5EF4-FFF2-40B4-BE49-F238E27FC236}">
                  <a16:creationId xmlns:a16="http://schemas.microsoft.com/office/drawing/2014/main" id="{72B5F441-95AB-0FE4-B83C-B41492C29AAB}"/>
                </a:ext>
              </a:extLst>
            </p:cNvPr>
            <p:cNvSpPr txBox="1"/>
            <p:nvPr/>
          </p:nvSpPr>
          <p:spPr>
            <a:xfrm rot="21600000">
              <a:off x="0" y="1773929"/>
              <a:ext cx="8748464" cy="11634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d-ID" sz="2800" kern="1200" dirty="0">
                  <a:latin typeface="Comic Sans MS" panose="030F0702030302020204" pitchFamily="66" charset="0"/>
                </a:rPr>
                <a:t>Periode perumusan pancasila (sidang 2 BPUPKI 10 – 16 Juli 1945)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4AC490C-C0DF-B79F-0D13-9A6E7CA80E38}"/>
              </a:ext>
            </a:extLst>
          </p:cNvPr>
          <p:cNvGrpSpPr/>
          <p:nvPr/>
        </p:nvGrpSpPr>
        <p:grpSpPr>
          <a:xfrm>
            <a:off x="791332" y="1795691"/>
            <a:ext cx="8748464" cy="1790559"/>
            <a:chOff x="0" y="832"/>
            <a:chExt cx="8748464" cy="1790559"/>
          </a:xfrm>
        </p:grpSpPr>
        <p:sp>
          <p:nvSpPr>
            <p:cNvPr id="22" name="Callout: Up Arrow 21">
              <a:extLst>
                <a:ext uri="{FF2B5EF4-FFF2-40B4-BE49-F238E27FC236}">
                  <a16:creationId xmlns:a16="http://schemas.microsoft.com/office/drawing/2014/main" id="{BC89D7D1-432E-415D-A214-F8AAA6058575}"/>
                </a:ext>
              </a:extLst>
            </p:cNvPr>
            <p:cNvSpPr/>
            <p:nvPr/>
          </p:nvSpPr>
          <p:spPr>
            <a:xfrm rot="10800000">
              <a:off x="0" y="832"/>
              <a:ext cx="8748464" cy="1790559"/>
            </a:xfrm>
            <a:prstGeom prst="upArrowCallou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3" name="Callout: Up Arrow 8">
              <a:extLst>
                <a:ext uri="{FF2B5EF4-FFF2-40B4-BE49-F238E27FC236}">
                  <a16:creationId xmlns:a16="http://schemas.microsoft.com/office/drawing/2014/main" id="{C53C74E2-7B8E-DE97-E063-0AB8D7F5C29B}"/>
                </a:ext>
              </a:extLst>
            </p:cNvPr>
            <p:cNvSpPr txBox="1"/>
            <p:nvPr/>
          </p:nvSpPr>
          <p:spPr>
            <a:xfrm rot="21600000">
              <a:off x="0" y="832"/>
              <a:ext cx="8748464" cy="11634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99136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d-ID" sz="2800" kern="1200" dirty="0">
                  <a:latin typeface="Comic Sans MS" panose="030F0702030302020204" pitchFamily="66" charset="0"/>
                </a:rPr>
                <a:t>Periode pengusulan pancasila (BPUPKI 29 Mei – 1 Juni 1945)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98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216BC4-3124-4BB0-BCD9-D861BB43BA1D}"/>
              </a:ext>
            </a:extLst>
          </p:cNvPr>
          <p:cNvSpPr txBox="1"/>
          <p:nvPr/>
        </p:nvSpPr>
        <p:spPr>
          <a:xfrm>
            <a:off x="9232534" y="886400"/>
            <a:ext cx="18085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ADAB</a:t>
            </a:r>
          </a:p>
          <a:p>
            <a:r>
              <a:rPr lang="en-US" sz="4000" dirty="0">
                <a:latin typeface="Comic Sans MS" panose="030F0702030302020204" pitchFamily="66" charset="0"/>
              </a:rPr>
              <a:t>Morals</a:t>
            </a:r>
            <a:endParaRPr lang="en-ID" sz="4000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D71CF-6DF6-4091-9C0E-65CB44917116}"/>
              </a:ext>
            </a:extLst>
          </p:cNvPr>
          <p:cNvSpPr txBox="1"/>
          <p:nvPr/>
        </p:nvSpPr>
        <p:spPr>
          <a:xfrm>
            <a:off x="2284889" y="873956"/>
            <a:ext cx="20409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ILMU</a:t>
            </a:r>
          </a:p>
          <a:p>
            <a:pPr algn="ctr"/>
            <a:r>
              <a:rPr lang="en-US" sz="4000" dirty="0">
                <a:latin typeface="Comic Sans MS" panose="030F0702030302020204" pitchFamily="66" charset="0"/>
              </a:rPr>
              <a:t>Science</a:t>
            </a:r>
            <a:endParaRPr lang="en-ID" sz="4000" dirty="0">
              <a:latin typeface="Comic Sans MS" panose="030F0702030302020204" pitchFamily="66" charset="0"/>
            </a:endParaRPr>
          </a:p>
        </p:txBody>
      </p:sp>
      <p:pic>
        <p:nvPicPr>
          <p:cNvPr id="6" name="Picture 2" descr="255 berpikir clipart gratis | Domain publik vektor">
            <a:extLst>
              <a:ext uri="{FF2B5EF4-FFF2-40B4-BE49-F238E27FC236}">
                <a16:creationId xmlns:a16="http://schemas.microsoft.com/office/drawing/2014/main" id="{77729ED0-A024-40CE-9897-9ABC00E3C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945" y="3519179"/>
            <a:ext cx="5885895" cy="278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B9C69DF-6A3C-4B35-8A2E-7D4D65C3CA48}"/>
              </a:ext>
            </a:extLst>
          </p:cNvPr>
          <p:cNvSpPr txBox="1"/>
          <p:nvPr/>
        </p:nvSpPr>
        <p:spPr>
          <a:xfrm>
            <a:off x="5893535" y="3693111"/>
            <a:ext cx="24381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Which one the first ???</a:t>
            </a:r>
            <a:endParaRPr lang="en-ID" sz="28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FACDF7-1B0D-414A-99AD-492D02C9D00E}"/>
              </a:ext>
            </a:extLst>
          </p:cNvPr>
          <p:cNvSpPr txBox="1"/>
          <p:nvPr/>
        </p:nvSpPr>
        <p:spPr>
          <a:xfrm>
            <a:off x="5967892" y="886400"/>
            <a:ext cx="2037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IMAN</a:t>
            </a:r>
          </a:p>
          <a:p>
            <a:r>
              <a:rPr lang="en-ID" sz="4000" dirty="0">
                <a:latin typeface="Comic Sans MS" panose="030F0702030302020204" pitchFamily="66" charset="0"/>
              </a:rPr>
              <a:t>Faith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98DB1097-0ED5-496F-BBCE-2D12E5844EF1}"/>
              </a:ext>
            </a:extLst>
          </p:cNvPr>
          <p:cNvSpPr/>
          <p:nvPr/>
        </p:nvSpPr>
        <p:spPr>
          <a:xfrm rot="18379495">
            <a:off x="3783122" y="2278591"/>
            <a:ext cx="710778" cy="9720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720C4B43-9BBC-4DF6-AC41-4A8F8283374F}"/>
              </a:ext>
            </a:extLst>
          </p:cNvPr>
          <p:cNvSpPr/>
          <p:nvPr/>
        </p:nvSpPr>
        <p:spPr>
          <a:xfrm>
            <a:off x="6449144" y="2209011"/>
            <a:ext cx="710778" cy="9720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D770702D-35A4-442A-8DA7-62F068B37F2B}"/>
              </a:ext>
            </a:extLst>
          </p:cNvPr>
          <p:cNvSpPr/>
          <p:nvPr/>
        </p:nvSpPr>
        <p:spPr>
          <a:xfrm rot="2001154">
            <a:off x="9161152" y="2236145"/>
            <a:ext cx="710778" cy="97201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936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dab Letaknya diatas Ilmu – SMK KRIAN 1">
            <a:extLst>
              <a:ext uri="{FF2B5EF4-FFF2-40B4-BE49-F238E27FC236}">
                <a16:creationId xmlns:a16="http://schemas.microsoft.com/office/drawing/2014/main" id="{4B7A763B-8560-4D5D-97EA-F260930BD2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4" t="19371" r="10619" b="24197"/>
          <a:stretch/>
        </p:blipFill>
        <p:spPr bwMode="auto">
          <a:xfrm>
            <a:off x="6440834" y="706679"/>
            <a:ext cx="5220069" cy="5626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adi Nur - Born in 1969. Online since 1999. - Iman, adab dan ilmu">
            <a:extLst>
              <a:ext uri="{FF2B5EF4-FFF2-40B4-BE49-F238E27FC236}">
                <a16:creationId xmlns:a16="http://schemas.microsoft.com/office/drawing/2014/main" id="{FFB101F8-4715-41D0-A539-EA2A833D3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81" y="656947"/>
            <a:ext cx="5546725" cy="572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27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6C66AA-7475-4302-9A0F-CD980CEF20E1}"/>
              </a:ext>
            </a:extLst>
          </p:cNvPr>
          <p:cNvSpPr/>
          <p:nvPr/>
        </p:nvSpPr>
        <p:spPr>
          <a:xfrm>
            <a:off x="479394" y="488272"/>
            <a:ext cx="2343705" cy="461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Definisi</a:t>
            </a:r>
            <a:r>
              <a:rPr lang="en-US" dirty="0">
                <a:solidFill>
                  <a:schemeClr val="tx1"/>
                </a:solidFill>
              </a:rPr>
              <a:t> Pancasila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F0DD63-E1FB-4BEF-AF43-631D8A5D0700}"/>
              </a:ext>
            </a:extLst>
          </p:cNvPr>
          <p:cNvSpPr/>
          <p:nvPr/>
        </p:nvSpPr>
        <p:spPr>
          <a:xfrm>
            <a:off x="479393" y="1322615"/>
            <a:ext cx="9089149" cy="2343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Pancasila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adalah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pilar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ideologis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negara Indonesia. Nama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ini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terdiri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dari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dua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kata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dari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 </a:t>
            </a:r>
            <a:r>
              <a:rPr lang="en-ID" dirty="0" err="1">
                <a:solidFill>
                  <a:schemeClr val="tx1"/>
                </a:solidFill>
                <a:latin typeface="Comic Sans MS" panose="030F0702030302020204" pitchFamily="66" charset="0"/>
              </a:rPr>
              <a:t>Sanskerta</a:t>
            </a:r>
            <a:r>
              <a:rPr lang="en-ID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hi-IN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पञ्च</a:t>
            </a:r>
            <a:r>
              <a:rPr lang="en-ID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"</a:t>
            </a:r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pañca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"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berarti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lima dan </a:t>
            </a:r>
            <a:r>
              <a:rPr lang="hi-IN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शीला "</a:t>
            </a:r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śīla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"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berarti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prinsip</a:t>
            </a:r>
            <a:r>
              <a:rPr lang="en-ID" dirty="0">
                <a:solidFill>
                  <a:srgbClr val="202122"/>
                </a:solidFill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asas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atau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dasar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. </a:t>
            </a:r>
          </a:p>
          <a:p>
            <a:pPr algn="just"/>
            <a:endParaRPr lang="en-ID" dirty="0">
              <a:solidFill>
                <a:srgbClr val="202122"/>
              </a:solidFill>
              <a:latin typeface="Comic Sans MS" panose="030F0702030302020204" pitchFamily="66" charset="0"/>
            </a:endParaRPr>
          </a:p>
          <a:p>
            <a:pPr algn="just"/>
            <a:endParaRPr lang="en-ID" b="0" i="0" dirty="0">
              <a:solidFill>
                <a:srgbClr val="202122"/>
              </a:solidFill>
              <a:effectLst/>
              <a:latin typeface="Comic Sans MS" panose="030F0702030302020204" pitchFamily="66" charset="0"/>
            </a:endParaRPr>
          </a:p>
          <a:p>
            <a:pPr algn="just"/>
            <a:endParaRPr lang="en-ID" b="0" i="0" dirty="0">
              <a:solidFill>
                <a:srgbClr val="202122"/>
              </a:solidFill>
              <a:effectLst/>
              <a:latin typeface="Comic Sans MS" panose="030F0702030302020204" pitchFamily="66" charset="0"/>
            </a:endParaRPr>
          </a:p>
          <a:p>
            <a:pPr algn="just"/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Pancasila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merupakan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rumusan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pedoman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kehidupan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berbangsa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bernegara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bagi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seluruh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rakyat</a:t>
            </a:r>
            <a:r>
              <a:rPr lang="en-ID" b="0" i="0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Indonesia.</a:t>
            </a:r>
            <a:endParaRPr lang="en-ID" dirty="0">
              <a:latin typeface="Comic Sans MS" panose="030F0702030302020204" pitchFamily="66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757B21-2C25-41CC-B77F-657922DAD788}"/>
              </a:ext>
            </a:extLst>
          </p:cNvPr>
          <p:cNvSpPr/>
          <p:nvPr/>
        </p:nvSpPr>
        <p:spPr>
          <a:xfrm>
            <a:off x="3506680" y="2152755"/>
            <a:ext cx="2681056" cy="6835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Lima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Dasar</a:t>
            </a:r>
            <a:endParaRPr lang="en-ID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4E56FF7-D4C7-4E81-8BBF-21B031780E75}"/>
              </a:ext>
            </a:extLst>
          </p:cNvPr>
          <p:cNvSpPr/>
          <p:nvPr/>
        </p:nvSpPr>
        <p:spPr>
          <a:xfrm>
            <a:off x="479393" y="4141275"/>
            <a:ext cx="7576298" cy="1842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Ketuhanan</a:t>
            </a:r>
            <a:r>
              <a:rPr lang="en-ID" b="0" i="1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yang </a:t>
            </a:r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Maha</a:t>
            </a:r>
            <a:r>
              <a:rPr lang="en-ID" b="0" i="1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Esa</a:t>
            </a:r>
            <a:endParaRPr lang="en-ID" b="0" i="1" dirty="0">
              <a:solidFill>
                <a:srgbClr val="202122"/>
              </a:solidFill>
              <a:effectLst/>
              <a:latin typeface="Comic Sans MS" panose="030F0702030302020204" pitchFamily="66" charset="0"/>
            </a:endParaRPr>
          </a:p>
          <a:p>
            <a:pPr algn="just"/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Kemanusiaan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yang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adil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dan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beradab</a:t>
            </a:r>
            <a:endParaRPr lang="en-ID" i="1" dirty="0">
              <a:solidFill>
                <a:srgbClr val="202122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Persatuan</a:t>
            </a:r>
            <a:r>
              <a:rPr lang="en-ID" b="0" i="1" dirty="0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 Indonesia</a:t>
            </a:r>
          </a:p>
          <a:p>
            <a:pPr algn="just"/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Kerakyatan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yang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dipimpin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oleh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hikmat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kebijaksanaan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dalam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permusyawaratan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/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perwakilan</a:t>
            </a:r>
            <a:endParaRPr lang="en-ID" i="1" dirty="0">
              <a:solidFill>
                <a:srgbClr val="202122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n-ID" b="0" i="1" dirty="0" err="1">
                <a:solidFill>
                  <a:srgbClr val="202122"/>
                </a:solidFill>
                <a:effectLst/>
                <a:latin typeface="Comic Sans MS" panose="030F0702030302020204" pitchFamily="66" charset="0"/>
              </a:rPr>
              <a:t>Keadilan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sosial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bagi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seluruh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</a:t>
            </a:r>
            <a:r>
              <a:rPr lang="en-ID" i="1" dirty="0" err="1">
                <a:solidFill>
                  <a:srgbClr val="202122"/>
                </a:solidFill>
                <a:latin typeface="Comic Sans MS" panose="030F0702030302020204" pitchFamily="66" charset="0"/>
              </a:rPr>
              <a:t>rakyat</a:t>
            </a:r>
            <a:r>
              <a:rPr lang="en-ID" i="1" dirty="0">
                <a:solidFill>
                  <a:srgbClr val="202122"/>
                </a:solidFill>
                <a:latin typeface="Comic Sans MS" panose="030F0702030302020204" pitchFamily="66" charset="0"/>
              </a:rPr>
              <a:t> Indonesia</a:t>
            </a:r>
            <a:endParaRPr lang="en-ID" b="0" i="1" dirty="0">
              <a:solidFill>
                <a:srgbClr val="202122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7FE5CD8-8FE4-4F2F-BB17-5C6975BFDD6E}"/>
              </a:ext>
            </a:extLst>
          </p:cNvPr>
          <p:cNvSpPr/>
          <p:nvPr/>
        </p:nvSpPr>
        <p:spPr>
          <a:xfrm>
            <a:off x="10956471" y="133484"/>
            <a:ext cx="756135" cy="6992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1</a:t>
            </a:r>
            <a:endParaRPr lang="en-ID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60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020B4D2-61B4-44E7-8253-7862A6CA3F81}"/>
              </a:ext>
            </a:extLst>
          </p:cNvPr>
          <p:cNvSpPr/>
          <p:nvPr/>
        </p:nvSpPr>
        <p:spPr>
          <a:xfrm>
            <a:off x="341948" y="390616"/>
            <a:ext cx="4344352" cy="887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B.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Pendidikan Pancasila</a:t>
            </a:r>
            <a:endParaRPr lang="en-ID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BF97619-5B6B-4308-AA84-2D5166DA8123}"/>
              </a:ext>
            </a:extLst>
          </p:cNvPr>
          <p:cNvSpPr/>
          <p:nvPr/>
        </p:nvSpPr>
        <p:spPr>
          <a:xfrm>
            <a:off x="341948" y="1768164"/>
            <a:ext cx="5094515" cy="16608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Pasal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35 Ayat 5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Undang-undang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No. 12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Tahun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2012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tentang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Pendidikan Tinggi.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Kurikulum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Pendidikan Tinggi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sebagaimana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dimaksud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pada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ayat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(1)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wajib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memuat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mata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kuliah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ID" dirty="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496389-B377-42AE-A899-001B52B26535}"/>
              </a:ext>
            </a:extLst>
          </p:cNvPr>
          <p:cNvSpPr/>
          <p:nvPr/>
        </p:nvSpPr>
        <p:spPr>
          <a:xfrm>
            <a:off x="5949043" y="1794996"/>
            <a:ext cx="3477986" cy="13879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Agama</a:t>
            </a:r>
          </a:p>
          <a:p>
            <a:pPr marL="342900" indent="-3429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Pancasila</a:t>
            </a:r>
          </a:p>
          <a:p>
            <a:pPr marL="342900" indent="-34290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Kewarganegaraan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Bahasa Indonesia</a:t>
            </a:r>
            <a:endParaRPr lang="en-ID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1374A9-02B3-4FC8-852B-94F943E36383}"/>
              </a:ext>
            </a:extLst>
          </p:cNvPr>
          <p:cNvSpPr/>
          <p:nvPr/>
        </p:nvSpPr>
        <p:spPr>
          <a:xfrm>
            <a:off x="527958" y="4051207"/>
            <a:ext cx="9056914" cy="202359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Memperkuat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Pancasila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sebagai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dasar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falsafah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negara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ideologi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bangsa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Mengembangkan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karakter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manusia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Pancasilais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dalam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pemikiran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sikap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tindakan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.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Memberikan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pemahaman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penghayatan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atas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jiwa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nilai-nilai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dasar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Pancasila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kepada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mahasiswa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sebagai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warga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negara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Republik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Indonesia.</a:t>
            </a: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mampu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menganalisis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mencari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solusi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terhadap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berbagai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persoalan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kehidupan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bermasyarakat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berbangsa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bernegara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64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9231F1-93CA-46C4-897A-14F111A1D06A}"/>
              </a:ext>
            </a:extLst>
          </p:cNvPr>
          <p:cNvSpPr/>
          <p:nvPr/>
        </p:nvSpPr>
        <p:spPr>
          <a:xfrm>
            <a:off x="408214" y="440871"/>
            <a:ext cx="3771900" cy="636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C.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Manfaat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 Pancasila</a:t>
            </a:r>
            <a:endParaRPr lang="en-ID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A4E5043-F23F-4B37-BF35-E0BEE46279C9}"/>
              </a:ext>
            </a:extLst>
          </p:cNvPr>
          <p:cNvSpPr/>
          <p:nvPr/>
        </p:nvSpPr>
        <p:spPr>
          <a:xfrm>
            <a:off x="1735743" y="1407586"/>
            <a:ext cx="5715000" cy="16196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Membantu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memahami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arti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sebenarnya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Pancasila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yg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merupakan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ideologi</a:t>
            </a:r>
            <a:r>
              <a:rPr lang="en-ID" dirty="0">
                <a:solidFill>
                  <a:srgbClr val="000000"/>
                </a:solidFill>
                <a:latin typeface="Comic Sans MS" panose="030F0702030302020204" pitchFamily="66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Membantu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mencintai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negara</a:t>
            </a:r>
            <a:r>
              <a:rPr lang="en-ID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omic Sans MS" panose="030F0702030302020204" pitchFamily="66" charset="0"/>
              </a:rPr>
              <a:t>Indonesia.</a:t>
            </a: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Membentuk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rasa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nasionalisme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hati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setiap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warga</a:t>
            </a:r>
            <a:r>
              <a:rPr lang="en-ID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negara</a:t>
            </a:r>
            <a:r>
              <a:rPr lang="en-ID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198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86586A-0353-45CA-B578-1674AF9F4476}"/>
              </a:ext>
            </a:extLst>
          </p:cNvPr>
          <p:cNvSpPr txBox="1"/>
          <p:nvPr/>
        </p:nvSpPr>
        <p:spPr>
          <a:xfrm>
            <a:off x="568960" y="420407"/>
            <a:ext cx="91846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latin typeface="Comic Sans MS" panose="030F0702030302020204" pitchFamily="66" charset="0"/>
              </a:rPr>
              <a:t>A. </a:t>
            </a:r>
            <a:r>
              <a:rPr lang="en-US" sz="2000" dirty="0" err="1">
                <a:latin typeface="Comic Sans MS" panose="030F0702030302020204" pitchFamily="66" charset="0"/>
              </a:rPr>
              <a:t>Landasan</a:t>
            </a:r>
            <a:r>
              <a:rPr lang="en-US" sz="2000" dirty="0">
                <a:latin typeface="Comic Sans MS" panose="030F0702030302020204" pitchFamily="66" charset="0"/>
              </a:rPr>
              <a:t> Pendidikan Pancasila</a:t>
            </a:r>
          </a:p>
          <a:p>
            <a:pPr algn="just"/>
            <a:endParaRPr lang="en-US" sz="2000" dirty="0">
              <a:latin typeface="Comic Sans MS" panose="030F0702030302020204" pitchFamily="66" charset="0"/>
            </a:endParaRPr>
          </a:p>
          <a:p>
            <a:pPr algn="just"/>
            <a:r>
              <a:rPr lang="en-ID" sz="2000" dirty="0">
                <a:latin typeface="Comic Sans MS" panose="030F0702030302020204" pitchFamily="66" charset="0"/>
              </a:rPr>
              <a:t>Pancasila </a:t>
            </a:r>
            <a:r>
              <a:rPr lang="en-ID" sz="2000" dirty="0" err="1">
                <a:latin typeface="Comic Sans MS" panose="030F0702030302020204" pitchFamily="66" charset="0"/>
              </a:rPr>
              <a:t>adalah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dasar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falsafah</a:t>
            </a:r>
            <a:r>
              <a:rPr lang="en-ID" sz="2000" dirty="0">
                <a:latin typeface="Comic Sans MS" panose="030F0702030302020204" pitchFamily="66" charset="0"/>
              </a:rPr>
              <a:t> Negara Indonesia </a:t>
            </a: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endParaRPr lang="en-ID" sz="2000" dirty="0">
              <a:latin typeface="Comic Sans MS" panose="030F0702030302020204" pitchFamily="66" charset="0"/>
            </a:endParaRPr>
          </a:p>
          <a:p>
            <a:pPr algn="just"/>
            <a:r>
              <a:rPr lang="en-ID" sz="2000" dirty="0">
                <a:latin typeface="Comic Sans MS" panose="030F0702030302020204" pitchFamily="66" charset="0"/>
              </a:rPr>
              <a:t>Pancasila </a:t>
            </a:r>
            <a:r>
              <a:rPr lang="en-ID" sz="2000" dirty="0" err="1">
                <a:latin typeface="Comic Sans MS" panose="030F0702030302020204" pitchFamily="66" charset="0"/>
              </a:rPr>
              <a:t>dalam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perjalanan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sejarah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kemerdekaan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telah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mengalami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persepsi</a:t>
            </a:r>
            <a:r>
              <a:rPr lang="en-ID" sz="2000" dirty="0">
                <a:latin typeface="Comic Sans MS" panose="030F0702030302020204" pitchFamily="66" charset="0"/>
              </a:rPr>
              <a:t> dan </a:t>
            </a:r>
            <a:r>
              <a:rPr lang="en-ID" sz="2000" dirty="0" err="1">
                <a:latin typeface="Comic Sans MS" panose="030F0702030302020204" pitchFamily="66" charset="0"/>
              </a:rPr>
              <a:t>intrepetasi</a:t>
            </a:r>
            <a:r>
              <a:rPr lang="en-ID" sz="2000" dirty="0">
                <a:latin typeface="Comic Sans MS" panose="030F0702030302020204" pitchFamily="66" charset="0"/>
              </a:rPr>
              <a:t>. Pancasila </a:t>
            </a:r>
            <a:r>
              <a:rPr lang="en-ID" sz="2000" dirty="0" err="1">
                <a:latin typeface="Comic Sans MS" panose="030F0702030302020204" pitchFamily="66" charset="0"/>
              </a:rPr>
              <a:t>telah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digunakan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sebagai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alat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untuk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memaksa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rakyat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setia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kepada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pemerintah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yg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berkuasa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dengan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menempatkan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pancasila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sebagai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satu-satunya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asas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dalam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kehidupan</a:t>
            </a:r>
            <a:r>
              <a:rPr lang="en-ID" sz="2000" dirty="0">
                <a:latin typeface="Comic Sans MS" panose="030F0702030302020204" pitchFamily="66" charset="0"/>
              </a:rPr>
              <a:t> </a:t>
            </a:r>
            <a:r>
              <a:rPr lang="en-ID" sz="2000" dirty="0" err="1">
                <a:latin typeface="Comic Sans MS" panose="030F0702030302020204" pitchFamily="66" charset="0"/>
              </a:rPr>
              <a:t>bermasyarakat</a:t>
            </a:r>
            <a:r>
              <a:rPr lang="en-ID" sz="20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B7096A9-0EBC-4E23-926F-4331DD2713D8}"/>
              </a:ext>
            </a:extLst>
          </p:cNvPr>
          <p:cNvSpPr/>
          <p:nvPr/>
        </p:nvSpPr>
        <p:spPr>
          <a:xfrm>
            <a:off x="2428240" y="5552440"/>
            <a:ext cx="721360" cy="6878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D610E4-3163-4E48-9D20-E1748CC557F0}"/>
              </a:ext>
            </a:extLst>
          </p:cNvPr>
          <p:cNvSpPr/>
          <p:nvPr/>
        </p:nvSpPr>
        <p:spPr>
          <a:xfrm>
            <a:off x="660400" y="5513832"/>
            <a:ext cx="1625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Comic Sans MS" panose="030F0702030302020204" pitchFamily="66" charset="0"/>
              </a:rPr>
              <a:t>Pemerintahan</a:t>
            </a:r>
            <a:r>
              <a:rPr lang="en-US" dirty="0">
                <a:latin typeface="Comic Sans MS" panose="030F0702030302020204" pitchFamily="66" charset="0"/>
              </a:rPr>
              <a:t> Orde </a:t>
            </a:r>
            <a:r>
              <a:rPr lang="en-US" dirty="0" err="1">
                <a:latin typeface="Comic Sans MS" panose="030F0702030302020204" pitchFamily="66" charset="0"/>
              </a:rPr>
              <a:t>Baru</a:t>
            </a:r>
            <a:endParaRPr lang="en-ID" dirty="0"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DCC0F3-6C33-495B-AC9A-7B94B2C5367B}"/>
              </a:ext>
            </a:extLst>
          </p:cNvPr>
          <p:cNvSpPr/>
          <p:nvPr/>
        </p:nvSpPr>
        <p:spPr>
          <a:xfrm>
            <a:off x="3291840" y="5342636"/>
            <a:ext cx="4998720" cy="1107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Berupaya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menyeragamkan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paham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dan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ideologi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bermasyarakat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dan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bernegara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dalam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kehidupan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masyarakat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Indonesia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yg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bersifat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 </a:t>
            </a:r>
            <a:r>
              <a:rPr lang="en-ID" dirty="0" err="1">
                <a:latin typeface="Comic Sans MS" panose="030F0702030302020204" pitchFamily="66" charset="0"/>
                <a:ea typeface="Yu Gothic Medium" panose="020B0500000000000000" pitchFamily="34" charset="-128"/>
              </a:rPr>
              <a:t>pluralistik</a:t>
            </a:r>
            <a:r>
              <a:rPr lang="en-ID" dirty="0">
                <a:latin typeface="Comic Sans MS" panose="030F0702030302020204" pitchFamily="66" charset="0"/>
                <a:ea typeface="Yu Gothic Medium" panose="020B0500000000000000" pitchFamily="34" charset="-128"/>
              </a:rPr>
              <a:t>.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B2FCFCA-91A2-4D74-B8EF-F2DB09394696}"/>
              </a:ext>
            </a:extLst>
          </p:cNvPr>
          <p:cNvSpPr/>
          <p:nvPr/>
        </p:nvSpPr>
        <p:spPr>
          <a:xfrm>
            <a:off x="660400" y="2011680"/>
            <a:ext cx="1869440" cy="1076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/>
              <a:t>Pembukaan</a:t>
            </a:r>
            <a:r>
              <a:rPr lang="en-ID" dirty="0"/>
              <a:t> UUD 1945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C5A829-6657-4BE0-8D66-6F3FCF41B77E}"/>
              </a:ext>
            </a:extLst>
          </p:cNvPr>
          <p:cNvSpPr/>
          <p:nvPr/>
        </p:nvSpPr>
        <p:spPr>
          <a:xfrm>
            <a:off x="3058160" y="2174240"/>
            <a:ext cx="52730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sz="1800">
                <a:latin typeface="Comic Sans MS" panose="030F0702030302020204" pitchFamily="66" charset="0"/>
              </a:rPr>
              <a:t>setiap warga Negara Indonesia harus mempelajari, mendalami, menghayati, dan mengamalkannya dalam segala bidang kehidupan.</a:t>
            </a:r>
            <a:endParaRPr lang="en-ID" sz="1800" dirty="0">
              <a:latin typeface="Comic Sans MS" panose="030F0702030302020204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EFE1532-5936-448B-8E27-2FA4F0EF9424}"/>
              </a:ext>
            </a:extLst>
          </p:cNvPr>
          <p:cNvSpPr/>
          <p:nvPr/>
        </p:nvSpPr>
        <p:spPr>
          <a:xfrm>
            <a:off x="11021785" y="21227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2</a:t>
            </a:r>
            <a:endParaRPr lang="en-ID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5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FA21CA-1506-4AFA-854E-6D422EA3A443}"/>
              </a:ext>
            </a:extLst>
          </p:cNvPr>
          <p:cNvSpPr/>
          <p:nvPr/>
        </p:nvSpPr>
        <p:spPr>
          <a:xfrm>
            <a:off x="457200" y="457200"/>
            <a:ext cx="3474720" cy="1808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latin typeface="Comic Sans MS" panose="030F0702030302020204" pitchFamily="66" charset="0"/>
              </a:rPr>
              <a:t>MPR </a:t>
            </a:r>
            <a:r>
              <a:rPr lang="en-ID" dirty="0" err="1">
                <a:latin typeface="Comic Sans MS" panose="030F0702030302020204" pitchFamily="66" charset="0"/>
              </a:rPr>
              <a:t>melalui</a:t>
            </a:r>
            <a:r>
              <a:rPr lang="en-ID" dirty="0">
                <a:latin typeface="Comic Sans MS" panose="030F0702030302020204" pitchFamily="66" charset="0"/>
              </a:rPr>
              <a:t> </a:t>
            </a:r>
            <a:r>
              <a:rPr lang="en-ID" dirty="0" err="1">
                <a:latin typeface="Comic Sans MS" panose="030F0702030302020204" pitchFamily="66" charset="0"/>
              </a:rPr>
              <a:t>sidang</a:t>
            </a:r>
            <a:r>
              <a:rPr lang="en-ID" dirty="0">
                <a:latin typeface="Comic Sans MS" panose="030F0702030302020204" pitchFamily="66" charset="0"/>
              </a:rPr>
              <a:t> Istimewa </a:t>
            </a:r>
            <a:r>
              <a:rPr lang="en-ID" dirty="0" err="1">
                <a:latin typeface="Comic Sans MS" panose="030F0702030302020204" pitchFamily="66" charset="0"/>
              </a:rPr>
              <a:t>tahun</a:t>
            </a:r>
            <a:r>
              <a:rPr lang="en-ID" dirty="0">
                <a:latin typeface="Comic Sans MS" panose="030F0702030302020204" pitchFamily="66" charset="0"/>
              </a:rPr>
              <a:t> 1998 </a:t>
            </a:r>
            <a:r>
              <a:rPr lang="en-ID" dirty="0" err="1">
                <a:latin typeface="Comic Sans MS" panose="030F0702030302020204" pitchFamily="66" charset="0"/>
              </a:rPr>
              <a:t>dengan</a:t>
            </a:r>
            <a:r>
              <a:rPr lang="en-ID" dirty="0">
                <a:latin typeface="Comic Sans MS" panose="030F0702030302020204" pitchFamily="66" charset="0"/>
              </a:rPr>
              <a:t> Tap. </a:t>
            </a:r>
            <a:r>
              <a:rPr lang="en-ID" dirty="0" err="1">
                <a:latin typeface="Comic Sans MS" panose="030F0702030302020204" pitchFamily="66" charset="0"/>
              </a:rPr>
              <a:t>No.XVII</a:t>
            </a:r>
            <a:r>
              <a:rPr lang="en-ID" dirty="0">
                <a:latin typeface="Comic Sans MS" panose="030F0702030302020204" pitchFamily="66" charset="0"/>
              </a:rPr>
              <a:t>/MPR/1998 </a:t>
            </a:r>
            <a:r>
              <a:rPr lang="en-ID" dirty="0" err="1">
                <a:latin typeface="Comic Sans MS" panose="030F0702030302020204" pitchFamily="66" charset="0"/>
              </a:rPr>
              <a:t>tentang</a:t>
            </a:r>
            <a:r>
              <a:rPr lang="en-ID" dirty="0">
                <a:latin typeface="Comic Sans MS" panose="030F0702030302020204" pitchFamily="66" charset="0"/>
              </a:rPr>
              <a:t> </a:t>
            </a:r>
            <a:r>
              <a:rPr lang="en-ID" dirty="0" err="1">
                <a:latin typeface="Comic Sans MS" panose="030F0702030302020204" pitchFamily="66" charset="0"/>
              </a:rPr>
              <a:t>Pencabutan</a:t>
            </a:r>
            <a:r>
              <a:rPr lang="en-ID" dirty="0">
                <a:latin typeface="Comic Sans MS" panose="030F0702030302020204" pitchFamily="66" charset="0"/>
              </a:rPr>
              <a:t> </a:t>
            </a:r>
            <a:r>
              <a:rPr lang="en-ID" dirty="0" err="1">
                <a:latin typeface="Comic Sans MS" panose="030F0702030302020204" pitchFamily="66" charset="0"/>
              </a:rPr>
              <a:t>Pedoman</a:t>
            </a:r>
            <a:r>
              <a:rPr lang="en-ID" dirty="0">
                <a:latin typeface="Comic Sans MS" panose="030F0702030302020204" pitchFamily="66" charset="0"/>
              </a:rPr>
              <a:t> </a:t>
            </a:r>
            <a:r>
              <a:rPr lang="en-ID" dirty="0" err="1">
                <a:latin typeface="Comic Sans MS" panose="030F0702030302020204" pitchFamily="66" charset="0"/>
              </a:rPr>
              <a:t>Penghayatan</a:t>
            </a:r>
            <a:r>
              <a:rPr lang="en-ID" dirty="0">
                <a:latin typeface="Comic Sans MS" panose="030F0702030302020204" pitchFamily="66" charset="0"/>
              </a:rPr>
              <a:t> dan </a:t>
            </a:r>
            <a:r>
              <a:rPr lang="en-ID" dirty="0" err="1">
                <a:latin typeface="Comic Sans MS" panose="030F0702030302020204" pitchFamily="66" charset="0"/>
              </a:rPr>
              <a:t>Pengamalan</a:t>
            </a:r>
            <a:r>
              <a:rPr lang="en-ID" dirty="0">
                <a:latin typeface="Comic Sans MS" panose="030F0702030302020204" pitchFamily="66" charset="0"/>
              </a:rPr>
              <a:t> Pancasila (P4) 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A548A006-C01A-4A1C-BB9C-393AA190977E}"/>
              </a:ext>
            </a:extLst>
          </p:cNvPr>
          <p:cNvSpPr/>
          <p:nvPr/>
        </p:nvSpPr>
        <p:spPr>
          <a:xfrm>
            <a:off x="4267200" y="1007364"/>
            <a:ext cx="978408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F01813-F4DC-4B83-A5C0-A5952DFD19C5}"/>
              </a:ext>
            </a:extLst>
          </p:cNvPr>
          <p:cNvSpPr/>
          <p:nvPr/>
        </p:nvSpPr>
        <p:spPr>
          <a:xfrm>
            <a:off x="5689600" y="741680"/>
            <a:ext cx="3657600" cy="1239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omic Sans MS" panose="030F0702030302020204" pitchFamily="66" charset="0"/>
              </a:rPr>
              <a:t>Menetapkan</a:t>
            </a:r>
            <a:r>
              <a:rPr lang="en-ID" dirty="0">
                <a:latin typeface="Comic Sans MS" panose="030F0702030302020204" pitchFamily="66" charset="0"/>
              </a:rPr>
              <a:t> Pancasila </a:t>
            </a:r>
            <a:r>
              <a:rPr lang="en-ID" dirty="0" err="1">
                <a:latin typeface="Comic Sans MS" panose="030F0702030302020204" pitchFamily="66" charset="0"/>
              </a:rPr>
              <a:t>sebagai</a:t>
            </a:r>
            <a:r>
              <a:rPr lang="en-ID" dirty="0">
                <a:latin typeface="Comic Sans MS" panose="030F0702030302020204" pitchFamily="66" charset="0"/>
              </a:rPr>
              <a:t> </a:t>
            </a:r>
            <a:r>
              <a:rPr lang="en-ID" dirty="0" err="1">
                <a:latin typeface="Comic Sans MS" panose="030F0702030302020204" pitchFamily="66" charset="0"/>
              </a:rPr>
              <a:t>dasar</a:t>
            </a:r>
            <a:r>
              <a:rPr lang="en-ID" dirty="0">
                <a:latin typeface="Comic Sans MS" panose="030F0702030302020204" pitchFamily="66" charset="0"/>
              </a:rPr>
              <a:t> Negara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87ED53D-8559-4A54-A254-9F5FD27D8442}"/>
              </a:ext>
            </a:extLst>
          </p:cNvPr>
          <p:cNvSpPr/>
          <p:nvPr/>
        </p:nvSpPr>
        <p:spPr>
          <a:xfrm>
            <a:off x="457200" y="4882242"/>
            <a:ext cx="235131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Comic Sans MS" panose="030F0702030302020204" pitchFamily="66" charset="0"/>
              </a:rPr>
              <a:t>Landasan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Historis</a:t>
            </a:r>
            <a:endParaRPr lang="en-ID" dirty="0">
              <a:latin typeface="Comic Sans MS" panose="030F0702030302020204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F18441D-DC69-4FB8-9AE2-99170C268E9F}"/>
              </a:ext>
            </a:extLst>
          </p:cNvPr>
          <p:cNvSpPr/>
          <p:nvPr/>
        </p:nvSpPr>
        <p:spPr>
          <a:xfrm>
            <a:off x="2988128" y="4985366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F66955-D817-41E7-8059-1692946E0638}"/>
              </a:ext>
            </a:extLst>
          </p:cNvPr>
          <p:cNvSpPr/>
          <p:nvPr/>
        </p:nvSpPr>
        <p:spPr>
          <a:xfrm>
            <a:off x="3931920" y="4718955"/>
            <a:ext cx="6191794" cy="1355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Fakta-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fakta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sejarah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yg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dijadikan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dasar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bagi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pengembangan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pendidikan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Pancasila,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baik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menyangkut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formulasi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tujuan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pengembangan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materi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rancangan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model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pembelajaran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evaluasinya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.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058EFF-B74D-4F26-B6F6-799EBE65E286}"/>
              </a:ext>
            </a:extLst>
          </p:cNvPr>
          <p:cNvSpPr/>
          <p:nvPr/>
        </p:nvSpPr>
        <p:spPr>
          <a:xfrm>
            <a:off x="457200" y="3135090"/>
            <a:ext cx="21227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Comic Sans MS" panose="030F0702030302020204" pitchFamily="66" charset="0"/>
              </a:rPr>
              <a:t>Tujuan</a:t>
            </a:r>
            <a:r>
              <a:rPr lang="en-US" dirty="0">
                <a:latin typeface="Comic Sans MS" panose="030F0702030302020204" pitchFamily="66" charset="0"/>
              </a:rPr>
              <a:t> Pendidikan </a:t>
            </a:r>
            <a:r>
              <a:rPr lang="en-US" dirty="0" err="1">
                <a:latin typeface="Comic Sans MS" panose="030F0702030302020204" pitchFamily="66" charset="0"/>
              </a:rPr>
              <a:t>pancasila</a:t>
            </a:r>
            <a:endParaRPr lang="en-ID" dirty="0">
              <a:latin typeface="Comic Sans MS" panose="030F0702030302020204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B3106FAD-095B-4803-93C3-FDAA79D2FEB9}"/>
              </a:ext>
            </a:extLst>
          </p:cNvPr>
          <p:cNvSpPr/>
          <p:nvPr/>
        </p:nvSpPr>
        <p:spPr>
          <a:xfrm>
            <a:off x="2741566" y="3238214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E76E862-02CC-4C17-8E5D-5CE3D26B76ED}"/>
              </a:ext>
            </a:extLst>
          </p:cNvPr>
          <p:cNvSpPr/>
          <p:nvPr/>
        </p:nvSpPr>
        <p:spPr>
          <a:xfrm>
            <a:off x="3735976" y="2924052"/>
            <a:ext cx="2534195" cy="1239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historis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kultural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yuridis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filosofis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02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3C6621-2414-4B9B-972D-6AE7B9BBC550}"/>
              </a:ext>
            </a:extLst>
          </p:cNvPr>
          <p:cNvSpPr/>
          <p:nvPr/>
        </p:nvSpPr>
        <p:spPr>
          <a:xfrm>
            <a:off x="522513" y="636814"/>
            <a:ext cx="2465615" cy="1061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Dirumuskan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memiliki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tujuan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8E67260-1E73-4A99-9D24-C5AFCBAEFAAC}"/>
              </a:ext>
            </a:extLst>
          </p:cNvPr>
          <p:cNvSpPr/>
          <p:nvPr/>
        </p:nvSpPr>
        <p:spPr>
          <a:xfrm>
            <a:off x="4000499" y="636813"/>
            <a:ext cx="4425043" cy="10613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Sebagai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dasar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Negara Indonesia. Proses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perumusannya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diambil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dari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nilai-nilai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pandangan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hidup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masyarakat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9D416BD-17C2-4E17-BD27-113FFEB8E1D0}"/>
              </a:ext>
            </a:extLst>
          </p:cNvPr>
          <p:cNvSpPr/>
          <p:nvPr/>
        </p:nvSpPr>
        <p:spPr>
          <a:xfrm>
            <a:off x="3202032" y="813415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EA6456D-1D3E-45C4-861F-624998075CDF}"/>
              </a:ext>
            </a:extLst>
          </p:cNvPr>
          <p:cNvSpPr/>
          <p:nvPr/>
        </p:nvSpPr>
        <p:spPr>
          <a:xfrm>
            <a:off x="522513" y="2400300"/>
            <a:ext cx="223701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Landasan</a:t>
            </a:r>
            <a:r>
              <a:rPr lang="en-ID" b="1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1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Kultural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D1C062CF-59C9-4E55-97F1-C96769233C98}"/>
              </a:ext>
            </a:extLst>
          </p:cNvPr>
          <p:cNvSpPr/>
          <p:nvPr/>
        </p:nvSpPr>
        <p:spPr>
          <a:xfrm>
            <a:off x="2988128" y="2503424"/>
            <a:ext cx="584563" cy="7081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1357890-4297-4B4D-A372-F587B474403B}"/>
              </a:ext>
            </a:extLst>
          </p:cNvPr>
          <p:cNvSpPr/>
          <p:nvPr/>
        </p:nvSpPr>
        <p:spPr>
          <a:xfrm>
            <a:off x="4049484" y="2326822"/>
            <a:ext cx="5584371" cy="10613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Pengembangan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pendidikan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Pancasila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didasarkan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atas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nilai-nilai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yang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diagungkan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, dan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karenanya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disepakati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dalam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kehidupan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nasional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.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8EA85D1-A280-40AD-891C-AA55C448733E}"/>
              </a:ext>
            </a:extLst>
          </p:cNvPr>
          <p:cNvSpPr/>
          <p:nvPr/>
        </p:nvSpPr>
        <p:spPr>
          <a:xfrm>
            <a:off x="408212" y="4751616"/>
            <a:ext cx="24656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Unsur-unsur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Pancasila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8A6B3A-8EE4-4E7B-95E3-07B894155602}"/>
              </a:ext>
            </a:extLst>
          </p:cNvPr>
          <p:cNvSpPr/>
          <p:nvPr/>
        </p:nvSpPr>
        <p:spPr>
          <a:xfrm>
            <a:off x="4847952" y="4016830"/>
            <a:ext cx="4638947" cy="1990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Adat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istiadat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Bahasa</a:t>
            </a: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Kesenian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Kepercayaan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Agama</a:t>
            </a:r>
            <a:endParaRPr lang="en-ID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AutoNum type="arabicPeriod"/>
            </a:pP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Kebudayaan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indonesia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secara</a:t>
            </a:r>
            <a:r>
              <a:rPr lang="en-ID" b="0" i="0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ID" b="0" i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umum</a:t>
            </a:r>
            <a:endParaRPr lang="en-ID" b="0" i="0" dirty="0">
              <a:solidFill>
                <a:schemeClr val="bg1"/>
              </a:solidFill>
              <a:effectLst/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E6B69BC-8ADE-481D-8F39-B01BC0C973AA}"/>
              </a:ext>
            </a:extLst>
          </p:cNvPr>
          <p:cNvCxnSpPr>
            <a:cxnSpLocks/>
            <a:stCxn id="10" idx="6"/>
            <a:endCxn id="11" idx="1"/>
          </p:cNvCxnSpPr>
          <p:nvPr/>
        </p:nvCxnSpPr>
        <p:spPr>
          <a:xfrm flipV="1">
            <a:off x="2873828" y="5012219"/>
            <a:ext cx="1974124" cy="196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11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561</TotalTime>
  <Words>864</Words>
  <Application>Microsoft Office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Comic Sans MS</vt:lpstr>
      <vt:lpstr>Roboto</vt:lpstr>
      <vt:lpstr>Trebuchet MS</vt:lpstr>
      <vt:lpstr>Wingdings</vt:lpstr>
      <vt:lpstr>Wingdings 3</vt:lpstr>
      <vt:lpstr>Work Sans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Nanang Tomi</dc:creator>
  <cp:lastModifiedBy>ASUS N6N0CV166416259</cp:lastModifiedBy>
  <cp:revision>37</cp:revision>
  <dcterms:created xsi:type="dcterms:W3CDTF">2021-09-20T03:45:14Z</dcterms:created>
  <dcterms:modified xsi:type="dcterms:W3CDTF">2023-09-19T08:05:36Z</dcterms:modified>
</cp:coreProperties>
</file>