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6" r:id="rId5"/>
    <p:sldId id="272" r:id="rId6"/>
    <p:sldId id="273" r:id="rId7"/>
    <p:sldId id="274" r:id="rId8"/>
    <p:sldId id="275" r:id="rId9"/>
    <p:sldId id="276" r:id="rId10"/>
    <p:sldId id="277" r:id="rId11"/>
    <p:sldId id="262" r:id="rId12"/>
    <p:sldId id="263" r:id="rId13"/>
    <p:sldId id="264" r:id="rId14"/>
    <p:sldId id="259" r:id="rId15"/>
    <p:sldId id="265" r:id="rId16"/>
    <p:sldId id="267" r:id="rId17"/>
    <p:sldId id="269" r:id="rId18"/>
    <p:sldId id="270" r:id="rId19"/>
    <p:sldId id="279" r:id="rId20"/>
    <p:sldId id="280" r:id="rId21"/>
    <p:sldId id="281" r:id="rId22"/>
    <p:sldId id="282" r:id="rId23"/>
    <p:sldId id="260" r:id="rId24"/>
    <p:sldId id="268" r:id="rId25"/>
    <p:sldId id="283" r:id="rId26"/>
    <p:sldId id="284" r:id="rId2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0" d="100"/>
          <a:sy n="60" d="100"/>
        </p:scale>
        <p:origin x="8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US N6N0CV166416259" userId="9182d95b41217a62" providerId="LiveId" clId="{5E0C8C11-92B0-4D58-B745-32FBBC2C98F0}"/>
    <pc:docChg chg="modSld">
      <pc:chgData name="ASUS N6N0CV166416259" userId="9182d95b41217a62" providerId="LiveId" clId="{5E0C8C11-92B0-4D58-B745-32FBBC2C98F0}" dt="2024-04-03T03:14:41.912" v="1" actId="20577"/>
      <pc:docMkLst>
        <pc:docMk/>
      </pc:docMkLst>
      <pc:sldChg chg="modSp mod">
        <pc:chgData name="ASUS N6N0CV166416259" userId="9182d95b41217a62" providerId="LiveId" clId="{5E0C8C11-92B0-4D58-B745-32FBBC2C98F0}" dt="2024-04-03T03:14:41.912" v="1" actId="20577"/>
        <pc:sldMkLst>
          <pc:docMk/>
          <pc:sldMk cId="203162883" sldId="256"/>
        </pc:sldMkLst>
        <pc:spChg chg="mod">
          <ac:chgData name="ASUS N6N0CV166416259" userId="9182d95b41217a62" providerId="LiveId" clId="{5E0C8C11-92B0-4D58-B745-32FBBC2C98F0}" dt="2024-04-03T03:14:41.912" v="1" actId="20577"/>
          <ac:spMkLst>
            <pc:docMk/>
            <pc:sldMk cId="203162883" sldId="256"/>
            <ac:spMk id="3" creationId="{00000000-0000-0000-0000-000000000000}"/>
          </ac:spMkLst>
        </pc:spChg>
      </pc:sldChg>
    </pc:docChg>
  </pc:docChgLst>
  <pc:docChgLst>
    <pc:chgData name="ASUS N6N0CV166416259" userId="9182d95b41217a62" providerId="LiveId" clId="{7D2E5912-718D-413B-9713-96FF6AF67365}"/>
    <pc:docChg chg="modSld">
      <pc:chgData name="ASUS N6N0CV166416259" userId="9182d95b41217a62" providerId="LiveId" clId="{7D2E5912-718D-413B-9713-96FF6AF67365}" dt="2023-04-06T06:19:00.874" v="1" actId="20577"/>
      <pc:docMkLst>
        <pc:docMk/>
      </pc:docMkLst>
      <pc:sldChg chg="modSp mod">
        <pc:chgData name="ASUS N6N0CV166416259" userId="9182d95b41217a62" providerId="LiveId" clId="{7D2E5912-718D-413B-9713-96FF6AF67365}" dt="2023-04-06T06:19:00.874" v="1" actId="20577"/>
        <pc:sldMkLst>
          <pc:docMk/>
          <pc:sldMk cId="203162883" sldId="256"/>
        </pc:sldMkLst>
        <pc:spChg chg="mod">
          <ac:chgData name="ASUS N6N0CV166416259" userId="9182d95b41217a62" providerId="LiveId" clId="{7D2E5912-718D-413B-9713-96FF6AF67365}" dt="2023-04-06T06:19:00.874" v="1" actId="20577"/>
          <ac:spMkLst>
            <pc:docMk/>
            <pc:sldMk cId="203162883" sldId="25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431A6E-FA83-4439-8B2D-2CB1F1E91412}" type="datetimeFigureOut">
              <a:rPr lang="id-ID" smtClean="0"/>
              <a:t>03/04/2024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9255346" y="2750337"/>
            <a:ext cx="1171888" cy="1356442"/>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3841963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03/04/2024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11309"/>
            <a:ext cx="1154151" cy="1090789"/>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4094830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03/04/2024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11615"/>
            <a:ext cx="1154151" cy="1090789"/>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993864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03/04/2024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09925"/>
            <a:ext cx="1154151" cy="1090789"/>
          </a:xfrm>
        </p:spPr>
        <p:txBody>
          <a:bodyPr/>
          <a:lstStyle/>
          <a:p>
            <a:fld id="{FFB0FC8D-D3FF-4D4E-9BAE-2A59C86C4BA2}" type="slidenum">
              <a:rPr lang="id-ID" smtClean="0"/>
              <a:t>‹#›</a:t>
            </a:fld>
            <a:endParaRPr lang="id-ID"/>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507235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03/04/2024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09925"/>
            <a:ext cx="1154151" cy="1090789"/>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837284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A431A6E-FA83-4439-8B2D-2CB1F1E91412}" type="datetimeFigureOut">
              <a:rPr lang="id-ID" smtClean="0"/>
              <a:t>03/04/2024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4223352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A431A6E-FA83-4439-8B2D-2CB1F1E91412}" type="datetimeFigureOut">
              <a:rPr lang="id-ID" smtClean="0"/>
              <a:t>03/04/2024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0759205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431A6E-FA83-4439-8B2D-2CB1F1E91412}" type="datetimeFigureOut">
              <a:rPr lang="id-ID" smtClean="0"/>
              <a:t>03/04/2024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532797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A431A6E-FA83-4439-8B2D-2CB1F1E91412}" type="datetimeFigureOut">
              <a:rPr lang="id-ID" smtClean="0"/>
              <a:t>03/04/2024</a:t>
            </a:fld>
            <a:endParaRPr lang="id-ID"/>
          </a:p>
        </p:txBody>
      </p:sp>
      <p:sp>
        <p:nvSpPr>
          <p:cNvPr id="5" name="Footer Placeholder 4"/>
          <p:cNvSpPr>
            <a:spLocks noGrp="1"/>
          </p:cNvSpPr>
          <p:nvPr>
            <p:ph type="ftr" sz="quarter" idx="11"/>
          </p:nvPr>
        </p:nvSpPr>
        <p:spPr>
          <a:xfrm>
            <a:off x="680321" y="5936188"/>
            <a:ext cx="6126805" cy="365125"/>
          </a:xfrm>
        </p:spPr>
        <p:txBody>
          <a:bodyPr/>
          <a:lstStyle/>
          <a:p>
            <a:endParaRPr lang="id-ID"/>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FFB0FC8D-D3FF-4D4E-9BAE-2A59C86C4BA2}" type="slidenum">
              <a:rPr lang="id-ID" smtClean="0"/>
              <a:t>‹#›</a:t>
            </a:fld>
            <a:endParaRPr lang="id-ID"/>
          </a:p>
        </p:txBody>
      </p:sp>
    </p:spTree>
    <p:extLst>
      <p:ext uri="{BB962C8B-B14F-4D97-AF65-F5344CB8AC3E}">
        <p14:creationId xmlns:p14="http://schemas.microsoft.com/office/powerpoint/2010/main" val="46264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431A6E-FA83-4439-8B2D-2CB1F1E91412}" type="datetimeFigureOut">
              <a:rPr lang="id-ID" smtClean="0"/>
              <a:t>03/04/2024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415426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431A6E-FA83-4439-8B2D-2CB1F1E91412}" type="datetimeFigureOut">
              <a:rPr lang="id-ID" smtClean="0"/>
              <a:t>03/04/2024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729455" y="2869895"/>
            <a:ext cx="1154151" cy="1090789"/>
          </a:xfrm>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301149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431A6E-FA83-4439-8B2D-2CB1F1E91412}" type="datetimeFigureOut">
              <a:rPr lang="id-ID" smtClean="0"/>
              <a:t>03/04/2024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329336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431A6E-FA83-4439-8B2D-2CB1F1E91412}" type="datetimeFigureOut">
              <a:rPr lang="id-ID" smtClean="0"/>
              <a:t>03/04/2024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1297781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431A6E-FA83-4439-8B2D-2CB1F1E91412}" type="datetimeFigureOut">
              <a:rPr lang="id-ID" smtClean="0"/>
              <a:t>03/04/2024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384209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CA431A6E-FA83-4439-8B2D-2CB1F1E91412}" type="datetimeFigureOut">
              <a:rPr lang="id-ID" smtClean="0"/>
              <a:t>03/04/2024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3390157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03/04/2024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860170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31A6E-FA83-4439-8B2D-2CB1F1E91412}" type="datetimeFigureOut">
              <a:rPr lang="id-ID" smtClean="0"/>
              <a:t>03/04/2024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B0FC8D-D3FF-4D4E-9BAE-2A59C86C4BA2}" type="slidenum">
              <a:rPr lang="id-ID" smtClean="0"/>
              <a:t>‹#›</a:t>
            </a:fld>
            <a:endParaRPr lang="id-ID"/>
          </a:p>
        </p:txBody>
      </p:sp>
    </p:spTree>
    <p:extLst>
      <p:ext uri="{BB962C8B-B14F-4D97-AF65-F5344CB8AC3E}">
        <p14:creationId xmlns:p14="http://schemas.microsoft.com/office/powerpoint/2010/main" val="2572807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A431A6E-FA83-4439-8B2D-2CB1F1E91412}" type="datetimeFigureOut">
              <a:rPr lang="id-ID" smtClean="0"/>
              <a:t>03/04/2024</a:t>
            </a:fld>
            <a:endParaRPr lang="id-ID"/>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FFB0FC8D-D3FF-4D4E-9BAE-2A59C86C4BA2}" type="slidenum">
              <a:rPr lang="id-ID" smtClean="0"/>
              <a:t>‹#›</a:t>
            </a:fld>
            <a:endParaRPr lang="id-ID"/>
          </a:p>
        </p:txBody>
      </p:sp>
    </p:spTree>
    <p:extLst>
      <p:ext uri="{BB962C8B-B14F-4D97-AF65-F5344CB8AC3E}">
        <p14:creationId xmlns:p14="http://schemas.microsoft.com/office/powerpoint/2010/main" val="30130642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800" i="1" dirty="0"/>
              <a:t>ASAS DAN SUMBER HUKUM ACARA MK</a:t>
            </a:r>
          </a:p>
        </p:txBody>
      </p:sp>
      <p:sp>
        <p:nvSpPr>
          <p:cNvPr id="3" name="Subtitle 2"/>
          <p:cNvSpPr>
            <a:spLocks noGrp="1"/>
          </p:cNvSpPr>
          <p:nvPr>
            <p:ph type="subTitle" idx="1"/>
          </p:nvPr>
        </p:nvSpPr>
        <p:spPr>
          <a:xfrm>
            <a:off x="680322" y="4394039"/>
            <a:ext cx="8144134" cy="2235361"/>
          </a:xfrm>
        </p:spPr>
        <p:txBody>
          <a:bodyPr>
            <a:normAutofit/>
          </a:bodyPr>
          <a:lstStyle/>
          <a:p>
            <a:r>
              <a:rPr lang="id-ID" dirty="0"/>
              <a:t>Mhd Yusrizal Adi Syaputra, SH.MH</a:t>
            </a:r>
          </a:p>
          <a:p>
            <a:r>
              <a:rPr lang="id-ID" dirty="0"/>
              <a:t>Fakultas Hukum</a:t>
            </a:r>
          </a:p>
          <a:p>
            <a:r>
              <a:rPr lang="id-ID" dirty="0"/>
              <a:t>Universitas Medan Area</a:t>
            </a:r>
          </a:p>
          <a:p>
            <a:r>
              <a:rPr lang="id-ID" dirty="0"/>
              <a:t>Medan, 202</a:t>
            </a:r>
            <a:r>
              <a:rPr lang="en-US" dirty="0"/>
              <a:t>4</a:t>
            </a:r>
            <a:endParaRPr lang="id-ID" dirty="0"/>
          </a:p>
        </p:txBody>
      </p:sp>
    </p:spTree>
    <p:extLst>
      <p:ext uri="{BB962C8B-B14F-4D97-AF65-F5344CB8AC3E}">
        <p14:creationId xmlns:p14="http://schemas.microsoft.com/office/powerpoint/2010/main" val="203162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1" y="182880"/>
            <a:ext cx="10111302" cy="5753309"/>
          </a:xfrm>
        </p:spPr>
        <p:txBody>
          <a:bodyPr>
            <a:normAutofit lnSpcReduction="10000"/>
          </a:bodyPr>
          <a:lstStyle/>
          <a:p>
            <a:pPr>
              <a:spcBef>
                <a:spcPct val="0"/>
              </a:spcBef>
              <a:buClrTx/>
              <a:buSzTx/>
              <a:buFontTx/>
              <a:buNone/>
            </a:pPr>
            <a:r>
              <a:rPr lang="id-ID" altLang="id-ID" b="1" u="sng" dirty="0"/>
              <a:t>Asas Non Interfentif / Independensi</a:t>
            </a:r>
          </a:p>
          <a:p>
            <a:pPr>
              <a:spcBef>
                <a:spcPct val="0"/>
              </a:spcBef>
              <a:buClrTx/>
              <a:buSzTx/>
              <a:buFontTx/>
              <a:buNone/>
            </a:pPr>
            <a:r>
              <a:rPr lang="id-ID" altLang="id-ID" dirty="0"/>
              <a:t>MK merdeka dan bebas dari segala campur tangan  kekuasaan lain, baik langsung maupun tidak langsung </a:t>
            </a:r>
            <a:r>
              <a:rPr lang="id-ID" altLang="id-ID" b="1" u="sng" dirty="0"/>
              <a:t> </a:t>
            </a:r>
          </a:p>
          <a:p>
            <a:pPr algn="ctr">
              <a:spcBef>
                <a:spcPct val="0"/>
              </a:spcBef>
              <a:buClrTx/>
              <a:buSzTx/>
              <a:buFontTx/>
              <a:buNone/>
            </a:pPr>
            <a:endParaRPr lang="en-GB" altLang="id-ID" b="1" u="sng" dirty="0"/>
          </a:p>
          <a:p>
            <a:pPr>
              <a:spcBef>
                <a:spcPct val="0"/>
              </a:spcBef>
              <a:buClrTx/>
              <a:buSzTx/>
              <a:buFontTx/>
              <a:buNone/>
            </a:pPr>
            <a:r>
              <a:rPr lang="id-ID" altLang="id-ID" b="1" u="sng" dirty="0"/>
              <a:t>Asas Peradilan Sederhana, Cepat dan Biaya Ringan </a:t>
            </a:r>
          </a:p>
          <a:p>
            <a:pPr marL="0" indent="0" algn="just">
              <a:spcBef>
                <a:spcPct val="0"/>
              </a:spcBef>
              <a:buClrTx/>
              <a:buSzTx/>
              <a:buFontTx/>
              <a:buNone/>
            </a:pPr>
            <a:r>
              <a:rPr lang="id-ID" altLang="id-ID" dirty="0"/>
              <a:t>Hukum Acara mudah dipahami dan tidak berbelit-belit, sehingga peradilan berjalan relatif cepat dan berbiaya ringan</a:t>
            </a:r>
          </a:p>
          <a:p>
            <a:pPr marL="0" indent="0" algn="just">
              <a:spcBef>
                <a:spcPct val="0"/>
              </a:spcBef>
              <a:buClrTx/>
              <a:buSzTx/>
              <a:buFontTx/>
              <a:buNone/>
            </a:pPr>
            <a:endParaRPr lang="en-GB" altLang="id-ID" dirty="0"/>
          </a:p>
          <a:p>
            <a:pPr>
              <a:spcBef>
                <a:spcPct val="0"/>
              </a:spcBef>
              <a:buNone/>
            </a:pPr>
            <a:r>
              <a:rPr lang="id-ID" altLang="id-ID" b="1" u="sng" dirty="0"/>
              <a:t>Asas Sidang Terbuka Untuk Umum</a:t>
            </a:r>
          </a:p>
          <a:p>
            <a:pPr marL="0" indent="0">
              <a:spcBef>
                <a:spcPct val="0"/>
              </a:spcBef>
              <a:buNone/>
            </a:pPr>
            <a:r>
              <a:rPr lang="id-ID" altLang="id-ID" dirty="0"/>
              <a:t>Putusan Mahkamah sah dan berkekuatan hukum tetap apabila  diucapkan dalam sidang terbuka untuk umum</a:t>
            </a:r>
          </a:p>
          <a:p>
            <a:pPr marL="0" indent="0">
              <a:spcBef>
                <a:spcPct val="0"/>
              </a:spcBef>
              <a:buNone/>
            </a:pPr>
            <a:endParaRPr lang="id-ID" altLang="id-ID" dirty="0"/>
          </a:p>
          <a:p>
            <a:pPr>
              <a:spcBef>
                <a:spcPct val="0"/>
              </a:spcBef>
              <a:buClrTx/>
              <a:buSzTx/>
              <a:buFontTx/>
              <a:buNone/>
            </a:pPr>
            <a:r>
              <a:rPr lang="id-ID" altLang="id-ID" b="1" u="sng" dirty="0"/>
              <a:t>Asas Obyektivitas</a:t>
            </a:r>
          </a:p>
          <a:p>
            <a:pPr marL="0" indent="0" algn="just">
              <a:spcBef>
                <a:spcPct val="0"/>
              </a:spcBef>
              <a:buClrTx/>
              <a:buSzTx/>
              <a:buFontTx/>
              <a:buNone/>
            </a:pPr>
            <a:r>
              <a:rPr lang="id-ID" altLang="id-ID" dirty="0"/>
              <a:t>Hakim dan panitera wajib mengundurkan diri apabila memiliki hubungan kerabat atau kepentingan langsung maupun tidak langsung</a:t>
            </a:r>
            <a:endParaRPr lang="en-GB" altLang="id-ID" dirty="0"/>
          </a:p>
          <a:p>
            <a:pPr>
              <a:spcBef>
                <a:spcPct val="0"/>
              </a:spcBef>
              <a:buNone/>
            </a:pPr>
            <a:endParaRPr lang="en-GB" altLang="id-ID" b="1" u="sng" dirty="0"/>
          </a:p>
          <a:p>
            <a:pPr>
              <a:spcBef>
                <a:spcPct val="0"/>
              </a:spcBef>
              <a:buClrTx/>
              <a:buSzTx/>
              <a:buFontTx/>
              <a:buNone/>
            </a:pPr>
            <a:r>
              <a:rPr lang="id-ID" altLang="id-ID" b="1" u="sng" dirty="0"/>
              <a:t>Asas Sosialisasi</a:t>
            </a:r>
          </a:p>
          <a:p>
            <a:pPr marL="0" indent="0" algn="just">
              <a:spcBef>
                <a:spcPct val="0"/>
              </a:spcBef>
              <a:buClrTx/>
              <a:buSzTx/>
              <a:buFontTx/>
              <a:buNone/>
            </a:pPr>
            <a:r>
              <a:rPr lang="id-ID" altLang="id-ID" dirty="0"/>
              <a:t>Putusan MK wajib diumumkan dan dilaporkan secara berkala kepada masyarakat secara terbuka.</a:t>
            </a:r>
            <a:endParaRPr lang="en-GB" altLang="id-ID" dirty="0"/>
          </a:p>
          <a:p>
            <a:endParaRPr lang="id-ID" dirty="0"/>
          </a:p>
        </p:txBody>
      </p:sp>
    </p:spTree>
    <p:extLst>
      <p:ext uri="{BB962C8B-B14F-4D97-AF65-F5344CB8AC3E}">
        <p14:creationId xmlns:p14="http://schemas.microsoft.com/office/powerpoint/2010/main" val="3361008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bg2">
              <a:lumMod val="90000"/>
            </a:schemeClr>
          </a:solidFill>
        </p:spPr>
        <p:txBody>
          <a:bodyPr/>
          <a:lstStyle/>
          <a:p>
            <a:pPr algn="ctr"/>
            <a:r>
              <a:rPr lang="id-ID" dirty="0"/>
              <a:t>Hukum Acara Mahkamah Konstitusi</a:t>
            </a:r>
          </a:p>
        </p:txBody>
      </p:sp>
      <p:sp>
        <p:nvSpPr>
          <p:cNvPr id="3" name="Content Placeholder 2"/>
          <p:cNvSpPr>
            <a:spLocks noGrp="1"/>
          </p:cNvSpPr>
          <p:nvPr>
            <p:ph idx="1"/>
          </p:nvPr>
        </p:nvSpPr>
        <p:spPr/>
        <p:txBody>
          <a:bodyPr>
            <a:normAutofit/>
          </a:bodyPr>
          <a:lstStyle/>
          <a:p>
            <a:pPr algn="just"/>
            <a:r>
              <a:rPr lang="id-ID" sz="2800" dirty="0"/>
              <a:t>Hukum Acara Mahkamah Konstitusi sebagai hukum formal </a:t>
            </a:r>
            <a:r>
              <a:rPr lang="id-ID" sz="2800" i="1" dirty="0">
                <a:solidFill>
                  <a:srgbClr val="FF0000"/>
                </a:solidFill>
              </a:rPr>
              <a:t>(procedural law</a:t>
            </a:r>
            <a:r>
              <a:rPr lang="id-ID" sz="2800" i="1" dirty="0"/>
              <a:t>) </a:t>
            </a:r>
            <a:r>
              <a:rPr lang="id-ID" sz="2800" dirty="0"/>
              <a:t>memiliki fungsi sebagai </a:t>
            </a:r>
            <a:r>
              <a:rPr lang="id-ID" sz="2800" i="1" dirty="0"/>
              <a:t>publiekrechtelijk instrumentarium </a:t>
            </a:r>
            <a:r>
              <a:rPr lang="id-ID" sz="2800" dirty="0"/>
              <a:t>untuk menegakkan hukum materiil </a:t>
            </a:r>
            <a:r>
              <a:rPr lang="id-ID" sz="2800" i="1" dirty="0"/>
              <a:t>(</a:t>
            </a:r>
            <a:r>
              <a:rPr lang="id-ID" sz="2800" i="1" dirty="0">
                <a:solidFill>
                  <a:srgbClr val="FF0000"/>
                </a:solidFill>
              </a:rPr>
              <a:t>handhaving van het materiele recht</a:t>
            </a:r>
            <a:r>
              <a:rPr lang="id-ID" sz="2800" i="1" dirty="0"/>
              <a:t>), </a:t>
            </a:r>
            <a:r>
              <a:rPr lang="id-ID" sz="2800" dirty="0"/>
              <a:t>yaitu hukum tata negara materiil </a:t>
            </a:r>
            <a:r>
              <a:rPr lang="id-ID" sz="2800" i="1" dirty="0"/>
              <a:t>(</a:t>
            </a:r>
            <a:r>
              <a:rPr lang="id-ID" sz="2800" i="1" dirty="0">
                <a:solidFill>
                  <a:srgbClr val="FF0000"/>
                </a:solidFill>
              </a:rPr>
              <a:t>materiele staatsrecht</a:t>
            </a:r>
            <a:r>
              <a:rPr lang="id-ID" sz="2800" i="1" dirty="0"/>
              <a:t>)</a:t>
            </a:r>
            <a:r>
              <a:rPr lang="id-ID" sz="2800" dirty="0"/>
              <a:t>. Hukum tata negara materiil ini meliputi berbagai peraturan perundang-undangan yang berlaku secara formal dalam praktik penyelenggaraan negara yang berpuncak pada konstitusi atau Undang-Undang Dasar sebagai </a:t>
            </a:r>
            <a:r>
              <a:rPr lang="id-ID" sz="2800" i="1" dirty="0"/>
              <a:t>the supreme law of the land</a:t>
            </a:r>
            <a:r>
              <a:rPr lang="id-ID" sz="2800" dirty="0"/>
              <a:t>. </a:t>
            </a:r>
          </a:p>
        </p:txBody>
      </p:sp>
    </p:spTree>
    <p:extLst>
      <p:ext uri="{BB962C8B-B14F-4D97-AF65-F5344CB8AC3E}">
        <p14:creationId xmlns:p14="http://schemas.microsoft.com/office/powerpoint/2010/main" val="1196807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289560"/>
            <a:ext cx="10294182" cy="6400800"/>
          </a:xfrm>
        </p:spPr>
        <p:txBody>
          <a:bodyPr>
            <a:noAutofit/>
          </a:bodyPr>
          <a:lstStyle/>
          <a:p>
            <a:pPr algn="just"/>
            <a:r>
              <a:rPr lang="id-ID" dirty="0"/>
              <a:t>Dalam rangka menegakkan hukum materiil, mengawal dan menegakkan supremasi konstitusi, demokrasi, keadilan dan hak-hak konstitusional warga negara, Undang-Undang Dasar 1945 telah memberikan 4 (empat) kewenangan dan 1 (satu) kewajiban konstitusional kepada Mahkamah Konstitusi untuk: </a:t>
            </a:r>
          </a:p>
          <a:p>
            <a:pPr marL="514350" indent="-514350" algn="just">
              <a:buAutoNum type="arabicParenBoth"/>
            </a:pPr>
            <a:r>
              <a:rPr lang="id-ID" dirty="0"/>
              <a:t>menguji Undang-Undang terhadap Undang-Undang Dasar; </a:t>
            </a:r>
          </a:p>
          <a:p>
            <a:pPr marL="514350" indent="-514350" algn="just">
              <a:buAutoNum type="arabicParenBoth"/>
            </a:pPr>
            <a:r>
              <a:rPr lang="id-ID" dirty="0"/>
              <a:t>memutus sengketa kewenangan lembaga negara yang kewenangannya diberikan oleh Undang-Undang Dasar; </a:t>
            </a:r>
          </a:p>
          <a:p>
            <a:pPr marL="514350" indent="-514350" algn="just">
              <a:buAutoNum type="arabicParenBoth"/>
            </a:pPr>
            <a:r>
              <a:rPr lang="id-ID" dirty="0"/>
              <a:t>memutus pembubaran partai politik;</a:t>
            </a:r>
          </a:p>
          <a:p>
            <a:pPr marL="514350" indent="-514350" algn="just">
              <a:buAutoNum type="arabicParenBoth"/>
            </a:pPr>
            <a:r>
              <a:rPr lang="id-ID" dirty="0"/>
              <a:t>memutus perselisihan tentang hasil pemilihan umum; dan</a:t>
            </a:r>
          </a:p>
          <a:p>
            <a:pPr marL="514350" indent="-514350" algn="just">
              <a:buAutoNum type="arabicParenBoth"/>
            </a:pPr>
            <a:r>
              <a:rPr lang="id-ID" dirty="0"/>
              <a:t>memutus pendapat DPR atas dugaan pelanggaran hukum oleh Presiden dan/atau Wakil Presiden, atau perbuatan tercela dan/atau tidak lagi memenuhi syarat sebagai Presiden dan/atau Wakil Presiden menurut Undang-Undang Dasar. </a:t>
            </a:r>
          </a:p>
          <a:p>
            <a:pPr algn="just"/>
            <a:r>
              <a:rPr lang="id-ID" dirty="0"/>
              <a:t>Atas dasar kewenangan dan kewajiban konstitusional inilah, hukum acara </a:t>
            </a:r>
            <a:r>
              <a:rPr lang="id-ID" i="1" dirty="0"/>
              <a:t>(procedural law) </a:t>
            </a:r>
            <a:r>
              <a:rPr lang="id-ID" dirty="0"/>
              <a:t>diperlukan untuk mengatur mekanisme atau prosedur beracara di Mahkamah Konstitusi</a:t>
            </a:r>
          </a:p>
        </p:txBody>
      </p:sp>
    </p:spTree>
    <p:extLst>
      <p:ext uri="{BB962C8B-B14F-4D97-AF65-F5344CB8AC3E}">
        <p14:creationId xmlns:p14="http://schemas.microsoft.com/office/powerpoint/2010/main" val="1971081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sz="3200" dirty="0"/>
              <a:t>Hukum Acara Mahkamah Konstitusi mengatur penegakan hukum yang materinya telah ditentukan dalam hukum materiilnya </a:t>
            </a:r>
            <a:r>
              <a:rPr lang="id-ID" sz="3200" dirty="0">
                <a:solidFill>
                  <a:srgbClr val="FF0000"/>
                </a:solidFill>
              </a:rPr>
              <a:t>“</a:t>
            </a:r>
            <a:r>
              <a:rPr lang="id-ID" sz="3200" i="1" dirty="0">
                <a:solidFill>
                  <a:srgbClr val="FF0000"/>
                </a:solidFill>
              </a:rPr>
              <a:t>het materiele recht moet ‘gehandhaafd’ worden en dat gebeurt in een process</a:t>
            </a:r>
            <a:r>
              <a:rPr lang="id-ID" sz="3200" i="1" dirty="0"/>
              <a:t>”. </a:t>
            </a:r>
            <a:r>
              <a:rPr lang="id-ID" sz="3200" dirty="0"/>
              <a:t>Jadi, hukum materiil harus ditegakkan dan hal itu terjadi di dalam suatu acara. Hukum yang mengatur acara inilah yang disebut dengan </a:t>
            </a:r>
            <a:r>
              <a:rPr lang="id-ID" sz="3200" dirty="0">
                <a:solidFill>
                  <a:srgbClr val="FF0000"/>
                </a:solidFill>
              </a:rPr>
              <a:t>‘</a:t>
            </a:r>
            <a:r>
              <a:rPr lang="id-ID" sz="3200" i="1" dirty="0">
                <a:solidFill>
                  <a:srgbClr val="FF0000"/>
                </a:solidFill>
              </a:rPr>
              <a:t>formeel recht</a:t>
            </a:r>
            <a:r>
              <a:rPr lang="id-ID" sz="3200" dirty="0"/>
              <a:t>’ atau ‘</a:t>
            </a:r>
            <a:r>
              <a:rPr lang="id-ID" sz="3200" i="1" dirty="0">
                <a:solidFill>
                  <a:srgbClr val="FF0000"/>
                </a:solidFill>
              </a:rPr>
              <a:t>procedural law</a:t>
            </a:r>
            <a:r>
              <a:rPr lang="id-ID" sz="3200" dirty="0">
                <a:solidFill>
                  <a:srgbClr val="FF0000"/>
                </a:solidFill>
              </a:rPr>
              <a:t>’.</a:t>
            </a:r>
          </a:p>
        </p:txBody>
      </p:sp>
    </p:spTree>
    <p:extLst>
      <p:ext uri="{BB962C8B-B14F-4D97-AF65-F5344CB8AC3E}">
        <p14:creationId xmlns:p14="http://schemas.microsoft.com/office/powerpoint/2010/main" val="4128172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Perselisihan yang dibawa ke Mahmakah Konstitusi sesungguhnya juga memiliki karakter khusus, tersendiri dan berbeda dengan perselisihan sehari-hari oleh peradilan biasa. Hal ini disebabkan oleh adanya sifat  sifat kepentingan umum yang tersangkut didalamnya, meskipun andaikata permohonan diajukan oleh seseorang atau individu tertentu.</a:t>
            </a:r>
          </a:p>
          <a:p>
            <a:pPr algn="just"/>
            <a:r>
              <a:rPr lang="id-ID" dirty="0"/>
              <a:t>Keputusan yang dimintakan oleh Pemohon dan diberikan oleh MK akan membawa akibat hukum yang tidak hanya mengenai orang atau individu atau pemohon yang mengajukan permohonan tetapi juga orang lain, lembaga negara, dan aparatur negara atau masyarakat umum lainnya. Khususnya mengenai pengujian UU terhadap UUD </a:t>
            </a:r>
          </a:p>
        </p:txBody>
      </p:sp>
    </p:spTree>
    <p:extLst>
      <p:ext uri="{BB962C8B-B14F-4D97-AF65-F5344CB8AC3E}">
        <p14:creationId xmlns:p14="http://schemas.microsoft.com/office/powerpoint/2010/main" val="1330213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ltLang="id-ID" dirty="0"/>
              <a:t>Hukum Acara Mahkamah Konstitusi memiliki 2 (dua) arti</a:t>
            </a:r>
            <a:r>
              <a:rPr lang="id-ID" altLang="id-ID" dirty="0"/>
              <a:t> </a:t>
            </a:r>
          </a:p>
        </p:txBody>
      </p:sp>
      <p:sp>
        <p:nvSpPr>
          <p:cNvPr id="3" name="Content Placeholder 2"/>
          <p:cNvSpPr>
            <a:spLocks noGrp="1"/>
          </p:cNvSpPr>
          <p:nvPr>
            <p:ph idx="1"/>
          </p:nvPr>
        </p:nvSpPr>
        <p:spPr/>
        <p:txBody>
          <a:bodyPr>
            <a:normAutofit/>
          </a:bodyPr>
          <a:lstStyle/>
          <a:p>
            <a:pPr algn="just"/>
            <a:r>
              <a:rPr lang="fi-FI" altLang="id-ID" b="1" i="1" dirty="0">
                <a:solidFill>
                  <a:srgbClr val="FF0000"/>
                </a:solidFill>
                <a:latin typeface="Arial" panose="020B0604020202020204" pitchFamily="34" charset="0"/>
                <a:cs typeface="Arial" panose="020B0604020202020204" pitchFamily="34" charset="0"/>
              </a:rPr>
              <a:t>Pertama</a:t>
            </a:r>
            <a:r>
              <a:rPr lang="fi-FI" altLang="id-ID" b="1" dirty="0">
                <a:latin typeface="Arial" panose="020B0604020202020204" pitchFamily="34" charset="0"/>
                <a:cs typeface="Arial" panose="020B0604020202020204" pitchFamily="34" charset="0"/>
              </a:rPr>
              <a:t>,</a:t>
            </a:r>
            <a:r>
              <a:rPr lang="fi-FI" altLang="id-ID" dirty="0">
                <a:latin typeface="Arial" panose="020B0604020202020204" pitchFamily="34" charset="0"/>
                <a:cs typeface="Arial" panose="020B0604020202020204" pitchFamily="34" charset="0"/>
              </a:rPr>
              <a:t> Hukum Acara Mahkamah Konstitusi sebagai ilmu yang mempelajari Hukum Acara Mahkamah Konstitusi, yaitu ilmu hukum acara (=hukum formil) yang berkaitan langsung dengan kewenangan-kewenangan dan kewajiban-kewajiban konstitusional Mahkamah Konstitusi sebagai salah satu pemegang kekuasaan kehakiman di Indonesia, di samping Mahkamah Agung</a:t>
            </a:r>
            <a:endParaRPr lang="id-ID" altLang="id-ID" dirty="0">
              <a:latin typeface="Arial" panose="020B0604020202020204" pitchFamily="34" charset="0"/>
              <a:cs typeface="Arial" panose="020B0604020202020204" pitchFamily="34" charset="0"/>
            </a:endParaRPr>
          </a:p>
          <a:p>
            <a:pPr algn="just"/>
            <a:r>
              <a:rPr lang="fi-FI" altLang="id-ID" b="1" i="1" dirty="0">
                <a:solidFill>
                  <a:srgbClr val="FF0000"/>
                </a:solidFill>
                <a:latin typeface="Arial" panose="020B0604020202020204" pitchFamily="34" charset="0"/>
                <a:cs typeface="Arial" panose="020B0604020202020204" pitchFamily="34" charset="0"/>
              </a:rPr>
              <a:t>Kedua</a:t>
            </a:r>
            <a:r>
              <a:rPr lang="fi-FI" altLang="id-ID" dirty="0">
                <a:latin typeface="Arial" panose="020B0604020202020204" pitchFamily="34" charset="0"/>
                <a:cs typeface="Arial" panose="020B0604020202020204" pitchFamily="34" charset="0"/>
              </a:rPr>
              <a:t>, Hukum Acara Mahkamah Konstitusi sebagai hukum positif </a:t>
            </a:r>
            <a:r>
              <a:rPr lang="fi-FI" altLang="id-ID" i="1" dirty="0">
                <a:latin typeface="Arial" panose="020B0604020202020204" pitchFamily="34" charset="0"/>
                <a:cs typeface="Arial" panose="020B0604020202020204" pitchFamily="34" charset="0"/>
              </a:rPr>
              <a:t>(positieverecht),</a:t>
            </a:r>
            <a:r>
              <a:rPr lang="fi-FI" altLang="id-ID" dirty="0">
                <a:latin typeface="Arial" panose="020B0604020202020204" pitchFamily="34" charset="0"/>
                <a:cs typeface="Arial" panose="020B0604020202020204" pitchFamily="34" charset="0"/>
              </a:rPr>
              <a:t> yaitu hukum yang mengatur dan menegakkan hukum materiil sebagaimana dimaksud dalam Pasal 7B ayat (1) dan 24C ayat (1) dan (2) UUD 1945. </a:t>
            </a:r>
            <a:endParaRPr lang="id-ID" altLang="id-ID" dirty="0">
              <a:latin typeface="Arial" panose="020B0604020202020204" pitchFamily="34" charset="0"/>
              <a:cs typeface="Arial" panose="020B0604020202020204" pitchFamily="34" charset="0"/>
            </a:endParaRPr>
          </a:p>
          <a:p>
            <a:pPr algn="just"/>
            <a:endParaRPr lang="id-ID" dirty="0"/>
          </a:p>
        </p:txBody>
      </p:sp>
    </p:spTree>
    <p:extLst>
      <p:ext uri="{BB962C8B-B14F-4D97-AF65-F5344CB8AC3E}">
        <p14:creationId xmlns:p14="http://schemas.microsoft.com/office/powerpoint/2010/main" val="1977376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Arti Penting Hukum Acara MK</a:t>
            </a:r>
          </a:p>
        </p:txBody>
      </p:sp>
      <p:sp>
        <p:nvSpPr>
          <p:cNvPr id="3" name="Content Placeholder 2"/>
          <p:cNvSpPr>
            <a:spLocks noGrp="1"/>
          </p:cNvSpPr>
          <p:nvPr>
            <p:ph idx="1"/>
          </p:nvPr>
        </p:nvSpPr>
        <p:spPr>
          <a:xfrm>
            <a:off x="680321" y="2336872"/>
            <a:ext cx="9613861" cy="4018207"/>
          </a:xfrm>
        </p:spPr>
        <p:txBody>
          <a:bodyPr>
            <a:normAutofit/>
          </a:bodyPr>
          <a:lstStyle/>
          <a:p>
            <a:pPr marL="0" indent="0" algn="just">
              <a:buNone/>
            </a:pPr>
            <a:r>
              <a:rPr lang="fi-FI" altLang="id-ID" sz="2800" dirty="0">
                <a:latin typeface="Arial" panose="020B0604020202020204" pitchFamily="34" charset="0"/>
                <a:cs typeface="Arial" panose="020B0604020202020204" pitchFamily="34" charset="0"/>
              </a:rPr>
              <a:t>Pentingnya hukum materiil dan Hukum Acara Mahkamah Konstitusi sebagai hukum formil itu tercermin pada kenyataan, bahwa sebagai salah satu pemegang kekuasaan kehakiman, Mahkamah Konstitusi akan lumpuh tanpa adanya hukum materiil,  dan sebaliknya peradilan Mahkamah Konstitusi tanpa adanya hukum formal (hukum acara) akan liar, sebab tidak ada ukuran-ukuran hukum atau batas-batas hukum yang jelas bagi Mahkamah Konstitusi dalam menjalankan wewenangnya</a:t>
            </a:r>
            <a:endParaRPr lang="id-ID" altLang="id-ID" sz="2800" dirty="0">
              <a:latin typeface="Arial" panose="020B0604020202020204" pitchFamily="34" charset="0"/>
              <a:cs typeface="Arial" panose="020B0604020202020204" pitchFamily="34" charset="0"/>
            </a:endParaRPr>
          </a:p>
          <a:p>
            <a:pPr algn="just"/>
            <a:endParaRPr lang="id-ID" sz="2800" dirty="0"/>
          </a:p>
        </p:txBody>
      </p:sp>
    </p:spTree>
    <p:extLst>
      <p:ext uri="{BB962C8B-B14F-4D97-AF65-F5344CB8AC3E}">
        <p14:creationId xmlns:p14="http://schemas.microsoft.com/office/powerpoint/2010/main" val="1454484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1" y="640080"/>
            <a:ext cx="9791262" cy="5745480"/>
          </a:xfrm>
        </p:spPr>
        <p:txBody>
          <a:bodyPr>
            <a:normAutofit/>
          </a:bodyPr>
          <a:lstStyle/>
          <a:p>
            <a:pPr algn="just"/>
            <a:r>
              <a:rPr lang="id-ID" dirty="0"/>
              <a:t>Sumber Utama untuk mecanri aturan hukum acara adalah undang-undang hukum acara, yang secara khusus dibuat untuk itu, dalam hal ini adalah UU Mahkamah Konstitusi. Akan tetapi sejarah telah mencatat bahwa sempitnya waktu yang tersedia untuk menyusun UU MK telah menyebabkan aturan mengenai hukum acara tidak lengkap.</a:t>
            </a:r>
          </a:p>
          <a:p>
            <a:pPr algn="just"/>
            <a:r>
              <a:rPr lang="id-ID" dirty="0"/>
              <a:t>Aturan Hukum acara yang dimuat dalam Bab V UU MK, yang disusun dalam 12 Bagian, dan diatur dalam Pasal 28-Pasl 85 masih sangat sederhana dan masih banyak kekosongannnya.</a:t>
            </a:r>
          </a:p>
          <a:p>
            <a:pPr algn="just"/>
            <a:r>
              <a:rPr lang="id-ID" dirty="0"/>
              <a:t>Hal ini diakui pembuat UU, dan karenanya memberikan kewenangan pada MK untuk mengatur lebih lanjut hal yang dipandang perlu untuk kelancaran pelaksanaan tugas dan wewenangnya dengan menyusun sendiri rule of the court.</a:t>
            </a:r>
          </a:p>
          <a:p>
            <a:pPr algn="just"/>
            <a:endParaRPr lang="id-ID" dirty="0"/>
          </a:p>
        </p:txBody>
      </p:sp>
    </p:spTree>
    <p:extLst>
      <p:ext uri="{BB962C8B-B14F-4D97-AF65-F5344CB8AC3E}">
        <p14:creationId xmlns:p14="http://schemas.microsoft.com/office/powerpoint/2010/main" val="2503508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Rule of the court yang diperlukan untuk mengisi kekurangan atau kekosongan yang ada dilakukan dalam Peraturan Mahkamah Konstitusi (PMK).</a:t>
            </a:r>
          </a:p>
          <a:p>
            <a:pPr algn="just"/>
            <a:r>
              <a:rPr lang="id-ID" dirty="0"/>
              <a:t>PMK yang dibentuk saat ini masih terbatas karena ternyata perkembangan praktik beracara yang dilaksanakan di MK masih dinamis.</a:t>
            </a:r>
          </a:p>
          <a:p>
            <a:pPr algn="just"/>
            <a:r>
              <a:rPr lang="id-ID" dirty="0"/>
              <a:t>Pelaksanaan PMK maupun praktik pemeriksaan di MK dalam mengisi kekosongan hukum acara tentu juga merujuk pada bagian UU hukum acara yang dikencal dengan Hukum Acara perdata, Hukum acara TUN, yang relevan dengan Perkara Konstitusi yang dihadapi</a:t>
            </a:r>
          </a:p>
        </p:txBody>
      </p:sp>
    </p:spTree>
    <p:extLst>
      <p:ext uri="{BB962C8B-B14F-4D97-AF65-F5344CB8AC3E}">
        <p14:creationId xmlns:p14="http://schemas.microsoft.com/office/powerpoint/2010/main" val="4198720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lstStyle/>
          <a:p>
            <a:r>
              <a:rPr lang="id-ID" dirty="0"/>
              <a:t>Sumber Hukum Acara MK</a:t>
            </a:r>
          </a:p>
        </p:txBody>
      </p:sp>
      <p:sp>
        <p:nvSpPr>
          <p:cNvPr id="3" name="Content Placeholder 2"/>
          <p:cNvSpPr>
            <a:spLocks noGrp="1"/>
          </p:cNvSpPr>
          <p:nvPr>
            <p:ph idx="1"/>
          </p:nvPr>
        </p:nvSpPr>
        <p:spPr/>
        <p:txBody>
          <a:bodyPr>
            <a:normAutofit fontScale="92500"/>
          </a:bodyPr>
          <a:lstStyle/>
          <a:p>
            <a:pPr algn="just"/>
            <a:r>
              <a:rPr lang="id-ID" dirty="0"/>
              <a:t>Untuk mengetahui sumber hukum acara MK tentu juga dapat didekati dari aspek materiil dan formil. Dari aspek materiil, untuk mengetahui sumber hukum acara MK harus dilihat dari mana materi ketentuan hukum acara dimaksud diambil atau hal apa saja yang mempengaruhi materi hukum acara MK. Dalam konteks hukum nasional, hukum acara MK tentu bersumber pada nilai-nilai yang diyakini kebenarannya oleh bangsa Indonesia, yaitu Pancasila. Selain itu yang menentukan materi hukum acara MK adalah asas-asas hukum terkait dengan penyelenggaraan peradilan yang disesuaikan dengan karakteristik hukum acara MK dan dijadikan sebagai asas hukum acara MK. Asas-asas dan materi hukum acara MK tersebut dalam pembuatannya dipengaruhi oleh teori atau ajaran hukum, terutama teori konstitusi dan ilmu hukum tata negara.</a:t>
            </a:r>
          </a:p>
        </p:txBody>
      </p:sp>
    </p:spTree>
    <p:extLst>
      <p:ext uri="{BB962C8B-B14F-4D97-AF65-F5344CB8AC3E}">
        <p14:creationId xmlns:p14="http://schemas.microsoft.com/office/powerpoint/2010/main" val="2597918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90000"/>
            </a:schemeClr>
          </a:solidFill>
        </p:spPr>
        <p:txBody>
          <a:bodyPr/>
          <a:lstStyle/>
          <a:p>
            <a:r>
              <a:rPr lang="id-ID" dirty="0"/>
              <a:t>Pengantar</a:t>
            </a:r>
          </a:p>
        </p:txBody>
      </p:sp>
      <p:sp>
        <p:nvSpPr>
          <p:cNvPr id="3" name="Content Placeholder 2"/>
          <p:cNvSpPr>
            <a:spLocks noGrp="1"/>
          </p:cNvSpPr>
          <p:nvPr>
            <p:ph idx="1"/>
          </p:nvPr>
        </p:nvSpPr>
        <p:spPr>
          <a:xfrm>
            <a:off x="680321" y="2336872"/>
            <a:ext cx="9613861" cy="4048687"/>
          </a:xfrm>
        </p:spPr>
        <p:txBody>
          <a:bodyPr/>
          <a:lstStyle/>
          <a:p>
            <a:pPr algn="just"/>
            <a:r>
              <a:rPr lang="id-ID" dirty="0"/>
              <a:t>Hukum dapat dibedakan menjadi hukum materiil dan hukum formil.</a:t>
            </a:r>
          </a:p>
          <a:p>
            <a:pPr algn="just"/>
            <a:r>
              <a:rPr lang="id-ID" dirty="0"/>
              <a:t>Hukum materiil disebut sebagai hukum positif yang berisikan norma-norma hukum untuk mengatur kehidupan bermasyarakat. Misalnya, ketentuan mengenai larangan mencuri, diatur dalam KUHP (KUHP disini disebut sebagai hukum materiil). Apabila ada seseorang yang melanggar larangan pencurian tersebut, maka akan diproses sesuai dengan hukum ada, maka proses penegakan hukum materiil tersebut dilakukan atas dasar hukum acara pidana (KUHAP). KUHAP inilah yang disebut sebagai Hukum Formil</a:t>
            </a:r>
          </a:p>
          <a:p>
            <a:pPr marL="0" indent="0" algn="just">
              <a:buNone/>
            </a:pPr>
            <a:endParaRPr lang="id-ID" dirty="0"/>
          </a:p>
        </p:txBody>
      </p:sp>
    </p:spTree>
    <p:extLst>
      <p:ext uri="{BB962C8B-B14F-4D97-AF65-F5344CB8AC3E}">
        <p14:creationId xmlns:p14="http://schemas.microsoft.com/office/powerpoint/2010/main" val="3028266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Sedangkan sumber hukum formil hukum acara MK adalah ketentuan hukum positif yang mengatur hukum acara MK atau paling tidak terkait dengan hukum acara MK. Ketentuan Pasal 24C ayat (6) UUD 1945 menyatakan bahwa hukum acara merupakan salah satu hal terkait dengan keberadaan MK yang akan diatur dengan undang-undang. Hukum Acara MK diatur di dalam UU MK, yaitu pada Bab V mulai dari Pasal 28 hingga Pasal 85. </a:t>
            </a:r>
          </a:p>
        </p:txBody>
      </p:sp>
    </p:spTree>
    <p:extLst>
      <p:ext uri="{BB962C8B-B14F-4D97-AF65-F5344CB8AC3E}">
        <p14:creationId xmlns:p14="http://schemas.microsoft.com/office/powerpoint/2010/main" val="3684410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481" y="167640"/>
            <a:ext cx="9882702" cy="6492240"/>
          </a:xfrm>
        </p:spPr>
        <p:txBody>
          <a:bodyPr>
            <a:normAutofit lnSpcReduction="10000"/>
          </a:bodyPr>
          <a:lstStyle/>
          <a:p>
            <a:pPr algn="just"/>
            <a:r>
              <a:rPr lang="id-ID" dirty="0"/>
              <a:t>Selain UU MK, tentu terdapat berbagai ketentuan perundang-undangan lain yang terkait dengan wewenang MK. Beberapa UU lain yang juga menjadi sumber hukum dalam proses peradilan MK antara lain</a:t>
            </a:r>
          </a:p>
          <a:p>
            <a:pPr marL="1082675" indent="-457200" algn="just">
              <a:buFont typeface="+mj-lt"/>
              <a:buAutoNum type="arabicPeriod"/>
            </a:pPr>
            <a:r>
              <a:rPr lang="id-ID" dirty="0"/>
              <a:t>Undang-Undang Nomor 48 Tahun 2009 tentang Kekuasaan Kehakiman.</a:t>
            </a:r>
          </a:p>
          <a:p>
            <a:pPr marL="1082675" indent="-457200" algn="just">
              <a:buFont typeface="+mj-lt"/>
              <a:buAutoNum type="arabicPeriod"/>
            </a:pPr>
            <a:r>
              <a:rPr lang="id-ID" dirty="0"/>
              <a:t>Undang-Undang Nomor 10 Tahun 2004 tentang Pembentukan Peraturan Perundang-Undangan;</a:t>
            </a:r>
          </a:p>
          <a:p>
            <a:pPr marL="1082675" indent="-457200" algn="just">
              <a:buFont typeface="+mj-lt"/>
              <a:buAutoNum type="arabicPeriod"/>
            </a:pPr>
            <a:r>
              <a:rPr lang="id-ID" dirty="0"/>
              <a:t>Undang-Undang Nomor 32 Tahun 2004 tentang Pemerintahan Daerah (Beserta Perubahannya);</a:t>
            </a:r>
          </a:p>
          <a:p>
            <a:pPr marL="1082675" indent="-457200" algn="just">
              <a:buFont typeface="+mj-lt"/>
              <a:buAutoNum type="arabicPeriod"/>
            </a:pPr>
            <a:r>
              <a:rPr lang="id-ID" dirty="0"/>
              <a:t>Undang-Undang Nomor 22 Tahun 2007 tentang Penyelenggara Pemilihan Umum;</a:t>
            </a:r>
          </a:p>
          <a:p>
            <a:pPr marL="1082675" indent="-457200" algn="just">
              <a:buFont typeface="+mj-lt"/>
              <a:buAutoNum type="arabicPeriod"/>
            </a:pPr>
            <a:r>
              <a:rPr lang="id-ID" dirty="0"/>
              <a:t>Undang-Undang Nomor 2 Tahun 2008 tentang Partai Politik;</a:t>
            </a:r>
          </a:p>
          <a:p>
            <a:pPr marL="1082675" indent="-457200" algn="just">
              <a:buFont typeface="+mj-lt"/>
              <a:buAutoNum type="arabicPeriod"/>
            </a:pPr>
            <a:r>
              <a:rPr lang="id-ID" dirty="0"/>
              <a:t>Undang-Undang Nomor 10 Tahun 2008 tentang Pemilihan Umum Anggota DPR, DPD, dan DPRD;</a:t>
            </a:r>
          </a:p>
          <a:p>
            <a:pPr marL="1082675" indent="-457200" algn="just">
              <a:buFont typeface="+mj-lt"/>
              <a:buAutoNum type="arabicPeriod"/>
            </a:pPr>
            <a:r>
              <a:rPr lang="id-ID" dirty="0"/>
              <a:t> Undang-Undang Nomor 42 Tahun 2008 tentang Pemilihan Umum Presiden dan Wakil Presiden;</a:t>
            </a:r>
          </a:p>
          <a:p>
            <a:pPr marL="1082675" indent="-457200" algn="just">
              <a:buFont typeface="+mj-lt"/>
              <a:buAutoNum type="arabicPeriod"/>
            </a:pPr>
            <a:r>
              <a:rPr lang="id-ID" dirty="0"/>
              <a:t>Undang-Undang Nomor 27 Tahun 2009 tentang MPR, DPR, DPD, dan DPRD.</a:t>
            </a:r>
          </a:p>
        </p:txBody>
      </p:sp>
    </p:spTree>
    <p:extLst>
      <p:ext uri="{BB962C8B-B14F-4D97-AF65-F5344CB8AC3E}">
        <p14:creationId xmlns:p14="http://schemas.microsoft.com/office/powerpoint/2010/main" val="3383729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Untuk melengkapi ketentuan hukum acara dalam UU MK, Pasal 86 UU MK menyatakan bahwa MK dapat mengatur lebih lanjut hal-hal yang diperlukan bagi kelancaran pelaksanaan tugas dan wewenangnya. Penjelasan pasal ini menyatakan bahwa ketentuan tersebut dimaksudkan untuk mengisi kemungkinan adanya kekurangan atau kekosongan dalam hukum acara. Ketentuan inilah yang menjadi dasar bagi MK untuk membuat Peraturan Mahkamah Konstitusi (PMK) yang mengatur berbagai hal guna kelancaran pelaksanaan tugas dan wewenang, termasuk hukum acara MK.</a:t>
            </a:r>
          </a:p>
        </p:txBody>
      </p:sp>
    </p:spTree>
    <p:extLst>
      <p:ext uri="{BB962C8B-B14F-4D97-AF65-F5344CB8AC3E}">
        <p14:creationId xmlns:p14="http://schemas.microsoft.com/office/powerpoint/2010/main" val="1530241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Sumber Hukum Acara MK</a:t>
            </a:r>
          </a:p>
        </p:txBody>
      </p:sp>
      <p:sp>
        <p:nvSpPr>
          <p:cNvPr id="3" name="Content Placeholder 2"/>
          <p:cNvSpPr>
            <a:spLocks noGrp="1"/>
          </p:cNvSpPr>
          <p:nvPr>
            <p:ph idx="1"/>
          </p:nvPr>
        </p:nvSpPr>
        <p:spPr>
          <a:xfrm>
            <a:off x="680321" y="2336873"/>
            <a:ext cx="9613861" cy="4063928"/>
          </a:xfrm>
        </p:spPr>
        <p:txBody>
          <a:bodyPr>
            <a:normAutofit lnSpcReduction="10000"/>
          </a:bodyPr>
          <a:lstStyle/>
          <a:p>
            <a:pPr marL="457200" indent="-457200">
              <a:buFont typeface="+mj-lt"/>
              <a:buAutoNum type="arabicPeriod"/>
            </a:pPr>
            <a:r>
              <a:rPr lang="id-ID" altLang="id-ID" dirty="0"/>
              <a:t>Undang-Undang No. 24 Tahun 2003 tentang Mahkamah Konstitusi</a:t>
            </a:r>
          </a:p>
          <a:p>
            <a:pPr marL="457200" indent="-457200">
              <a:buFont typeface="+mj-lt"/>
              <a:buAutoNum type="arabicPeriod"/>
            </a:pPr>
            <a:r>
              <a:rPr lang="id-ID" altLang="id-ID" dirty="0"/>
              <a:t>Peraturan Mahakamah Konstitusi (PMK)</a:t>
            </a:r>
          </a:p>
          <a:p>
            <a:pPr marL="457200" indent="-457200">
              <a:buFont typeface="+mj-lt"/>
              <a:buAutoNum type="arabicPeriod"/>
            </a:pPr>
            <a:r>
              <a:rPr lang="id-ID" altLang="id-ID" dirty="0"/>
              <a:t>Yurisprudensi Mahkamah Konstitusi RI</a:t>
            </a:r>
          </a:p>
          <a:p>
            <a:pPr marL="457200" indent="-457200">
              <a:buFont typeface="+mj-lt"/>
              <a:buAutoNum type="arabicPeriod"/>
            </a:pPr>
            <a:r>
              <a:rPr lang="id-ID" altLang="id-ID" dirty="0"/>
              <a:t>Undang-Undang Hukum Acara Perdata, Hukum Acara Peradilan Tata Usaha Negara, dan Hukum Acara Pidana Indonesia</a:t>
            </a:r>
          </a:p>
          <a:p>
            <a:pPr marL="457200" indent="-457200">
              <a:buFont typeface="+mj-lt"/>
              <a:buAutoNum type="arabicPeriod"/>
            </a:pPr>
            <a:r>
              <a:rPr lang="id-ID" altLang="id-ID" dirty="0"/>
              <a:t>Pendapat Sarjana (doktrin)</a:t>
            </a:r>
          </a:p>
          <a:p>
            <a:pPr marL="457200" indent="-457200">
              <a:buFont typeface="+mj-lt"/>
              <a:buAutoNum type="arabicPeriod"/>
            </a:pPr>
            <a:r>
              <a:rPr lang="id-ID" altLang="id-ID" dirty="0"/>
              <a:t>Hukum Acara dan yurisprudensi Mahkamah Konstitusi Negara lain</a:t>
            </a:r>
          </a:p>
          <a:p>
            <a:pPr marL="0" indent="0">
              <a:buNone/>
            </a:pPr>
            <a:r>
              <a:rPr lang="id-ID" altLang="id-ID" dirty="0">
                <a:solidFill>
                  <a:srgbClr val="FF0000"/>
                </a:solidFill>
              </a:rPr>
              <a:t>Poin no 4 , 5, dan 6 merupakan sumber tidak langsung yang sebaiknya diambl alih melalui PMK karena kebutuhan praktik yang timbul disebabkan oleh kekosongan dalam pengaturan hukum acara.</a:t>
            </a:r>
          </a:p>
          <a:p>
            <a:endParaRPr lang="id-ID" dirty="0"/>
          </a:p>
        </p:txBody>
      </p:sp>
    </p:spTree>
    <p:extLst>
      <p:ext uri="{BB962C8B-B14F-4D97-AF65-F5344CB8AC3E}">
        <p14:creationId xmlns:p14="http://schemas.microsoft.com/office/powerpoint/2010/main" val="3663620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243840"/>
            <a:ext cx="10286999" cy="6172200"/>
          </a:xfrm>
        </p:spPr>
        <p:txBody>
          <a:bodyPr>
            <a:noAutofit/>
          </a:bodyPr>
          <a:lstStyle/>
          <a:p>
            <a:pPr marL="0" indent="0" algn="just">
              <a:lnSpc>
                <a:spcPct val="100000"/>
              </a:lnSpc>
              <a:spcBef>
                <a:spcPts val="0"/>
              </a:spcBef>
              <a:buNone/>
            </a:pPr>
            <a:r>
              <a:rPr lang="id-ID" dirty="0">
                <a:solidFill>
                  <a:srgbClr val="FF0000"/>
                </a:solidFill>
              </a:rPr>
              <a:t>Hukum Acara Mahkamah Konstitusi yang bersifat khusus, yang secara normatif bersumber dari </a:t>
            </a:r>
          </a:p>
          <a:p>
            <a:pPr marL="457200" indent="-457200" algn="just">
              <a:lnSpc>
                <a:spcPct val="100000"/>
              </a:lnSpc>
              <a:spcBef>
                <a:spcPts val="0"/>
              </a:spcBef>
              <a:buFont typeface="+mj-lt"/>
              <a:buAutoNum type="arabicPeriod"/>
            </a:pPr>
            <a:r>
              <a:rPr lang="id-ID" dirty="0"/>
              <a:t>Undang-Undang Nomor 24 Tahun 2003 tentang Mahkamah Konstitusi dan</a:t>
            </a:r>
          </a:p>
          <a:p>
            <a:pPr marL="457200" indent="-457200" algn="just">
              <a:lnSpc>
                <a:spcPct val="100000"/>
              </a:lnSpc>
              <a:spcBef>
                <a:spcPts val="0"/>
              </a:spcBef>
              <a:buFont typeface="+mj-lt"/>
              <a:buAutoNum type="arabicPeriod"/>
            </a:pPr>
            <a:r>
              <a:rPr lang="id-ID" dirty="0"/>
              <a:t>Peraturan Mahkamah Konstitusi (PMK), seperti </a:t>
            </a:r>
          </a:p>
          <a:p>
            <a:pPr marL="990600" indent="-457200" algn="just">
              <a:lnSpc>
                <a:spcPct val="100000"/>
              </a:lnSpc>
              <a:spcBef>
                <a:spcPts val="600"/>
              </a:spcBef>
              <a:buFont typeface="+mj-lt"/>
              <a:buAutoNum type="alphaLcPeriod"/>
            </a:pPr>
            <a:r>
              <a:rPr lang="id-ID" sz="2000" dirty="0"/>
              <a:t>PMK Nomor 06/PMK/2005 tentang Pedoman Beracara dalam Perkara Pengujian Undang-Undang; PMK Nomor 08/PMK/2006 tentang Pedoman Beracara dalam Sengketa Kewenangan Konstitusional Lembaga Negara; </a:t>
            </a:r>
          </a:p>
          <a:p>
            <a:pPr marL="990600" indent="-457200" algn="just">
              <a:lnSpc>
                <a:spcPct val="100000"/>
              </a:lnSpc>
              <a:spcBef>
                <a:spcPts val="600"/>
              </a:spcBef>
              <a:buFont typeface="+mj-lt"/>
              <a:buAutoNum type="alphaLcPeriod"/>
            </a:pPr>
            <a:r>
              <a:rPr lang="id-ID" sz="2000" dirty="0"/>
              <a:t>PMK Nomor 12 Tahun 2008 tentang Prosedur Beracara dalam Pembubaran Partai Politik; </a:t>
            </a:r>
          </a:p>
          <a:p>
            <a:pPr marL="990600" indent="-457200" algn="just">
              <a:lnSpc>
                <a:spcPct val="100000"/>
              </a:lnSpc>
              <a:spcBef>
                <a:spcPts val="600"/>
              </a:spcBef>
              <a:buFont typeface="+mj-lt"/>
              <a:buAutoNum type="alphaLcPeriod"/>
            </a:pPr>
            <a:r>
              <a:rPr lang="id-ID" sz="2000" dirty="0"/>
              <a:t>PMK Nomor 15 Tahun 2008 tentang Pedoman Beracara dalam Perselisihan Hasil Pemilihan Umum Kepala Daerah; </a:t>
            </a:r>
          </a:p>
          <a:p>
            <a:pPr marL="990600" indent="-457200" algn="just">
              <a:lnSpc>
                <a:spcPct val="100000"/>
              </a:lnSpc>
              <a:spcBef>
                <a:spcPts val="600"/>
              </a:spcBef>
              <a:buFont typeface="+mj-lt"/>
              <a:buAutoNum type="alphaLcPeriod"/>
            </a:pPr>
            <a:r>
              <a:rPr lang="id-ID" sz="2000" dirty="0"/>
              <a:t>PMK Nomor 16 Tahun 2009 tentang Pedoman Beracara dalam Perselisihan Hasil Pemilihan Umum Anggota DPR, DPD dan DPRD; </a:t>
            </a:r>
          </a:p>
          <a:p>
            <a:pPr marL="990600" indent="-457200" algn="just">
              <a:lnSpc>
                <a:spcPct val="100000"/>
              </a:lnSpc>
              <a:spcBef>
                <a:spcPts val="600"/>
              </a:spcBef>
              <a:buFont typeface="+mj-lt"/>
              <a:buAutoNum type="alphaLcPeriod"/>
            </a:pPr>
            <a:r>
              <a:rPr lang="id-ID" sz="2000" dirty="0"/>
              <a:t>PMK Nomor 17 Tahun 2009 tentang Pedoman Beracara dalam Perselisihan Hasil Pemilihan Umum Presiden dan Wakil Presiden; dan </a:t>
            </a:r>
          </a:p>
          <a:p>
            <a:pPr marL="990600" indent="-457200" algn="just">
              <a:lnSpc>
                <a:spcPct val="100000"/>
              </a:lnSpc>
              <a:spcBef>
                <a:spcPts val="600"/>
              </a:spcBef>
              <a:buFont typeface="+mj-lt"/>
              <a:buAutoNum type="alphaLcPeriod"/>
            </a:pPr>
            <a:r>
              <a:rPr lang="id-ID" sz="2000" dirty="0"/>
              <a:t>PMK Nomor 21 Tahun 2009 tentang Pedoman Beracara dalam Memutus Pendapat DPR mengenai Dugaan Pelanggaran Oleh Presiden dan/atau Wakil Presiden.</a:t>
            </a:r>
          </a:p>
        </p:txBody>
      </p:sp>
    </p:spTree>
    <p:extLst>
      <p:ext uri="{BB962C8B-B14F-4D97-AF65-F5344CB8AC3E}">
        <p14:creationId xmlns:p14="http://schemas.microsoft.com/office/powerpoint/2010/main" val="4109401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a:t>Sesuai dengan sifat perkara yang termasuk dalam wewenang peradilan MK, terdapat karakteristik khusus peradilan MK yang berbeda dengan peradilan yang lain. Karakteristik utama yaitu dasar hukum utama yang digunakan dalam proses peradilan baik terkait dengan substansi perkara maupun hukum acara adalah konstitusi itu sendiri, yaitu UUD 1945. Walaupun terdapat berbagai ketentuan undang-undang dan PMK sebagai dasar memeriksa, mengadili, dan memutus perkara, namun ketentuan tersebut digunakan sepanjang dinilai tidak bertentangan dengan UUD 1945. Hal ini tidak terlepas dari sifat wewenang MK yang pada hakikatnya adalah mengadili perkara-perkara konstitusional</a:t>
            </a:r>
          </a:p>
        </p:txBody>
      </p:sp>
    </p:spTree>
    <p:extLst>
      <p:ext uri="{BB962C8B-B14F-4D97-AF65-F5344CB8AC3E}">
        <p14:creationId xmlns:p14="http://schemas.microsoft.com/office/powerpoint/2010/main" val="3820024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613861" cy="5114172"/>
          </a:xfrm>
        </p:spPr>
        <p:txBody>
          <a:bodyPr/>
          <a:lstStyle/>
          <a:p>
            <a:pPr algn="ctr"/>
            <a:r>
              <a:rPr lang="id-ID" dirty="0"/>
              <a:t>TERIMA KASIH</a:t>
            </a:r>
          </a:p>
        </p:txBody>
      </p:sp>
    </p:spTree>
    <p:extLst>
      <p:ext uri="{BB962C8B-B14F-4D97-AF65-F5344CB8AC3E}">
        <p14:creationId xmlns:p14="http://schemas.microsoft.com/office/powerpoint/2010/main" val="309011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06680"/>
            <a:ext cx="10454639" cy="6477000"/>
          </a:xfrm>
        </p:spPr>
        <p:txBody>
          <a:bodyPr/>
          <a:lstStyle/>
          <a:p>
            <a:pPr algn="just"/>
            <a:r>
              <a:rPr lang="id-ID" dirty="0"/>
              <a:t>Tidak semua peraturan hukum ( undang-undang) yang ada memiliki hukum acara tersendiri. Dalam konteks ketentuan-ketentuan yang bersifat pidana umum (yang diatur dalam KUHP), maka hukum acara untuk mempertahankannya didalam KUHAP.</a:t>
            </a:r>
          </a:p>
          <a:p>
            <a:pPr algn="just"/>
            <a:r>
              <a:rPr lang="id-ID" dirty="0"/>
              <a:t>Akan tetapi dalam konteks hukum perdata (secara umum), pengaturan materiil nya diatur dalam KUHPerdata (BW), sedangkan untuk mempertahankan hukum materiil (KUHPerdata) diatur dengan Kitab Undang-Undang Hukum Acara Perdata (HIR &amp; RBG).</a:t>
            </a:r>
          </a:p>
          <a:p>
            <a:pPr algn="just"/>
            <a:r>
              <a:rPr lang="id-ID" dirty="0"/>
              <a:t>Dalam bidang hukum yang lain misalnya, untuk perbuatan-perbuatan hukum yang melindungi hak-hak asasi anak di Indonesia diatur secara khusus (lex specialis) oleh sebuah undang-undang khusus, yakni Undang-Undang Perlindungan Anak. Ketika ada pelanggaran yang dilakukan oleh anak, maka tata cara mempertahankan hukum materiil anak tersebut mempergunakan hukum acara khusus anak artinya, hukum acara pidana terhadap anak dilakukan secara khusus dan diatur dalam undang-undang khusus.</a:t>
            </a:r>
          </a:p>
          <a:p>
            <a:pPr algn="just"/>
            <a:endParaRPr lang="id-ID" dirty="0"/>
          </a:p>
        </p:txBody>
      </p:sp>
    </p:spTree>
    <p:extLst>
      <p:ext uri="{BB962C8B-B14F-4D97-AF65-F5344CB8AC3E}">
        <p14:creationId xmlns:p14="http://schemas.microsoft.com/office/powerpoint/2010/main" val="2729392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1" y="411480"/>
            <a:ext cx="9989382" cy="6187440"/>
          </a:xfrm>
        </p:spPr>
        <p:txBody>
          <a:bodyPr>
            <a:noAutofit/>
          </a:bodyPr>
          <a:lstStyle/>
          <a:p>
            <a:pPr algn="just"/>
            <a:r>
              <a:rPr lang="id-ID" altLang="id-ID" sz="2800" dirty="0">
                <a:latin typeface="Arial" panose="020B0604020202020204" pitchFamily="34" charset="0"/>
                <a:cs typeface="Arial" panose="020B0604020202020204" pitchFamily="34" charset="0"/>
              </a:rPr>
              <a:t>Hukum acara atau hukum formil, merupakan salah satu jenis norma hukum dalam kesatuan sistem norma hukum</a:t>
            </a:r>
          </a:p>
          <a:p>
            <a:pPr algn="just"/>
            <a:r>
              <a:rPr lang="id-ID" altLang="id-ID" sz="2800" dirty="0">
                <a:latin typeface="Arial" panose="020B0604020202020204" pitchFamily="34" charset="0"/>
                <a:cs typeface="Arial" panose="020B0604020202020204" pitchFamily="34" charset="0"/>
              </a:rPr>
              <a:t>Hukum acara menentukan berjalan tidaknya proses penegakan hukum dan pelaksanaan kewenangan berdasarkan hukum dari suatu lembaga</a:t>
            </a:r>
          </a:p>
          <a:p>
            <a:pPr algn="just"/>
            <a:r>
              <a:rPr lang="id-ID" altLang="id-ID" sz="2800" dirty="0">
                <a:latin typeface="Arial" panose="020B0604020202020204" pitchFamily="34" charset="0"/>
                <a:cs typeface="Arial" panose="020B0604020202020204" pitchFamily="34" charset="0"/>
              </a:rPr>
              <a:t>Hukum materiil tidak akan dapat dilaksanakan dengan baik tanpa adanya hukum acara yang dipahami dan dilaksanakan oleh semua pihak yang terkait dalam suatu proses hukum</a:t>
            </a:r>
          </a:p>
          <a:p>
            <a:pPr algn="just"/>
            <a:r>
              <a:rPr lang="id-ID" altLang="id-ID" sz="2800" dirty="0">
                <a:latin typeface="Arial" panose="020B0604020202020204" pitchFamily="34" charset="0"/>
                <a:cs typeface="Arial" panose="020B0604020202020204" pitchFamily="34" charset="0"/>
              </a:rPr>
              <a:t>Hukum acara Mahkamah Konstitusi meliputi materi-materi terkait dengan kewenangan Mahkamah Konstitusi, kedudukan hukum pemohon, dan dan proses persidangan mulai dari pengajuan permohonan, pembuktian, hingga putusan</a:t>
            </a:r>
          </a:p>
          <a:p>
            <a:pPr algn="just"/>
            <a:endParaRPr lang="id-ID" sz="2800" dirty="0"/>
          </a:p>
        </p:txBody>
      </p:sp>
    </p:spTree>
    <p:extLst>
      <p:ext uri="{BB962C8B-B14F-4D97-AF65-F5344CB8AC3E}">
        <p14:creationId xmlns:p14="http://schemas.microsoft.com/office/powerpoint/2010/main" val="441025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ASAS-ASAS HUKUM ACARA MK</a:t>
            </a:r>
          </a:p>
        </p:txBody>
      </p:sp>
      <p:sp>
        <p:nvSpPr>
          <p:cNvPr id="3" name="Content Placeholder 2"/>
          <p:cNvSpPr>
            <a:spLocks noGrp="1"/>
          </p:cNvSpPr>
          <p:nvPr>
            <p:ph idx="1"/>
          </p:nvPr>
        </p:nvSpPr>
        <p:spPr>
          <a:xfrm>
            <a:off x="680321" y="2336872"/>
            <a:ext cx="9613861" cy="4124887"/>
          </a:xfrm>
        </p:spPr>
        <p:txBody>
          <a:bodyPr/>
          <a:lstStyle/>
          <a:p>
            <a:pPr algn="just"/>
            <a:r>
              <a:rPr lang="id-ID" dirty="0"/>
              <a:t>Asas secara umum diartikan sebagai dasar atau prinsip yang bersifat umum yang menjadi titik tolak pengertian atau pengaturan. Asas di satu sisi dapat disebut sebagai landasan atau alasan pembentukan suatu aturan hukum yang memuat nilai, jiwa, atau cita-cita sosial yang ingin diwujudkan. Asas hukum merupakan jantung yang menghubungkan antara aturan hukum dengan cita-cita dan pandangan masyarakat di mana hukum itu berlaku (asas hukum objektif).</a:t>
            </a:r>
          </a:p>
          <a:p>
            <a:pPr algn="just"/>
            <a:r>
              <a:rPr lang="id-ID" dirty="0"/>
              <a:t>Di sisi lain, asas hukum dapat dipahami sebagai norma umum yang dihasilkan dari pengendapan hukum positif (asas hukum subjektif</a:t>
            </a:r>
          </a:p>
        </p:txBody>
      </p:sp>
    </p:spTree>
    <p:extLst>
      <p:ext uri="{BB962C8B-B14F-4D97-AF65-F5344CB8AC3E}">
        <p14:creationId xmlns:p14="http://schemas.microsoft.com/office/powerpoint/2010/main" val="2709882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281" y="2087880"/>
            <a:ext cx="9958902" cy="4206240"/>
          </a:xfrm>
        </p:spPr>
        <p:txBody>
          <a:bodyPr>
            <a:noAutofit/>
          </a:bodyPr>
          <a:lstStyle/>
          <a:p>
            <a:pPr algn="just"/>
            <a:r>
              <a:rPr lang="id-ID" sz="2800" dirty="0"/>
              <a:t>Dalam konteks Hukum Acara MK yang dimaksud dengan asas dalam hal ini adalah prinsip-prinsip dasar yang bersifat umum sebagai panduan atau bahkan ruh dalam penyelenggaraan peradilan konstitusi. </a:t>
            </a:r>
          </a:p>
          <a:p>
            <a:pPr algn="just"/>
            <a:r>
              <a:rPr lang="id-ID" sz="2800" dirty="0"/>
              <a:t>Asas diperlukan untuk mencapai tujuan penyelenggaraan peradilan itu sendiri, yaitu tegaknya hukum dan keadilan, khususnya supremasi konstitusi dan perlindungan hak konstitusional warga negara. </a:t>
            </a:r>
          </a:p>
        </p:txBody>
      </p:sp>
    </p:spTree>
    <p:extLst>
      <p:ext uri="{BB962C8B-B14F-4D97-AF65-F5344CB8AC3E}">
        <p14:creationId xmlns:p14="http://schemas.microsoft.com/office/powerpoint/2010/main" val="2224007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1" y="2164080"/>
            <a:ext cx="9913182" cy="3772109"/>
          </a:xfrm>
        </p:spPr>
        <p:txBody>
          <a:bodyPr>
            <a:normAutofit/>
          </a:bodyPr>
          <a:lstStyle/>
          <a:p>
            <a:pPr algn="just"/>
            <a:r>
              <a:rPr lang="id-ID" dirty="0"/>
              <a:t>Asas-asas tersebut harus dijabarkan dan dimanifestasikan baik di dalam peraturan maupun praktik hukum acara. Dengan sendirinya asas Hukum Acara MK menjadi pedoman dan prinsip yang memandu hakim dalam menyelenggarakan peradilan serta harus pula menjadi pedoman dan prinsip yang dipatuhi oleh pihak-pihak dalam proses peradilan </a:t>
            </a:r>
          </a:p>
          <a:p>
            <a:pPr algn="just"/>
            <a:r>
              <a:rPr lang="id-ID" dirty="0"/>
              <a:t>Mengingat sifatnya yang umum dan tidak merujuk pada tindakan atau kasus tertentu, setiap asas memiliki pengecualian. Asas peradilan terbuka untuk umum misalnya memiliki pengecualian untuk perkara-perkara tertentu dapat ditetapkan bersifat tertutup </a:t>
            </a:r>
          </a:p>
        </p:txBody>
      </p:sp>
    </p:spTree>
    <p:extLst>
      <p:ext uri="{BB962C8B-B14F-4D97-AF65-F5344CB8AC3E}">
        <p14:creationId xmlns:p14="http://schemas.microsoft.com/office/powerpoint/2010/main" val="1259816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1" y="2042160"/>
            <a:ext cx="10019862" cy="3894029"/>
          </a:xfrm>
        </p:spPr>
        <p:txBody>
          <a:bodyPr>
            <a:normAutofit fontScale="85000" lnSpcReduction="20000"/>
          </a:bodyPr>
          <a:lstStyle/>
          <a:p>
            <a:pPr algn="just"/>
            <a:r>
              <a:rPr lang="id-ID" dirty="0"/>
              <a:t>Sebagaimana proses peradilan pada umumnya, di dalam peradilan MK terdapat asas-asas baik yang bersifat umum untuk semua peradilan maupun yang khusus sesuai dengan karakteristik peradilan MK. </a:t>
            </a:r>
          </a:p>
          <a:p>
            <a:pPr algn="just"/>
            <a:r>
              <a:rPr lang="id-ID" dirty="0">
                <a:solidFill>
                  <a:srgbClr val="FF0000"/>
                </a:solidFill>
              </a:rPr>
              <a:t>Maruarar Siahaan, salah satu hakim konstitusi periode pertama, mengemukakan asas dalam peradilan MK yaitu </a:t>
            </a:r>
          </a:p>
          <a:p>
            <a:pPr marL="1341438" indent="-457200" algn="just">
              <a:buAutoNum type="arabicParenBoth"/>
            </a:pPr>
            <a:r>
              <a:rPr lang="id-ID" i="1" dirty="0"/>
              <a:t>Ius curia novit; </a:t>
            </a:r>
          </a:p>
          <a:p>
            <a:pPr marL="1341438" indent="-457200" algn="just">
              <a:buAutoNum type="arabicParenBoth"/>
            </a:pPr>
            <a:r>
              <a:rPr lang="id-ID" dirty="0"/>
              <a:t>Persidangan terbuka untuk umum;</a:t>
            </a:r>
          </a:p>
          <a:p>
            <a:pPr marL="1341438" indent="-457200" algn="just">
              <a:buAutoNum type="arabicParenBoth"/>
            </a:pPr>
            <a:r>
              <a:rPr lang="id-ID" dirty="0"/>
              <a:t>Independen dan imparsial; </a:t>
            </a:r>
          </a:p>
          <a:p>
            <a:pPr marL="1341438" indent="-457200" algn="just">
              <a:buAutoNum type="arabicParenBoth"/>
            </a:pPr>
            <a:r>
              <a:rPr lang="id-ID" dirty="0"/>
              <a:t>Peradilan dilaksanakan secara cepat, sederhana, dan biaya ringan; </a:t>
            </a:r>
          </a:p>
          <a:p>
            <a:pPr marL="1341438" indent="-457200" algn="just">
              <a:buAutoNum type="arabicParenBoth"/>
            </a:pPr>
            <a:r>
              <a:rPr lang="id-ID" dirty="0"/>
              <a:t>Hak untuk didengar secara seimbang (</a:t>
            </a:r>
            <a:r>
              <a:rPr lang="id-ID" i="1" dirty="0"/>
              <a:t>audi et alteram partem</a:t>
            </a:r>
            <a:r>
              <a:rPr lang="id-ID" dirty="0"/>
              <a:t>); dan </a:t>
            </a:r>
          </a:p>
          <a:p>
            <a:pPr marL="1341438" indent="-457200" algn="just">
              <a:buAutoNum type="arabicParenBoth"/>
            </a:pPr>
            <a:r>
              <a:rPr lang="id-ID" dirty="0"/>
              <a:t>Hakim aktif dan juga pasif dalam persidangan.</a:t>
            </a:r>
          </a:p>
          <a:p>
            <a:pPr marL="1341438" indent="-457200" algn="just">
              <a:buAutoNum type="arabicParenBoth"/>
            </a:pPr>
            <a:r>
              <a:rPr lang="id-ID" dirty="0"/>
              <a:t>Praduga keabsahan </a:t>
            </a:r>
            <a:r>
              <a:rPr lang="id-ID" i="1" dirty="0"/>
              <a:t>(praesumptio iustae causa </a:t>
            </a:r>
            <a:endParaRPr lang="id-ID" dirty="0"/>
          </a:p>
        </p:txBody>
      </p:sp>
    </p:spTree>
    <p:extLst>
      <p:ext uri="{BB962C8B-B14F-4D97-AF65-F5344CB8AC3E}">
        <p14:creationId xmlns:p14="http://schemas.microsoft.com/office/powerpoint/2010/main" val="33141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721" y="609600"/>
            <a:ext cx="9867462" cy="5836920"/>
          </a:xfrm>
        </p:spPr>
        <p:txBody>
          <a:bodyPr>
            <a:normAutofit fontScale="92500" lnSpcReduction="10000"/>
          </a:bodyPr>
          <a:lstStyle/>
          <a:p>
            <a:pPr algn="just">
              <a:spcBef>
                <a:spcPct val="0"/>
              </a:spcBef>
              <a:buClrTx/>
              <a:buSzTx/>
              <a:buFontTx/>
              <a:buNone/>
            </a:pPr>
            <a:endParaRPr lang="id-ID" altLang="id-ID" b="1" u="sng" dirty="0"/>
          </a:p>
          <a:p>
            <a:pPr algn="just">
              <a:spcBef>
                <a:spcPct val="0"/>
              </a:spcBef>
              <a:buClrTx/>
              <a:buSzTx/>
              <a:buFontTx/>
              <a:buNone/>
            </a:pPr>
            <a:r>
              <a:rPr lang="id-ID" altLang="id-ID" b="1" u="sng" dirty="0"/>
              <a:t>Pendapat lain tentang Asas-Asas Umum Hukum Acara MK</a:t>
            </a:r>
          </a:p>
          <a:p>
            <a:pPr algn="just">
              <a:spcBef>
                <a:spcPct val="0"/>
              </a:spcBef>
              <a:buClrTx/>
              <a:buSzTx/>
              <a:buFontTx/>
              <a:buNone/>
            </a:pPr>
            <a:endParaRPr lang="id-ID" altLang="id-ID" b="1" u="sng" dirty="0"/>
          </a:p>
          <a:p>
            <a:pPr algn="just">
              <a:spcBef>
                <a:spcPct val="0"/>
              </a:spcBef>
              <a:buClrTx/>
              <a:buSzTx/>
              <a:buFontTx/>
              <a:buNone/>
            </a:pPr>
            <a:r>
              <a:rPr lang="id-ID" altLang="id-ID" b="1" u="sng" dirty="0"/>
              <a:t>Asas Putusan Final</a:t>
            </a:r>
          </a:p>
          <a:p>
            <a:pPr marL="808038" algn="just">
              <a:spcBef>
                <a:spcPct val="0"/>
              </a:spcBef>
              <a:buClrTx/>
              <a:buSzTx/>
              <a:buFontTx/>
              <a:buNone/>
            </a:pPr>
            <a:r>
              <a:rPr lang="id-ID" altLang="id-ID" dirty="0"/>
              <a:t>MK berwenang mengadili pada tingkat pertama dan terakhir</a:t>
            </a:r>
            <a:r>
              <a:rPr lang="id-ID" altLang="id-ID" b="1" u="sng" dirty="0"/>
              <a:t> </a:t>
            </a:r>
          </a:p>
          <a:p>
            <a:pPr algn="just">
              <a:spcBef>
                <a:spcPct val="0"/>
              </a:spcBef>
              <a:buClrTx/>
              <a:buSzTx/>
              <a:buFontTx/>
              <a:buNone/>
            </a:pPr>
            <a:endParaRPr lang="id-ID" altLang="id-ID" b="1" u="sng" dirty="0"/>
          </a:p>
          <a:p>
            <a:pPr algn="just">
              <a:spcBef>
                <a:spcPct val="0"/>
              </a:spcBef>
              <a:buClrTx/>
              <a:buSzTx/>
              <a:buFontTx/>
              <a:buNone/>
            </a:pPr>
            <a:r>
              <a:rPr lang="id-ID" altLang="id-ID" b="1" u="sng" dirty="0"/>
              <a:t>Asas Praduga Rechmatig</a:t>
            </a:r>
          </a:p>
          <a:p>
            <a:pPr marL="365125" indent="0" algn="just">
              <a:spcBef>
                <a:spcPct val="0"/>
              </a:spcBef>
              <a:buClrTx/>
              <a:buSzTx/>
              <a:buFontTx/>
              <a:buNone/>
            </a:pPr>
            <a:r>
              <a:rPr lang="id-ID" altLang="id-ID" dirty="0"/>
              <a:t>Putusan MK merupakan putusan akhir, berkekuatan hukum tetap sejak dibacakan dan tidak berlaku surut</a:t>
            </a:r>
          </a:p>
          <a:p>
            <a:pPr marL="365125" indent="0" algn="just">
              <a:spcBef>
                <a:spcPct val="0"/>
              </a:spcBef>
              <a:buClrTx/>
              <a:buSzTx/>
              <a:buFontTx/>
              <a:buNone/>
            </a:pPr>
            <a:endParaRPr lang="en-GB" altLang="id-ID" dirty="0"/>
          </a:p>
          <a:p>
            <a:pPr algn="just">
              <a:spcBef>
                <a:spcPct val="0"/>
              </a:spcBef>
              <a:buNone/>
            </a:pPr>
            <a:r>
              <a:rPr lang="id-ID" altLang="id-ID" b="1" u="sng" dirty="0"/>
              <a:t>Asas Pembuktian Bebas</a:t>
            </a:r>
          </a:p>
          <a:p>
            <a:pPr algn="just">
              <a:spcBef>
                <a:spcPct val="0"/>
              </a:spcBef>
              <a:buNone/>
            </a:pPr>
            <a:r>
              <a:rPr lang="id-ID" altLang="id-ID" dirty="0"/>
              <a:t>Hakim MK bebas menentukan apa yang harus dibuktikan, beban  pembuktian, serta penilaian atas alat bukti berdasarkan keyakinannya </a:t>
            </a:r>
            <a:r>
              <a:rPr lang="id-ID" altLang="id-ID" b="1" u="sng" dirty="0"/>
              <a:t> </a:t>
            </a:r>
          </a:p>
          <a:p>
            <a:pPr algn="just">
              <a:spcBef>
                <a:spcPct val="0"/>
              </a:spcBef>
              <a:buNone/>
            </a:pPr>
            <a:endParaRPr lang="en-GB" altLang="id-ID" b="1" u="sng" dirty="0"/>
          </a:p>
          <a:p>
            <a:pPr algn="just">
              <a:spcBef>
                <a:spcPct val="0"/>
              </a:spcBef>
              <a:buClrTx/>
              <a:buSzTx/>
              <a:buFontTx/>
              <a:buNone/>
            </a:pPr>
            <a:r>
              <a:rPr lang="id-ID" altLang="id-ID" b="1" u="sng" dirty="0"/>
              <a:t>Asas Keaktifan Hakim MK</a:t>
            </a:r>
          </a:p>
          <a:p>
            <a:pPr algn="just">
              <a:spcBef>
                <a:spcPct val="0"/>
              </a:spcBef>
              <a:buClrTx/>
              <a:buSzTx/>
              <a:buFontTx/>
              <a:buNone/>
            </a:pPr>
            <a:r>
              <a:rPr lang="id-ID" altLang="id-ID" dirty="0"/>
              <a:t>Hakim MK aktif dalam melakukan penelusuran dan eksplorasi untuk mendapatkan kebenaran melalui alat bukti yang ada</a:t>
            </a:r>
          </a:p>
          <a:p>
            <a:pPr algn="just">
              <a:spcBef>
                <a:spcPct val="0"/>
              </a:spcBef>
              <a:buClrTx/>
              <a:buSzTx/>
              <a:buFontTx/>
              <a:buNone/>
            </a:pPr>
            <a:endParaRPr lang="id-ID" altLang="id-ID" dirty="0"/>
          </a:p>
          <a:p>
            <a:pPr algn="just">
              <a:spcBef>
                <a:spcPct val="0"/>
              </a:spcBef>
              <a:buClrTx/>
              <a:buSzTx/>
              <a:buFontTx/>
              <a:buNone/>
            </a:pPr>
            <a:r>
              <a:rPr lang="id-ID" altLang="id-ID" b="1" u="sng" dirty="0"/>
              <a:t>Asas Erga Omnes</a:t>
            </a:r>
          </a:p>
          <a:p>
            <a:pPr algn="just">
              <a:spcBef>
                <a:spcPct val="0"/>
              </a:spcBef>
              <a:buClrTx/>
              <a:buSzTx/>
              <a:buFontTx/>
              <a:buNone/>
            </a:pPr>
            <a:r>
              <a:rPr lang="id-ID" altLang="id-ID" dirty="0"/>
              <a:t>Putusan MK bersifat mengikat para pihak dan harus ditaati oleh siapa pun</a:t>
            </a:r>
            <a:endParaRPr lang="en-GB" altLang="id-ID" dirty="0"/>
          </a:p>
          <a:p>
            <a:pPr>
              <a:spcBef>
                <a:spcPct val="0"/>
              </a:spcBef>
              <a:buClrTx/>
              <a:buSzTx/>
              <a:buFontTx/>
              <a:buNone/>
            </a:pPr>
            <a:endParaRPr lang="en-GB" altLang="id-ID" dirty="0"/>
          </a:p>
          <a:p>
            <a:endParaRPr lang="id-ID" dirty="0"/>
          </a:p>
        </p:txBody>
      </p:sp>
    </p:spTree>
    <p:extLst>
      <p:ext uri="{BB962C8B-B14F-4D97-AF65-F5344CB8AC3E}">
        <p14:creationId xmlns:p14="http://schemas.microsoft.com/office/powerpoint/2010/main" val="493870381"/>
      </p:ext>
    </p:extLst>
  </p:cSld>
  <p:clrMapOvr>
    <a:masterClrMapping/>
  </p:clrMapOvr>
</p:sld>
</file>

<file path=ppt/theme/theme1.xml><?xml version="1.0" encoding="utf-8"?>
<a:theme xmlns:a="http://schemas.openxmlformats.org/drawingml/2006/main" name="Berlin">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194</TotalTime>
  <Words>2310</Words>
  <Application>Microsoft Office PowerPoint</Application>
  <PresentationFormat>Widescreen</PresentationFormat>
  <Paragraphs>117</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Gill Sans MT</vt:lpstr>
      <vt:lpstr>Berlin</vt:lpstr>
      <vt:lpstr>ASAS DAN SUMBER HUKUM ACARA MK</vt:lpstr>
      <vt:lpstr>Pengantar</vt:lpstr>
      <vt:lpstr>PowerPoint Presentation</vt:lpstr>
      <vt:lpstr>PowerPoint Presentation</vt:lpstr>
      <vt:lpstr>ASAS-ASAS HUKUM ACARA MK</vt:lpstr>
      <vt:lpstr>PowerPoint Presentation</vt:lpstr>
      <vt:lpstr>PowerPoint Presentation</vt:lpstr>
      <vt:lpstr>PowerPoint Presentation</vt:lpstr>
      <vt:lpstr>PowerPoint Presentation</vt:lpstr>
      <vt:lpstr>PowerPoint Presentation</vt:lpstr>
      <vt:lpstr>Hukum Acara Mahkamah Konstitusi</vt:lpstr>
      <vt:lpstr>PowerPoint Presentation</vt:lpstr>
      <vt:lpstr>PowerPoint Presentation</vt:lpstr>
      <vt:lpstr>PowerPoint Presentation</vt:lpstr>
      <vt:lpstr>Hukum Acara Mahkamah Konstitusi memiliki 2 (dua) arti </vt:lpstr>
      <vt:lpstr>Arti Penting Hukum Acara MK</vt:lpstr>
      <vt:lpstr>PowerPoint Presentation</vt:lpstr>
      <vt:lpstr>PowerPoint Presentation</vt:lpstr>
      <vt:lpstr>Sumber Hukum Acara MK</vt:lpstr>
      <vt:lpstr>PowerPoint Presentation</vt:lpstr>
      <vt:lpstr>PowerPoint Presentation</vt:lpstr>
      <vt:lpstr>PowerPoint Presentation</vt:lpstr>
      <vt:lpstr>Sumber Hukum Acara MK</vt:lpstr>
      <vt:lpstr>PowerPoint Presentation</vt:lpstr>
      <vt:lpstr>PowerPoint Presentation</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ASAS HUKUM ACARA MK</dc:title>
  <dc:creator>Windows User</dc:creator>
  <cp:lastModifiedBy>ASUS N6N0CV166416259</cp:lastModifiedBy>
  <cp:revision>16</cp:revision>
  <dcterms:created xsi:type="dcterms:W3CDTF">2020-05-11T23:19:30Z</dcterms:created>
  <dcterms:modified xsi:type="dcterms:W3CDTF">2024-04-03T03:14:43Z</dcterms:modified>
</cp:coreProperties>
</file>