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60" d="100"/>
          <a:sy n="60" d="100"/>
        </p:scale>
        <p:origin x="84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US N6N0CV166416259" userId="9182d95b41217a62" providerId="LiveId" clId="{D9795B51-746E-46D9-8A50-CE7C48B261C1}"/>
    <pc:docChg chg="modSld">
      <pc:chgData name="ASUS N6N0CV166416259" userId="9182d95b41217a62" providerId="LiveId" clId="{D9795B51-746E-46D9-8A50-CE7C48B261C1}" dt="2024-03-30T04:50:49.411" v="8" actId="20577"/>
      <pc:docMkLst>
        <pc:docMk/>
      </pc:docMkLst>
      <pc:sldChg chg="modSp mod">
        <pc:chgData name="ASUS N6N0CV166416259" userId="9182d95b41217a62" providerId="LiveId" clId="{D9795B51-746E-46D9-8A50-CE7C48B261C1}" dt="2024-03-30T04:50:49.411" v="8" actId="20577"/>
        <pc:sldMkLst>
          <pc:docMk/>
          <pc:sldMk cId="1716042047" sldId="257"/>
        </pc:sldMkLst>
        <pc:spChg chg="mod">
          <ac:chgData name="ASUS N6N0CV166416259" userId="9182d95b41217a62" providerId="LiveId" clId="{D9795B51-746E-46D9-8A50-CE7C48B261C1}" dt="2024-03-30T04:50:49.411" v="8" actId="20577"/>
          <ac:spMkLst>
            <pc:docMk/>
            <pc:sldMk cId="1716042047" sldId="257"/>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id-ID"/>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EF334C88-D960-4770-B6D2-51A7EEFAD1C0}" type="datetimeFigureOut">
              <a:rPr lang="id-ID" smtClean="0"/>
              <a:t>30/03/2024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0F0B8B1-0B43-40C1-A133-4E202CA59E6F}" type="slidenum">
              <a:rPr lang="id-ID" smtClean="0"/>
              <a:t>‹#›</a:t>
            </a:fld>
            <a:endParaRPr lang="id-ID"/>
          </a:p>
        </p:txBody>
      </p:sp>
    </p:spTree>
    <p:extLst>
      <p:ext uri="{BB962C8B-B14F-4D97-AF65-F5344CB8AC3E}">
        <p14:creationId xmlns:p14="http://schemas.microsoft.com/office/powerpoint/2010/main" val="3421896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EF334C88-D960-4770-B6D2-51A7EEFAD1C0}" type="datetimeFigureOut">
              <a:rPr lang="id-ID" smtClean="0"/>
              <a:t>30/03/2024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0F0B8B1-0B43-40C1-A133-4E202CA59E6F}" type="slidenum">
              <a:rPr lang="id-ID" smtClean="0"/>
              <a:t>‹#›</a:t>
            </a:fld>
            <a:endParaRPr lang="id-ID"/>
          </a:p>
        </p:txBody>
      </p:sp>
    </p:spTree>
    <p:extLst>
      <p:ext uri="{BB962C8B-B14F-4D97-AF65-F5344CB8AC3E}">
        <p14:creationId xmlns:p14="http://schemas.microsoft.com/office/powerpoint/2010/main" val="1765954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EF334C88-D960-4770-B6D2-51A7EEFAD1C0}" type="datetimeFigureOut">
              <a:rPr lang="id-ID" smtClean="0"/>
              <a:t>30/03/2024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0F0B8B1-0B43-40C1-A133-4E202CA59E6F}" type="slidenum">
              <a:rPr lang="id-ID" smtClean="0"/>
              <a:t>‹#›</a:t>
            </a:fld>
            <a:endParaRPr lang="id-ID"/>
          </a:p>
        </p:txBody>
      </p:sp>
    </p:spTree>
    <p:extLst>
      <p:ext uri="{BB962C8B-B14F-4D97-AF65-F5344CB8AC3E}">
        <p14:creationId xmlns:p14="http://schemas.microsoft.com/office/powerpoint/2010/main" val="20041636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 Columns - Top Graph">
    <p:spTree>
      <p:nvGrpSpPr>
        <p:cNvPr id="1" name=""/>
        <p:cNvGrpSpPr/>
        <p:nvPr/>
      </p:nvGrpSpPr>
      <p:grpSpPr>
        <a:xfrm>
          <a:off x="0" y="0"/>
          <a:ext cx="0" cy="0"/>
          <a:chOff x="0" y="0"/>
          <a:chExt cx="0" cy="0"/>
        </a:xfrm>
      </p:grpSpPr>
      <p:sp>
        <p:nvSpPr>
          <p:cNvPr id="3" name="フッター プレースホルダー 2"/>
          <p:cNvSpPr>
            <a:spLocks noGrp="1"/>
          </p:cNvSpPr>
          <p:nvPr>
            <p:ph type="ftr" sz="quarter" idx="10"/>
          </p:nvPr>
        </p:nvSpPr>
        <p:spPr/>
        <p:txBody>
          <a:bodyPr/>
          <a:lstStyle/>
          <a:p>
            <a:r>
              <a:rPr lang="en-US"/>
              <a:t>Presentation Title Here</a:t>
            </a:r>
            <a:endParaRPr lang="en-US" dirty="0"/>
          </a:p>
        </p:txBody>
      </p:sp>
      <p:sp>
        <p:nvSpPr>
          <p:cNvPr id="4" name="スライド番号プレースホルダー 3"/>
          <p:cNvSpPr>
            <a:spLocks noGrp="1"/>
          </p:cNvSpPr>
          <p:nvPr>
            <p:ph type="sldNum" sz="quarter" idx="11"/>
          </p:nvPr>
        </p:nvSpPr>
        <p:spPr/>
        <p:txBody>
          <a:bodyPr/>
          <a:lstStyle/>
          <a:p>
            <a:r>
              <a:rPr lang="en-US"/>
              <a:t>Slide </a:t>
            </a:r>
            <a:fld id="{DAEF4D36-AE85-49C9-90DE-66D02B257272}" type="slidenum">
              <a:rPr lang="en-US" smtClean="0"/>
              <a:pPr/>
              <a:t>‹#›</a:t>
            </a:fld>
            <a:endParaRPr lang="en-US" dirty="0"/>
          </a:p>
        </p:txBody>
      </p:sp>
      <p:sp>
        <p:nvSpPr>
          <p:cNvPr id="5" name="タイトル 1"/>
          <p:cNvSpPr>
            <a:spLocks noGrp="1"/>
          </p:cNvSpPr>
          <p:nvPr>
            <p:ph type="title" hasCustomPrompt="1"/>
          </p:nvPr>
        </p:nvSpPr>
        <p:spPr>
          <a:xfrm>
            <a:off x="210820" y="312823"/>
            <a:ext cx="11764609" cy="513344"/>
          </a:xfrm>
          <a:prstGeom prst="rect">
            <a:avLst/>
          </a:prstGeom>
        </p:spPr>
        <p:txBody>
          <a:bodyPr anchor="b"/>
          <a:lstStyle>
            <a:lvl1pPr algn="ctr">
              <a:defRPr sz="2667" baseline="0">
                <a:solidFill>
                  <a:srgbClr val="92D050"/>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r>
              <a:rPr lang="en-US" dirty="0"/>
              <a:t>Slide Title Here</a:t>
            </a:r>
          </a:p>
        </p:txBody>
      </p:sp>
      <p:sp>
        <p:nvSpPr>
          <p:cNvPr id="6" name="サブタイトル 2"/>
          <p:cNvSpPr>
            <a:spLocks noGrp="1"/>
          </p:cNvSpPr>
          <p:nvPr>
            <p:ph type="subTitle" idx="1" hasCustomPrompt="1"/>
          </p:nvPr>
        </p:nvSpPr>
        <p:spPr>
          <a:xfrm>
            <a:off x="210820" y="870271"/>
            <a:ext cx="11764609" cy="616129"/>
          </a:xfrm>
          <a:prstGeom prst="rect">
            <a:avLst/>
          </a:prstGeom>
        </p:spPr>
        <p:txBody>
          <a:bodyPr>
            <a:normAutofit/>
          </a:bodyPr>
          <a:lstStyle>
            <a:lvl1pPr marL="0" indent="0" algn="ctr">
              <a:lnSpc>
                <a:spcPct val="110000"/>
              </a:lnSpc>
              <a:buNone/>
              <a:defRPr sz="1333" baseline="0">
                <a:solidFill>
                  <a:schemeClr val="tx1">
                    <a:lumMod val="65000"/>
                    <a:lumOff val="35000"/>
                  </a:schemeClr>
                </a:solidFill>
                <a:latin typeface="Open Sans Light" panose="020B0306030504020204" pitchFamily="34" charset="0"/>
                <a:ea typeface="Open Sans Light" panose="020B0306030504020204" pitchFamily="34" charset="0"/>
                <a:cs typeface="Open Sans Light" panose="020B0306030504020204" pitchFamily="34" charset="0"/>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US" altLang="ja-JP" dirty="0"/>
              <a:t>A brief description here</a:t>
            </a:r>
            <a:endParaRPr lang="en-US" dirty="0"/>
          </a:p>
        </p:txBody>
      </p:sp>
      <p:cxnSp>
        <p:nvCxnSpPr>
          <p:cNvPr id="7" name="直線コネクタ 6"/>
          <p:cNvCxnSpPr/>
          <p:nvPr userDrawn="1"/>
        </p:nvCxnSpPr>
        <p:spPr>
          <a:xfrm>
            <a:off x="1394770" y="826167"/>
            <a:ext cx="9160933" cy="0"/>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
        <p:nvSpPr>
          <p:cNvPr id="8" name="テキスト プレースホルダー 8"/>
          <p:cNvSpPr>
            <a:spLocks noGrp="1"/>
          </p:cNvSpPr>
          <p:nvPr>
            <p:ph type="body" sz="quarter" idx="12" hasCustomPrompt="1"/>
          </p:nvPr>
        </p:nvSpPr>
        <p:spPr>
          <a:xfrm>
            <a:off x="2310648" y="4618209"/>
            <a:ext cx="7781365" cy="345299"/>
          </a:xfrm>
          <a:prstGeom prst="rect">
            <a:avLst/>
          </a:prstGeom>
        </p:spPr>
        <p:txBody>
          <a:bodyPr anchor="b"/>
          <a:lstStyle>
            <a:lvl1pPr algn="l">
              <a:defRPr sz="1867" baseline="0">
                <a:solidFill>
                  <a:srgbClr val="92D050"/>
                </a:solidFill>
                <a:latin typeface="Open Sans Light" panose="020B0306030504020204" pitchFamily="34" charset="0"/>
                <a:ea typeface="Open Sans Light" panose="020B0306030504020204" pitchFamily="34" charset="0"/>
                <a:cs typeface="Open Sans Light" panose="020B0306030504020204" pitchFamily="34" charset="0"/>
              </a:defRPr>
            </a:lvl1pPr>
            <a:lvl2pPr>
              <a:defRPr>
                <a:latin typeface="Bebas Neue Bold" panose="020B0606020202050201" pitchFamily="34" charset="0"/>
              </a:defRPr>
            </a:lvl2pPr>
            <a:lvl3pPr>
              <a:defRPr>
                <a:latin typeface="Bebas Neue Bold" panose="020B0606020202050201" pitchFamily="34" charset="0"/>
              </a:defRPr>
            </a:lvl3pPr>
            <a:lvl4pPr>
              <a:defRPr>
                <a:latin typeface="Bebas Neue Bold" panose="020B0606020202050201" pitchFamily="34" charset="0"/>
              </a:defRPr>
            </a:lvl4pPr>
            <a:lvl5pPr>
              <a:defRPr>
                <a:latin typeface="Bebas Neue Bold" panose="020B0606020202050201" pitchFamily="34" charset="0"/>
              </a:defRPr>
            </a:lvl5pPr>
          </a:lstStyle>
          <a:p>
            <a:pPr lvl="0"/>
            <a:r>
              <a:rPr lang="en-US" altLang="ja-JP" dirty="0"/>
              <a:t>Text Here</a:t>
            </a:r>
            <a:endParaRPr lang="ja-JP" altLang="en-US" dirty="0"/>
          </a:p>
        </p:txBody>
      </p:sp>
      <p:sp>
        <p:nvSpPr>
          <p:cNvPr id="9" name="テキスト プレースホルダー 8"/>
          <p:cNvSpPr>
            <a:spLocks noGrp="1"/>
          </p:cNvSpPr>
          <p:nvPr>
            <p:ph type="body" sz="quarter" idx="14" hasCustomPrompt="1"/>
          </p:nvPr>
        </p:nvSpPr>
        <p:spPr>
          <a:xfrm>
            <a:off x="2310648" y="4963508"/>
            <a:ext cx="7781365" cy="1375925"/>
          </a:xfrm>
          <a:prstGeom prst="rect">
            <a:avLst/>
          </a:prstGeom>
        </p:spPr>
        <p:txBody>
          <a:bodyPr anchor="t"/>
          <a:lstStyle>
            <a:lvl1pPr algn="l">
              <a:lnSpc>
                <a:spcPts val="1867"/>
              </a:lnSpc>
              <a:defRPr sz="1467" baseline="0">
                <a:solidFill>
                  <a:schemeClr val="tx1">
                    <a:lumMod val="65000"/>
                    <a:lumOff val="35000"/>
                  </a:schemeClr>
                </a:solidFill>
                <a:latin typeface="Open Sans Light" panose="020B0306030504020204" pitchFamily="34" charset="0"/>
                <a:ea typeface="Open Sans Light" panose="020B0306030504020204" pitchFamily="34" charset="0"/>
                <a:cs typeface="Open Sans Light" panose="020B0306030504020204" pitchFamily="34" charset="0"/>
              </a:defRPr>
            </a:lvl1pPr>
            <a:lvl2pPr>
              <a:defRPr>
                <a:latin typeface="Bebas Neue Bold" panose="020B0606020202050201" pitchFamily="34" charset="0"/>
              </a:defRPr>
            </a:lvl2pPr>
            <a:lvl3pPr>
              <a:defRPr>
                <a:latin typeface="Bebas Neue Bold" panose="020B0606020202050201" pitchFamily="34" charset="0"/>
              </a:defRPr>
            </a:lvl3pPr>
            <a:lvl4pPr>
              <a:defRPr>
                <a:latin typeface="Bebas Neue Bold" panose="020B0606020202050201" pitchFamily="34" charset="0"/>
              </a:defRPr>
            </a:lvl4pPr>
            <a:lvl5pPr>
              <a:defRPr>
                <a:latin typeface="Bebas Neue Bold" panose="020B0606020202050201" pitchFamily="34" charset="0"/>
              </a:defRPr>
            </a:lvl5pPr>
          </a:lstStyle>
          <a:p>
            <a:pPr lvl="0"/>
            <a:r>
              <a:rPr lang="en-US" altLang="ja-JP" dirty="0"/>
              <a:t>Text Here</a:t>
            </a:r>
            <a:endParaRPr lang="ja-JP" altLang="en-US" dirty="0"/>
          </a:p>
        </p:txBody>
      </p:sp>
      <p:sp>
        <p:nvSpPr>
          <p:cNvPr id="10" name="グラフ プレースホルダー 9"/>
          <p:cNvSpPr>
            <a:spLocks noGrp="1"/>
          </p:cNvSpPr>
          <p:nvPr>
            <p:ph type="chart" sz="quarter" idx="27" hasCustomPrompt="1"/>
          </p:nvPr>
        </p:nvSpPr>
        <p:spPr>
          <a:xfrm>
            <a:off x="2310648" y="1530502"/>
            <a:ext cx="7781365" cy="2886139"/>
          </a:xfrm>
          <a:prstGeom prst="rect">
            <a:avLst/>
          </a:prstGeom>
        </p:spPr>
        <p:txBody>
          <a:bodyPr/>
          <a:lstStyle>
            <a:lvl1pPr>
              <a:defRPr>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Add Graph</a:t>
            </a:r>
          </a:p>
        </p:txBody>
      </p:sp>
    </p:spTree>
    <p:extLst>
      <p:ext uri="{BB962C8B-B14F-4D97-AF65-F5344CB8AC3E}">
        <p14:creationId xmlns:p14="http://schemas.microsoft.com/office/powerpoint/2010/main" val="970236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EF334C88-D960-4770-B6D2-51A7EEFAD1C0}" type="datetimeFigureOut">
              <a:rPr lang="id-ID" smtClean="0"/>
              <a:t>30/03/2024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0F0B8B1-0B43-40C1-A133-4E202CA59E6F}" type="slidenum">
              <a:rPr lang="id-ID" smtClean="0"/>
              <a:t>‹#›</a:t>
            </a:fld>
            <a:endParaRPr lang="id-ID"/>
          </a:p>
        </p:txBody>
      </p:sp>
    </p:spTree>
    <p:extLst>
      <p:ext uri="{BB962C8B-B14F-4D97-AF65-F5344CB8AC3E}">
        <p14:creationId xmlns:p14="http://schemas.microsoft.com/office/powerpoint/2010/main" val="2097330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id-ID"/>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F334C88-D960-4770-B6D2-51A7EEFAD1C0}" type="datetimeFigureOut">
              <a:rPr lang="id-ID" smtClean="0"/>
              <a:t>30/03/2024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0F0B8B1-0B43-40C1-A133-4E202CA59E6F}" type="slidenum">
              <a:rPr lang="id-ID" smtClean="0"/>
              <a:t>‹#›</a:t>
            </a:fld>
            <a:endParaRPr lang="id-ID"/>
          </a:p>
        </p:txBody>
      </p:sp>
    </p:spTree>
    <p:extLst>
      <p:ext uri="{BB962C8B-B14F-4D97-AF65-F5344CB8AC3E}">
        <p14:creationId xmlns:p14="http://schemas.microsoft.com/office/powerpoint/2010/main" val="4094112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p>
            <a:fld id="{EF334C88-D960-4770-B6D2-51A7EEFAD1C0}" type="datetimeFigureOut">
              <a:rPr lang="id-ID" smtClean="0"/>
              <a:t>30/03/2024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0F0B8B1-0B43-40C1-A133-4E202CA59E6F}" type="slidenum">
              <a:rPr lang="id-ID" smtClean="0"/>
              <a:t>‹#›</a:t>
            </a:fld>
            <a:endParaRPr lang="id-ID"/>
          </a:p>
        </p:txBody>
      </p:sp>
    </p:spTree>
    <p:extLst>
      <p:ext uri="{BB962C8B-B14F-4D97-AF65-F5344CB8AC3E}">
        <p14:creationId xmlns:p14="http://schemas.microsoft.com/office/powerpoint/2010/main" val="1403220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id-ID"/>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p>
            <a:fld id="{EF334C88-D960-4770-B6D2-51A7EEFAD1C0}" type="datetimeFigureOut">
              <a:rPr lang="id-ID" smtClean="0"/>
              <a:t>30/03/2024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0F0B8B1-0B43-40C1-A133-4E202CA59E6F}" type="slidenum">
              <a:rPr lang="id-ID" smtClean="0"/>
              <a:t>‹#›</a:t>
            </a:fld>
            <a:endParaRPr lang="id-ID"/>
          </a:p>
        </p:txBody>
      </p:sp>
    </p:spTree>
    <p:extLst>
      <p:ext uri="{BB962C8B-B14F-4D97-AF65-F5344CB8AC3E}">
        <p14:creationId xmlns:p14="http://schemas.microsoft.com/office/powerpoint/2010/main" val="1827905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fld id="{EF334C88-D960-4770-B6D2-51A7EEFAD1C0}" type="datetimeFigureOut">
              <a:rPr lang="id-ID" smtClean="0"/>
              <a:t>30/03/2024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0F0B8B1-0B43-40C1-A133-4E202CA59E6F}" type="slidenum">
              <a:rPr lang="id-ID" smtClean="0"/>
              <a:t>‹#›</a:t>
            </a:fld>
            <a:endParaRPr lang="id-ID"/>
          </a:p>
        </p:txBody>
      </p:sp>
    </p:spTree>
    <p:extLst>
      <p:ext uri="{BB962C8B-B14F-4D97-AF65-F5344CB8AC3E}">
        <p14:creationId xmlns:p14="http://schemas.microsoft.com/office/powerpoint/2010/main" val="2122020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334C88-D960-4770-B6D2-51A7EEFAD1C0}" type="datetimeFigureOut">
              <a:rPr lang="id-ID" smtClean="0"/>
              <a:t>30/03/2024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0F0B8B1-0B43-40C1-A133-4E202CA59E6F}" type="slidenum">
              <a:rPr lang="id-ID" smtClean="0"/>
              <a:t>‹#›</a:t>
            </a:fld>
            <a:endParaRPr lang="id-ID"/>
          </a:p>
        </p:txBody>
      </p:sp>
    </p:spTree>
    <p:extLst>
      <p:ext uri="{BB962C8B-B14F-4D97-AF65-F5344CB8AC3E}">
        <p14:creationId xmlns:p14="http://schemas.microsoft.com/office/powerpoint/2010/main" val="2194025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d-ID"/>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F334C88-D960-4770-B6D2-51A7EEFAD1C0}" type="datetimeFigureOut">
              <a:rPr lang="id-ID" smtClean="0"/>
              <a:t>30/03/2024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0F0B8B1-0B43-40C1-A133-4E202CA59E6F}" type="slidenum">
              <a:rPr lang="id-ID" smtClean="0"/>
              <a:t>‹#›</a:t>
            </a:fld>
            <a:endParaRPr lang="id-ID"/>
          </a:p>
        </p:txBody>
      </p:sp>
    </p:spTree>
    <p:extLst>
      <p:ext uri="{BB962C8B-B14F-4D97-AF65-F5344CB8AC3E}">
        <p14:creationId xmlns:p14="http://schemas.microsoft.com/office/powerpoint/2010/main" val="1895862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d-ID"/>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F334C88-D960-4770-B6D2-51A7EEFAD1C0}" type="datetimeFigureOut">
              <a:rPr lang="id-ID" smtClean="0"/>
              <a:t>30/03/2024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0F0B8B1-0B43-40C1-A133-4E202CA59E6F}" type="slidenum">
              <a:rPr lang="id-ID" smtClean="0"/>
              <a:t>‹#›</a:t>
            </a:fld>
            <a:endParaRPr lang="id-ID"/>
          </a:p>
        </p:txBody>
      </p:sp>
    </p:spTree>
    <p:extLst>
      <p:ext uri="{BB962C8B-B14F-4D97-AF65-F5344CB8AC3E}">
        <p14:creationId xmlns:p14="http://schemas.microsoft.com/office/powerpoint/2010/main" val="1260290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334C88-D960-4770-B6D2-51A7EEFAD1C0}" type="datetimeFigureOut">
              <a:rPr lang="id-ID" smtClean="0"/>
              <a:t>30/03/2024</a:t>
            </a:fld>
            <a:endParaRPr lang="id-ID"/>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F0B8B1-0B43-40C1-A133-4E202CA59E6F}" type="slidenum">
              <a:rPr lang="id-ID" smtClean="0"/>
              <a:t>‹#›</a:t>
            </a:fld>
            <a:endParaRPr lang="id-ID"/>
          </a:p>
        </p:txBody>
      </p:sp>
    </p:spTree>
    <p:extLst>
      <p:ext uri="{BB962C8B-B14F-4D97-AF65-F5344CB8AC3E}">
        <p14:creationId xmlns:p14="http://schemas.microsoft.com/office/powerpoint/2010/main" val="2755355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99352" y="424947"/>
            <a:ext cx="9448800" cy="5105400"/>
          </a:xfrm>
        </p:spPr>
        <p:txBody>
          <a:bodyPr>
            <a:noAutofit/>
          </a:bodyPr>
          <a:lstStyle/>
          <a:p>
            <a:r>
              <a:rPr lang="en-US" sz="3600" b="1">
                <a:latin typeface="Arial Narrow" panose="020B0606020202030204" pitchFamily="34" charset="0"/>
              </a:rPr>
              <a:t>LANDASAN/</a:t>
            </a:r>
            <a:r>
              <a:rPr lang="id-ID" sz="3600" b="1">
                <a:latin typeface="Arial Narrow" panose="020B0606020202030204" pitchFamily="34" charset="0"/>
              </a:rPr>
              <a:t>PRINSIP-PRINSIP</a:t>
            </a:r>
            <a:br>
              <a:rPr lang="id-ID" sz="3600" b="1" dirty="0">
                <a:latin typeface="Arial Narrow" panose="020B0606020202030204" pitchFamily="34" charset="0"/>
              </a:rPr>
            </a:br>
            <a:r>
              <a:rPr lang="id-ID" sz="3600" b="1" dirty="0">
                <a:latin typeface="Arial Narrow" panose="020B0606020202030204" pitchFamily="34" charset="0"/>
              </a:rPr>
              <a:t>PEMBENTUKAN PERATURAN</a:t>
            </a:r>
            <a:br>
              <a:rPr lang="id-ID" sz="3600" b="1" dirty="0">
                <a:latin typeface="Arial Narrow" panose="020B0606020202030204" pitchFamily="34" charset="0"/>
              </a:rPr>
            </a:br>
            <a:r>
              <a:rPr lang="id-ID" sz="3600" b="1" dirty="0">
                <a:latin typeface="Arial Narrow" panose="020B0606020202030204" pitchFamily="34" charset="0"/>
              </a:rPr>
              <a:t>PERATURAN PERUNDANG-UNDANGAN DI INDNESIA</a:t>
            </a:r>
            <a:br>
              <a:rPr lang="id-ID" sz="3600" b="1" dirty="0">
                <a:latin typeface="Arial Narrow" panose="020B0606020202030204" pitchFamily="34" charset="0"/>
              </a:rPr>
            </a:br>
            <a:br>
              <a:rPr lang="id-ID" sz="3600" b="1" dirty="0">
                <a:latin typeface="Arial Narrow" panose="020B0606020202030204" pitchFamily="34" charset="0"/>
              </a:rPr>
            </a:br>
            <a:r>
              <a:rPr lang="id-ID" sz="3600" b="1" dirty="0">
                <a:latin typeface="Arial Narrow" panose="020B0606020202030204" pitchFamily="34" charset="0"/>
              </a:rPr>
              <a:t>OLEH:</a:t>
            </a:r>
            <a:r>
              <a:rPr lang="en-US" sz="3600" b="1" dirty="0">
                <a:latin typeface="Arial Narrow" panose="020B0606020202030204" pitchFamily="34" charset="0"/>
              </a:rPr>
              <a:t> </a:t>
            </a:r>
            <a:br>
              <a:rPr lang="id-ID" sz="3600" b="1" dirty="0">
                <a:latin typeface="Arial Narrow" panose="020B0606020202030204" pitchFamily="34" charset="0"/>
              </a:rPr>
            </a:br>
            <a:r>
              <a:rPr lang="id-ID" sz="3600" b="1" dirty="0">
                <a:latin typeface="Arial Narrow" panose="020B0606020202030204" pitchFamily="34" charset="0"/>
              </a:rPr>
              <a:t>MHD YUSRIZAL ADI S,SH.MH</a:t>
            </a:r>
            <a:br>
              <a:rPr lang="en-US" sz="3600" b="1" dirty="0">
                <a:latin typeface="Arial Narrow" panose="020B0606020202030204" pitchFamily="34" charset="0"/>
              </a:rPr>
            </a:br>
            <a:r>
              <a:rPr lang="en-US" sz="3600" b="1" dirty="0" err="1">
                <a:latin typeface="Arial Narrow" panose="020B0606020202030204" pitchFamily="34" charset="0"/>
              </a:rPr>
              <a:t>Fakultas</a:t>
            </a:r>
            <a:r>
              <a:rPr lang="en-US" sz="3600" b="1" dirty="0">
                <a:latin typeface="Arial Narrow" panose="020B0606020202030204" pitchFamily="34" charset="0"/>
              </a:rPr>
              <a:t> Hukum</a:t>
            </a:r>
            <a:br>
              <a:rPr lang="en-US" sz="3600" b="1" dirty="0">
                <a:latin typeface="Arial Narrow" panose="020B0606020202030204" pitchFamily="34" charset="0"/>
              </a:rPr>
            </a:br>
            <a:r>
              <a:rPr lang="en-US" sz="3600" b="1" dirty="0">
                <a:latin typeface="Arial Narrow" panose="020B0606020202030204" pitchFamily="34" charset="0"/>
              </a:rPr>
              <a:t>Universitas Medan Area</a:t>
            </a:r>
            <a:br>
              <a:rPr lang="en-US" sz="3600" b="1" dirty="0">
                <a:latin typeface="Arial Narrow" panose="020B0606020202030204" pitchFamily="34" charset="0"/>
              </a:rPr>
            </a:br>
            <a:r>
              <a:rPr lang="en-US" sz="3600" b="1" dirty="0">
                <a:latin typeface="Arial Narrow" panose="020B0606020202030204" pitchFamily="34" charset="0"/>
              </a:rPr>
              <a:t>2024</a:t>
            </a:r>
            <a:endParaRPr lang="id-ID" sz="3600" b="1" dirty="0">
              <a:latin typeface="Arial Narrow" panose="020B0606020202030204" pitchFamily="34" charset="0"/>
            </a:endParaRPr>
          </a:p>
        </p:txBody>
      </p:sp>
    </p:spTree>
    <p:extLst>
      <p:ext uri="{BB962C8B-B14F-4D97-AF65-F5344CB8AC3E}">
        <p14:creationId xmlns:p14="http://schemas.microsoft.com/office/powerpoint/2010/main" val="1716042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3520" y="518160"/>
            <a:ext cx="8467344" cy="1635252"/>
          </a:xfrm>
        </p:spPr>
        <p:txBody>
          <a:bodyPr>
            <a:normAutofit fontScale="90000"/>
          </a:bodyPr>
          <a:lstStyle/>
          <a:p>
            <a:r>
              <a:rPr lang="id-ID" dirty="0"/>
              <a:t>TEORI HUKUM SEBAGAI PEMBAHARUAN</a:t>
            </a:r>
            <a:br>
              <a:rPr lang="id-ID" dirty="0"/>
            </a:br>
            <a:r>
              <a:rPr lang="id-ID" dirty="0"/>
              <a:t>(Prof. MOCHTAR KUSUMAATMADJA)</a:t>
            </a:r>
          </a:p>
        </p:txBody>
      </p:sp>
      <p:sp>
        <p:nvSpPr>
          <p:cNvPr id="4" name="Oval 3"/>
          <p:cNvSpPr/>
          <p:nvPr/>
        </p:nvSpPr>
        <p:spPr>
          <a:xfrm>
            <a:off x="182880" y="2865120"/>
            <a:ext cx="3124200" cy="26365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a:t>Hukum Sebagai Pembaharuan</a:t>
            </a:r>
          </a:p>
        </p:txBody>
      </p:sp>
      <p:sp>
        <p:nvSpPr>
          <p:cNvPr id="5" name="Rounded Rectangle 4"/>
          <p:cNvSpPr/>
          <p:nvPr/>
        </p:nvSpPr>
        <p:spPr>
          <a:xfrm>
            <a:off x="4602480" y="2377440"/>
            <a:ext cx="6949440" cy="379476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id-ID" sz="2400" dirty="0"/>
              <a:t>Sekalipun fungsi hukum sebagai pemelihara ketertiban itu diperlukan oleh setiap masyarakat dan tampak segi konservatifnya, namun hukum juga merupakan sarana untuk mewujudkan perubahan-perubahan di bidang sosial.</a:t>
            </a:r>
          </a:p>
          <a:p>
            <a:pPr algn="just"/>
            <a:r>
              <a:rPr lang="id-ID" sz="2400" dirty="0"/>
              <a:t>Misalnya: Penggunaan Hukum Pidana untuk menghentikan praktik penyimpangan atau kejahatan yang dilakukan ditengah masyarakat</a:t>
            </a:r>
          </a:p>
        </p:txBody>
      </p:sp>
      <p:sp>
        <p:nvSpPr>
          <p:cNvPr id="6" name="Right Arrow 5"/>
          <p:cNvSpPr/>
          <p:nvPr/>
        </p:nvSpPr>
        <p:spPr>
          <a:xfrm>
            <a:off x="3535680" y="3520440"/>
            <a:ext cx="838200" cy="13258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34861081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89394"/>
            <a:ext cx="10378440" cy="1188720"/>
          </a:xfrm>
        </p:spPr>
        <p:txBody>
          <a:bodyPr>
            <a:normAutofit fontScale="90000"/>
          </a:bodyPr>
          <a:lstStyle/>
          <a:p>
            <a:r>
              <a:rPr lang="id-ID" dirty="0"/>
              <a:t>PRINSIP UTAMA PEMBENTUKAN PERATURAN PERUNDANG-UNDANGAN</a:t>
            </a:r>
          </a:p>
        </p:txBody>
      </p:sp>
      <p:sp>
        <p:nvSpPr>
          <p:cNvPr id="4" name="Rounded Rectangle 3"/>
          <p:cNvSpPr/>
          <p:nvPr/>
        </p:nvSpPr>
        <p:spPr>
          <a:xfrm>
            <a:off x="381000" y="3337560"/>
            <a:ext cx="4130040" cy="128016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id-ID" sz="3200" dirty="0"/>
              <a:t>Undang-Undang Nomor 12 tahun 2011</a:t>
            </a:r>
          </a:p>
        </p:txBody>
      </p:sp>
      <p:sp>
        <p:nvSpPr>
          <p:cNvPr id="5" name="Rounded Rectangle 4"/>
          <p:cNvSpPr/>
          <p:nvPr/>
        </p:nvSpPr>
        <p:spPr>
          <a:xfrm>
            <a:off x="6583680" y="2388870"/>
            <a:ext cx="4130040" cy="848868"/>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id-ID" sz="3200" dirty="0"/>
              <a:t>Landasan Filosofis</a:t>
            </a:r>
          </a:p>
        </p:txBody>
      </p:sp>
      <p:sp>
        <p:nvSpPr>
          <p:cNvPr id="6" name="Rounded Rectangle 5"/>
          <p:cNvSpPr/>
          <p:nvPr/>
        </p:nvSpPr>
        <p:spPr>
          <a:xfrm>
            <a:off x="6583680" y="3559682"/>
            <a:ext cx="4130040" cy="920877"/>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id-ID" sz="3200" dirty="0"/>
              <a:t>Landasan Sosiologis	</a:t>
            </a:r>
          </a:p>
        </p:txBody>
      </p:sp>
      <p:sp>
        <p:nvSpPr>
          <p:cNvPr id="7" name="Rounded Rectangle 6"/>
          <p:cNvSpPr/>
          <p:nvPr/>
        </p:nvSpPr>
        <p:spPr>
          <a:xfrm>
            <a:off x="6583680" y="4922520"/>
            <a:ext cx="4130040" cy="805434"/>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id-ID" sz="3200" dirty="0"/>
              <a:t>Landasan Yuridis</a:t>
            </a:r>
          </a:p>
        </p:txBody>
      </p:sp>
      <p:cxnSp>
        <p:nvCxnSpPr>
          <p:cNvPr id="9" name="Straight Arrow Connector 8"/>
          <p:cNvCxnSpPr>
            <a:stCxn id="4" idx="3"/>
            <a:endCxn id="5" idx="1"/>
          </p:cNvCxnSpPr>
          <p:nvPr/>
        </p:nvCxnSpPr>
        <p:spPr>
          <a:xfrm flipV="1">
            <a:off x="4511040" y="2813304"/>
            <a:ext cx="2072640" cy="116433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 name="Straight Arrow Connector 10"/>
          <p:cNvCxnSpPr>
            <a:stCxn id="4" idx="3"/>
            <a:endCxn id="6" idx="1"/>
          </p:cNvCxnSpPr>
          <p:nvPr/>
        </p:nvCxnSpPr>
        <p:spPr>
          <a:xfrm>
            <a:off x="4511040" y="3977640"/>
            <a:ext cx="2072640" cy="4248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3" name="Straight Arrow Connector 12"/>
          <p:cNvCxnSpPr>
            <a:stCxn id="4" idx="3"/>
            <a:endCxn id="7" idx="1"/>
          </p:cNvCxnSpPr>
          <p:nvPr/>
        </p:nvCxnSpPr>
        <p:spPr>
          <a:xfrm>
            <a:off x="4511040" y="3977640"/>
            <a:ext cx="2072640" cy="134759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84981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89560" y="579120"/>
            <a:ext cx="4404360" cy="205740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2800" dirty="0"/>
              <a:t>Landasan Filosofis</a:t>
            </a:r>
          </a:p>
          <a:p>
            <a:pPr algn="ctr"/>
            <a:r>
              <a:rPr lang="id-ID" sz="2800" dirty="0">
                <a:solidFill>
                  <a:srgbClr val="FF0000"/>
                </a:solidFill>
              </a:rPr>
              <a:t>(Filosofische Grondslad, Filosofische gelding)</a:t>
            </a:r>
          </a:p>
        </p:txBody>
      </p:sp>
      <p:sp>
        <p:nvSpPr>
          <p:cNvPr id="7" name="Rounded Rectangle 6"/>
          <p:cNvSpPr/>
          <p:nvPr/>
        </p:nvSpPr>
        <p:spPr>
          <a:xfrm>
            <a:off x="6111240" y="243840"/>
            <a:ext cx="5928360" cy="347472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id-ID" sz="2800" dirty="0"/>
              <a:t>Peraturan yang dibentuk mempertimbangkan pandangan hidup, kesadaran, dan cita hukum yang meliputi suasana kebatinan serta falsafah bangsa Indonesia yang bersumber dari Pancasila dan Pembukaan UUD 1945</a:t>
            </a:r>
          </a:p>
        </p:txBody>
      </p:sp>
      <p:sp>
        <p:nvSpPr>
          <p:cNvPr id="8" name="Right Arrow 7"/>
          <p:cNvSpPr/>
          <p:nvPr/>
        </p:nvSpPr>
        <p:spPr>
          <a:xfrm>
            <a:off x="4800600" y="1005840"/>
            <a:ext cx="1203960" cy="1493520"/>
          </a:xfrm>
          <a:prstGeom prst="righ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id-ID"/>
          </a:p>
        </p:txBody>
      </p:sp>
      <p:sp>
        <p:nvSpPr>
          <p:cNvPr id="9" name="Rounded Rectangle 8"/>
          <p:cNvSpPr/>
          <p:nvPr/>
        </p:nvSpPr>
        <p:spPr>
          <a:xfrm>
            <a:off x="579120" y="4130040"/>
            <a:ext cx="11353800" cy="256032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just"/>
            <a:r>
              <a:rPr lang="id-ID" sz="2800" dirty="0"/>
              <a:t>Suatu peraturan perundang-undangan dikatakan memiliki Landasan Filosofis apabila rumusan atau norma-normanya mendapatkan pembenaran (</a:t>
            </a:r>
            <a:r>
              <a:rPr lang="id-ID" sz="2800" i="1" dirty="0"/>
              <a:t>rechtsvaardiging) </a:t>
            </a:r>
            <a:r>
              <a:rPr lang="id-ID" sz="2800" dirty="0"/>
              <a:t>apabila dikaji secara filosofis. Jadi ia  memiliki landasan yang dapat dibenarkan apabila dipikirkan secara mendalam, khususnya filsafat terhadap pandangan hidup (</a:t>
            </a:r>
            <a:r>
              <a:rPr lang="id-ID" sz="2800" i="1" dirty="0"/>
              <a:t>way of life</a:t>
            </a:r>
            <a:r>
              <a:rPr lang="id-ID" sz="2800" dirty="0"/>
              <a:t>) suatu bangsa yang berisi nilai moral dan etika bangsa tersebut</a:t>
            </a:r>
          </a:p>
        </p:txBody>
      </p:sp>
    </p:spTree>
    <p:extLst>
      <p:ext uri="{BB962C8B-B14F-4D97-AF65-F5344CB8AC3E}">
        <p14:creationId xmlns:p14="http://schemas.microsoft.com/office/powerpoint/2010/main" val="3171477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594360"/>
            <a:ext cx="3672840" cy="1341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dirty="0"/>
              <a:t>Landasan Sosiologis</a:t>
            </a:r>
          </a:p>
        </p:txBody>
      </p:sp>
      <p:sp>
        <p:nvSpPr>
          <p:cNvPr id="5" name="Rounded Rectangle 4"/>
          <p:cNvSpPr/>
          <p:nvPr/>
        </p:nvSpPr>
        <p:spPr>
          <a:xfrm>
            <a:off x="5425440" y="396240"/>
            <a:ext cx="6278880" cy="214884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d-ID" sz="3200" dirty="0"/>
              <a:t>Peraturan yang dibentuk untuk memenuhi kebutuhan masyarakat dalam berbagai aspek. </a:t>
            </a:r>
          </a:p>
        </p:txBody>
      </p:sp>
      <p:sp>
        <p:nvSpPr>
          <p:cNvPr id="6" name="Rounded Rectangle 5"/>
          <p:cNvSpPr/>
          <p:nvPr/>
        </p:nvSpPr>
        <p:spPr>
          <a:xfrm>
            <a:off x="487680" y="3002280"/>
            <a:ext cx="11323320" cy="367284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just"/>
            <a:r>
              <a:rPr lang="id-ID" sz="2800" dirty="0"/>
              <a:t>Suatu peraturan perundang-undangan dikatakan mempunyai landasan sosiologis apabila ketentuan-ketentuan sesuai dengan keyakinan umum atau masyarakat. Peraturan yang dibentuk harus dapat ditaati dan diterima tidak hanya sekedar huruf mati belaka. Atas dasar sosiologis itu diharapkan suatu peraturan dapat diterima secara wajar oleh masyarakat. </a:t>
            </a:r>
          </a:p>
          <a:p>
            <a:pPr algn="just"/>
            <a:r>
              <a:rPr lang="id-ID" sz="2800" dirty="0"/>
              <a:t>Peraturan yang diterima secara wajar akan mudah diterima oleh masyarakat, maka akan memiliki daya yang efektif berlakunya.</a:t>
            </a:r>
          </a:p>
        </p:txBody>
      </p:sp>
      <p:sp>
        <p:nvSpPr>
          <p:cNvPr id="7" name="Right Arrow 6"/>
          <p:cNvSpPr/>
          <p:nvPr/>
        </p:nvSpPr>
        <p:spPr>
          <a:xfrm>
            <a:off x="4328160" y="777240"/>
            <a:ext cx="914400" cy="1143000"/>
          </a:xfrm>
          <a:prstGeom prst="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965855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7640" y="929640"/>
            <a:ext cx="4297680" cy="137160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3200" dirty="0">
                <a:solidFill>
                  <a:schemeClr val="tx1"/>
                </a:solidFill>
              </a:rPr>
              <a:t>Landasan Yuridis</a:t>
            </a:r>
          </a:p>
        </p:txBody>
      </p:sp>
      <p:sp>
        <p:nvSpPr>
          <p:cNvPr id="5" name="Rounded Rectangle 4"/>
          <p:cNvSpPr/>
          <p:nvPr/>
        </p:nvSpPr>
        <p:spPr>
          <a:xfrm>
            <a:off x="5715000" y="381000"/>
            <a:ext cx="6187440" cy="272796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d-ID" sz="2400" dirty="0"/>
              <a:t>Peraturan perundang-undangan yang dibentuk untuk mengatasi permasalahan hukum atau mengisi kekosongan hukum dengan mempertimbangkan aturan yang telah ada, yang akan diubah, atau yang akan dicabut guna mencapai atau menjamin kepastian hukum dan rasa keadilan masyarakat.</a:t>
            </a:r>
          </a:p>
        </p:txBody>
      </p:sp>
      <p:sp>
        <p:nvSpPr>
          <p:cNvPr id="6" name="Rounded Rectangle 5"/>
          <p:cNvSpPr/>
          <p:nvPr/>
        </p:nvSpPr>
        <p:spPr>
          <a:xfrm>
            <a:off x="792480" y="3810000"/>
            <a:ext cx="10576560" cy="275844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id-ID" sz="3200" dirty="0"/>
          </a:p>
          <a:p>
            <a:pPr algn="ctr"/>
            <a:r>
              <a:rPr lang="id-ID" sz="3200" dirty="0"/>
              <a:t>Suatu peraturan perundang-undangan dikatakn memiliki landasan yuridis apabila ia memiliki dasar hukum (Rechts grond) atau legalitas tertuama pada peraturan perundang-undangan yang lebih tinggi sehingga peraturan tersebut dibentuk.</a:t>
            </a:r>
          </a:p>
          <a:p>
            <a:pPr algn="ctr"/>
            <a:endParaRPr lang="id-ID" sz="3200" dirty="0"/>
          </a:p>
        </p:txBody>
      </p:sp>
      <p:sp>
        <p:nvSpPr>
          <p:cNvPr id="7" name="Right Arrow 6"/>
          <p:cNvSpPr/>
          <p:nvPr/>
        </p:nvSpPr>
        <p:spPr>
          <a:xfrm>
            <a:off x="4579620" y="1066800"/>
            <a:ext cx="1021080" cy="109728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720592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p:cNvGrpSpPr/>
          <p:nvPr/>
        </p:nvGrpSpPr>
        <p:grpSpPr>
          <a:xfrm>
            <a:off x="0" y="0"/>
            <a:ext cx="12115800" cy="6701790"/>
            <a:chOff x="0" y="0"/>
            <a:chExt cx="12115800" cy="6701790"/>
          </a:xfrm>
        </p:grpSpPr>
        <p:sp>
          <p:nvSpPr>
            <p:cNvPr id="5" name="Oval 4"/>
            <p:cNvSpPr/>
            <p:nvPr/>
          </p:nvSpPr>
          <p:spPr>
            <a:xfrm>
              <a:off x="4312920" y="2200275"/>
              <a:ext cx="3276600" cy="21336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d-ID" sz="2800" dirty="0"/>
                <a:t>Urgensi Landasan Yuridis</a:t>
              </a:r>
            </a:p>
          </p:txBody>
        </p:sp>
        <p:sp>
          <p:nvSpPr>
            <p:cNvPr id="6" name="Rounded Rectangle 5"/>
            <p:cNvSpPr/>
            <p:nvPr/>
          </p:nvSpPr>
          <p:spPr>
            <a:xfrm>
              <a:off x="228600" y="137160"/>
              <a:ext cx="3627120" cy="20193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d-ID" sz="2400" dirty="0"/>
                <a:t>Menunjukkan adanya kewenangan dari pembentuk peraturan</a:t>
              </a:r>
            </a:p>
          </p:txBody>
        </p:sp>
        <p:sp>
          <p:nvSpPr>
            <p:cNvPr id="7" name="Rounded Rectangle 6"/>
            <p:cNvSpPr/>
            <p:nvPr/>
          </p:nvSpPr>
          <p:spPr>
            <a:xfrm>
              <a:off x="0" y="4377690"/>
              <a:ext cx="4312920" cy="23241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d-ID" sz="2400" dirty="0"/>
                <a:t>Keharusan adanya kesesuaian bentuk atau jenis peraturan perundang-undangan dengan materi yang diatur dan apabila tidak maka peraturan itu dapat dibatalkan ( Vernietigbaar)</a:t>
              </a:r>
            </a:p>
          </p:txBody>
        </p:sp>
        <p:sp>
          <p:nvSpPr>
            <p:cNvPr id="8" name="Rounded Rectangle 7"/>
            <p:cNvSpPr/>
            <p:nvPr/>
          </p:nvSpPr>
          <p:spPr>
            <a:xfrm>
              <a:off x="7757160" y="4545330"/>
              <a:ext cx="4251960" cy="215646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d-ID" sz="2400" dirty="0"/>
                <a:t>Keharusan tidak bertentangan dengan Peraturan Perundang-Undangan yang lebih tinggi</a:t>
              </a:r>
            </a:p>
          </p:txBody>
        </p:sp>
        <p:sp>
          <p:nvSpPr>
            <p:cNvPr id="9" name="Rounded Rectangle 8"/>
            <p:cNvSpPr/>
            <p:nvPr/>
          </p:nvSpPr>
          <p:spPr>
            <a:xfrm>
              <a:off x="7467600" y="0"/>
              <a:ext cx="4648200" cy="215646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d-ID" sz="2400" dirty="0"/>
                <a:t>Keharusan mengikuti tata cara tertentu ( prosedur formil) jika tidak maka batal demi hukum / blm memiliki kekuatan hukum mengikat</a:t>
              </a:r>
            </a:p>
          </p:txBody>
        </p:sp>
        <p:cxnSp>
          <p:nvCxnSpPr>
            <p:cNvPr id="11" name="Straight Arrow Connector 10"/>
            <p:cNvCxnSpPr>
              <a:stCxn id="5" idx="2"/>
              <a:endCxn id="6" idx="2"/>
            </p:cNvCxnSpPr>
            <p:nvPr/>
          </p:nvCxnSpPr>
          <p:spPr>
            <a:xfrm flipH="1" flipV="1">
              <a:off x="2042160" y="2156460"/>
              <a:ext cx="2270760" cy="111061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3" name="Straight Arrow Connector 12"/>
            <p:cNvCxnSpPr>
              <a:stCxn id="5" idx="2"/>
              <a:endCxn id="7" idx="0"/>
            </p:cNvCxnSpPr>
            <p:nvPr/>
          </p:nvCxnSpPr>
          <p:spPr>
            <a:xfrm flipH="1">
              <a:off x="2156460" y="3267075"/>
              <a:ext cx="2156460" cy="111061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5" name="Straight Arrow Connector 14"/>
            <p:cNvCxnSpPr>
              <a:stCxn id="5" idx="6"/>
              <a:endCxn id="9" idx="2"/>
            </p:cNvCxnSpPr>
            <p:nvPr/>
          </p:nvCxnSpPr>
          <p:spPr>
            <a:xfrm flipV="1">
              <a:off x="7589520" y="2156460"/>
              <a:ext cx="2202180" cy="111061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7" name="Straight Arrow Connector 16"/>
            <p:cNvCxnSpPr>
              <a:stCxn id="5" idx="6"/>
              <a:endCxn id="8" idx="0"/>
            </p:cNvCxnSpPr>
            <p:nvPr/>
          </p:nvCxnSpPr>
          <p:spPr>
            <a:xfrm>
              <a:off x="7589520" y="3267075"/>
              <a:ext cx="2293620" cy="127825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grpSp>
    </p:spTree>
    <p:extLst>
      <p:ext uri="{BB962C8B-B14F-4D97-AF65-F5344CB8AC3E}">
        <p14:creationId xmlns:p14="http://schemas.microsoft.com/office/powerpoint/2010/main" val="8766257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p:spPr>
        <p:txBody>
          <a:bodyPr/>
          <a:lstStyle/>
          <a:p>
            <a:r>
              <a:rPr lang="id-ID" dirty="0"/>
              <a:t>Asas formal dan materil</a:t>
            </a:r>
          </a:p>
        </p:txBody>
      </p:sp>
      <p:sp>
        <p:nvSpPr>
          <p:cNvPr id="3" name="Content Placeholder 2"/>
          <p:cNvSpPr>
            <a:spLocks noGrp="1"/>
          </p:cNvSpPr>
          <p:nvPr>
            <p:ph idx="1"/>
          </p:nvPr>
        </p:nvSpPr>
        <p:spPr>
          <a:xfrm>
            <a:off x="2231136" y="2729484"/>
            <a:ext cx="7729728" cy="3101983"/>
          </a:xfrm>
        </p:spPr>
        <p:txBody>
          <a:bodyPr>
            <a:normAutofit/>
          </a:bodyPr>
          <a:lstStyle/>
          <a:p>
            <a:pPr algn="just"/>
            <a:r>
              <a:rPr lang="id-ID" sz="2800" dirty="0"/>
              <a:t>Berdasarkan Teori Paton sebagaimana yang diafirmasi oleh Prof Tjip bahwa asas hukum merupakan sarana yang membuat hukum itu hidup, tumbuh, dan berkembang di masyarakat sehingga hukum itu bukan sekedar kumpulan dari peraturan-peraturan semata. </a:t>
            </a:r>
          </a:p>
        </p:txBody>
      </p:sp>
    </p:spTree>
    <p:extLst>
      <p:ext uri="{BB962C8B-B14F-4D97-AF65-F5344CB8AC3E}">
        <p14:creationId xmlns:p14="http://schemas.microsoft.com/office/powerpoint/2010/main" val="10382207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160" y="2554044"/>
            <a:ext cx="3794760" cy="2103120"/>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id-ID" sz="2400" dirty="0">
                <a:solidFill>
                  <a:schemeClr val="tx1"/>
                </a:solidFill>
              </a:rPr>
              <a:t>Pasal 5 </a:t>
            </a:r>
          </a:p>
          <a:p>
            <a:pPr algn="ctr"/>
            <a:r>
              <a:rPr lang="id-ID" sz="2400" dirty="0">
                <a:solidFill>
                  <a:schemeClr val="tx1"/>
                </a:solidFill>
              </a:rPr>
              <a:t>UU No. 12 tahun 2011</a:t>
            </a:r>
          </a:p>
          <a:p>
            <a:pPr algn="ctr"/>
            <a:r>
              <a:rPr lang="id-ID" sz="2400" dirty="0">
                <a:solidFill>
                  <a:schemeClr val="tx1"/>
                </a:solidFill>
              </a:rPr>
              <a:t>( Asas Formil atau tata cara pembentukan Peraturan Perundang-undangan)</a:t>
            </a:r>
          </a:p>
        </p:txBody>
      </p:sp>
      <p:sp>
        <p:nvSpPr>
          <p:cNvPr id="5" name="Rectangle 4"/>
          <p:cNvSpPr/>
          <p:nvPr/>
        </p:nvSpPr>
        <p:spPr>
          <a:xfrm>
            <a:off x="5532120" y="72614"/>
            <a:ext cx="3982902" cy="613186"/>
          </a:xfrm>
          <a:prstGeom prst="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id-ID" sz="2400" dirty="0">
                <a:solidFill>
                  <a:schemeClr val="tx1"/>
                </a:solidFill>
              </a:rPr>
              <a:t>Asas Kejelasan tujuan</a:t>
            </a:r>
          </a:p>
        </p:txBody>
      </p:sp>
      <p:sp>
        <p:nvSpPr>
          <p:cNvPr id="6" name="Rectangle 5"/>
          <p:cNvSpPr/>
          <p:nvPr/>
        </p:nvSpPr>
        <p:spPr>
          <a:xfrm>
            <a:off x="5532120" y="888402"/>
            <a:ext cx="3982902" cy="742278"/>
          </a:xfrm>
          <a:prstGeom prst="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id-ID" sz="2400" dirty="0">
                <a:solidFill>
                  <a:schemeClr val="tx1"/>
                </a:solidFill>
              </a:rPr>
              <a:t>Asas Kelembagaan</a:t>
            </a:r>
          </a:p>
        </p:txBody>
      </p:sp>
      <p:sp>
        <p:nvSpPr>
          <p:cNvPr id="7" name="Rectangle 6"/>
          <p:cNvSpPr/>
          <p:nvPr/>
        </p:nvSpPr>
        <p:spPr>
          <a:xfrm>
            <a:off x="5532120" y="1861969"/>
            <a:ext cx="3982902" cy="806824"/>
          </a:xfrm>
          <a:prstGeom prst="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id-ID" sz="2400" dirty="0">
                <a:solidFill>
                  <a:schemeClr val="tx1"/>
                </a:solidFill>
              </a:rPr>
              <a:t>Asas Kesesuaian antara jenis hierarki, dan materi muatan</a:t>
            </a:r>
          </a:p>
        </p:txBody>
      </p:sp>
      <p:sp>
        <p:nvSpPr>
          <p:cNvPr id="8" name="Rectangle 7"/>
          <p:cNvSpPr/>
          <p:nvPr/>
        </p:nvSpPr>
        <p:spPr>
          <a:xfrm>
            <a:off x="5532120" y="2900082"/>
            <a:ext cx="3982902" cy="742278"/>
          </a:xfrm>
          <a:prstGeom prst="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id-ID" sz="2400" dirty="0">
                <a:solidFill>
                  <a:schemeClr val="tx1"/>
                </a:solidFill>
              </a:rPr>
              <a:t>Asas dapat dilaksanakan</a:t>
            </a:r>
          </a:p>
        </p:txBody>
      </p:sp>
      <p:sp>
        <p:nvSpPr>
          <p:cNvPr id="9" name="Rectangle 8"/>
          <p:cNvSpPr/>
          <p:nvPr/>
        </p:nvSpPr>
        <p:spPr>
          <a:xfrm>
            <a:off x="5532120" y="3914886"/>
            <a:ext cx="3982902" cy="742278"/>
          </a:xfrm>
          <a:prstGeom prst="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id-ID" sz="2400" dirty="0">
                <a:solidFill>
                  <a:schemeClr val="tx1"/>
                </a:solidFill>
              </a:rPr>
              <a:t>Asas Kedayagunaan dan Kehasilgunaan</a:t>
            </a:r>
          </a:p>
        </p:txBody>
      </p:sp>
      <p:sp>
        <p:nvSpPr>
          <p:cNvPr id="10" name="Rectangle 9"/>
          <p:cNvSpPr/>
          <p:nvPr/>
        </p:nvSpPr>
        <p:spPr>
          <a:xfrm>
            <a:off x="5532120" y="4916244"/>
            <a:ext cx="3982902" cy="742278"/>
          </a:xfrm>
          <a:prstGeom prst="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id-ID" sz="2400" dirty="0">
                <a:solidFill>
                  <a:schemeClr val="tx1"/>
                </a:solidFill>
              </a:rPr>
              <a:t>Asas Kejelasan Rumusan</a:t>
            </a:r>
          </a:p>
        </p:txBody>
      </p:sp>
      <p:sp>
        <p:nvSpPr>
          <p:cNvPr id="11" name="Rectangle 10"/>
          <p:cNvSpPr/>
          <p:nvPr/>
        </p:nvSpPr>
        <p:spPr>
          <a:xfrm>
            <a:off x="5532120" y="5917602"/>
            <a:ext cx="3982902" cy="742278"/>
          </a:xfrm>
          <a:prstGeom prst="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id-ID" sz="2400" dirty="0">
                <a:solidFill>
                  <a:schemeClr val="tx1"/>
                </a:solidFill>
              </a:rPr>
              <a:t>Asas Keterbukaan</a:t>
            </a:r>
          </a:p>
        </p:txBody>
      </p:sp>
      <p:cxnSp>
        <p:nvCxnSpPr>
          <p:cNvPr id="13" name="Straight Arrow Connector 12"/>
          <p:cNvCxnSpPr>
            <a:stCxn id="4" idx="3"/>
            <a:endCxn id="5" idx="1"/>
          </p:cNvCxnSpPr>
          <p:nvPr/>
        </p:nvCxnSpPr>
        <p:spPr>
          <a:xfrm flipV="1">
            <a:off x="3931920" y="379207"/>
            <a:ext cx="1600200" cy="322639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5" name="Straight Arrow Connector 14"/>
          <p:cNvCxnSpPr>
            <a:stCxn id="4" idx="3"/>
            <a:endCxn id="6" idx="1"/>
          </p:cNvCxnSpPr>
          <p:nvPr/>
        </p:nvCxnSpPr>
        <p:spPr>
          <a:xfrm flipV="1">
            <a:off x="3931920" y="1259541"/>
            <a:ext cx="1600200" cy="234606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7" name="Straight Arrow Connector 16"/>
          <p:cNvCxnSpPr>
            <a:stCxn id="4" idx="3"/>
            <a:endCxn id="7" idx="1"/>
          </p:cNvCxnSpPr>
          <p:nvPr/>
        </p:nvCxnSpPr>
        <p:spPr>
          <a:xfrm flipV="1">
            <a:off x="3931920" y="2265381"/>
            <a:ext cx="1600200" cy="134022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0" name="Straight Arrow Connector 19"/>
          <p:cNvCxnSpPr>
            <a:stCxn id="4" idx="3"/>
            <a:endCxn id="8" idx="1"/>
          </p:cNvCxnSpPr>
          <p:nvPr/>
        </p:nvCxnSpPr>
        <p:spPr>
          <a:xfrm flipV="1">
            <a:off x="3931920" y="3271221"/>
            <a:ext cx="1600200" cy="33438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2" name="Straight Arrow Connector 21"/>
          <p:cNvCxnSpPr>
            <a:stCxn id="4" idx="3"/>
            <a:endCxn id="9" idx="1"/>
          </p:cNvCxnSpPr>
          <p:nvPr/>
        </p:nvCxnSpPr>
        <p:spPr>
          <a:xfrm>
            <a:off x="3931920" y="3605604"/>
            <a:ext cx="1600200" cy="68042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4" name="Straight Arrow Connector 23"/>
          <p:cNvCxnSpPr>
            <a:stCxn id="4" idx="3"/>
            <a:endCxn id="10" idx="1"/>
          </p:cNvCxnSpPr>
          <p:nvPr/>
        </p:nvCxnSpPr>
        <p:spPr>
          <a:xfrm>
            <a:off x="3931920" y="3605604"/>
            <a:ext cx="1600200" cy="168177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6" name="Straight Arrow Connector 25"/>
          <p:cNvCxnSpPr>
            <a:stCxn id="4" idx="3"/>
            <a:endCxn id="11" idx="1"/>
          </p:cNvCxnSpPr>
          <p:nvPr/>
        </p:nvCxnSpPr>
        <p:spPr>
          <a:xfrm>
            <a:off x="3931920" y="3605604"/>
            <a:ext cx="1600200" cy="268313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5597419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 y="137160"/>
            <a:ext cx="11338560" cy="6446520"/>
          </a:xfrm>
          <a:solidFill>
            <a:schemeClr val="accent1">
              <a:lumMod val="20000"/>
              <a:lumOff val="80000"/>
            </a:schemeClr>
          </a:solidFill>
        </p:spPr>
        <p:txBody>
          <a:bodyPr numCol="1">
            <a:noAutofit/>
          </a:bodyPr>
          <a:lstStyle/>
          <a:p>
            <a:pPr marL="0" indent="0">
              <a:spcBef>
                <a:spcPts val="0"/>
              </a:spcBef>
              <a:buNone/>
            </a:pPr>
            <a:r>
              <a:rPr lang="id-ID" sz="2800" dirty="0">
                <a:solidFill>
                  <a:schemeClr val="tx1"/>
                </a:solidFill>
              </a:rPr>
              <a:t>Pasal 6 UU No. 12 tahun 2011</a:t>
            </a:r>
          </a:p>
          <a:p>
            <a:pPr marL="274638" indent="-274638">
              <a:spcBef>
                <a:spcPts val="0"/>
              </a:spcBef>
              <a:buNone/>
            </a:pPr>
            <a:r>
              <a:rPr lang="id-ID" sz="2800" dirty="0">
                <a:solidFill>
                  <a:schemeClr val="tx1"/>
                </a:solidFill>
              </a:rPr>
              <a:t>“ materi muatan peraturan perundang-undangan juga patut memperhatikan asas-asas yang meliputi”</a:t>
            </a:r>
          </a:p>
          <a:p>
            <a:pPr marL="1341438" indent="-342900">
              <a:spcBef>
                <a:spcPts val="0"/>
              </a:spcBef>
              <a:buAutoNum type="arabicPeriod"/>
            </a:pPr>
            <a:r>
              <a:rPr lang="id-ID" sz="2800" dirty="0">
                <a:solidFill>
                  <a:schemeClr val="tx1"/>
                </a:solidFill>
              </a:rPr>
              <a:t>Asas Pengayoman</a:t>
            </a:r>
          </a:p>
          <a:p>
            <a:pPr marL="1341438" indent="-342900">
              <a:spcBef>
                <a:spcPts val="0"/>
              </a:spcBef>
              <a:buAutoNum type="arabicPeriod"/>
            </a:pPr>
            <a:r>
              <a:rPr lang="id-ID" sz="2800" dirty="0">
                <a:solidFill>
                  <a:schemeClr val="tx1"/>
                </a:solidFill>
              </a:rPr>
              <a:t>Asas kemanusiaan</a:t>
            </a:r>
          </a:p>
          <a:p>
            <a:pPr marL="1341438" indent="-342900">
              <a:spcBef>
                <a:spcPts val="0"/>
              </a:spcBef>
              <a:buAutoNum type="arabicPeriod"/>
            </a:pPr>
            <a:r>
              <a:rPr lang="id-ID" sz="2800" dirty="0">
                <a:solidFill>
                  <a:schemeClr val="tx1"/>
                </a:solidFill>
              </a:rPr>
              <a:t>Asas kebangsaan</a:t>
            </a:r>
          </a:p>
          <a:p>
            <a:pPr marL="1341438" indent="-342900">
              <a:spcBef>
                <a:spcPts val="0"/>
              </a:spcBef>
              <a:buAutoNum type="arabicPeriod"/>
            </a:pPr>
            <a:r>
              <a:rPr lang="id-ID" sz="2800" dirty="0">
                <a:solidFill>
                  <a:schemeClr val="tx1"/>
                </a:solidFill>
              </a:rPr>
              <a:t>Asas kekeluargaan</a:t>
            </a:r>
          </a:p>
          <a:p>
            <a:pPr marL="1341438" indent="-342900">
              <a:spcBef>
                <a:spcPts val="0"/>
              </a:spcBef>
              <a:buAutoNum type="arabicPeriod"/>
            </a:pPr>
            <a:r>
              <a:rPr lang="id-ID" sz="2800" dirty="0">
                <a:solidFill>
                  <a:schemeClr val="tx1"/>
                </a:solidFill>
              </a:rPr>
              <a:t>Asas kenusantaraan</a:t>
            </a:r>
          </a:p>
          <a:p>
            <a:pPr marL="1341438" indent="-342900">
              <a:spcBef>
                <a:spcPts val="0"/>
              </a:spcBef>
              <a:buAutoNum type="arabicPeriod"/>
            </a:pPr>
            <a:r>
              <a:rPr lang="id-ID" sz="2800" dirty="0">
                <a:solidFill>
                  <a:schemeClr val="tx1"/>
                </a:solidFill>
              </a:rPr>
              <a:t>Asas Bhineka Tunggal Ika</a:t>
            </a:r>
          </a:p>
          <a:p>
            <a:pPr marL="1341438" indent="-342900">
              <a:spcBef>
                <a:spcPts val="0"/>
              </a:spcBef>
              <a:buAutoNum type="arabicPeriod"/>
            </a:pPr>
            <a:r>
              <a:rPr lang="id-ID" sz="2800" dirty="0">
                <a:solidFill>
                  <a:schemeClr val="tx1"/>
                </a:solidFill>
              </a:rPr>
              <a:t>Asas Keadilan</a:t>
            </a:r>
          </a:p>
          <a:p>
            <a:pPr marL="1341438" indent="-342900">
              <a:spcBef>
                <a:spcPts val="0"/>
              </a:spcBef>
              <a:buAutoNum type="arabicPeriod"/>
            </a:pPr>
            <a:r>
              <a:rPr lang="id-ID" sz="2800" dirty="0">
                <a:solidFill>
                  <a:schemeClr val="tx1"/>
                </a:solidFill>
              </a:rPr>
              <a:t>Asas kesamaan kedudukan dalam hukum dan pemerintahan</a:t>
            </a:r>
          </a:p>
          <a:p>
            <a:pPr marL="1341438" indent="-342900">
              <a:spcBef>
                <a:spcPts val="0"/>
              </a:spcBef>
              <a:buAutoNum type="arabicPeriod"/>
            </a:pPr>
            <a:r>
              <a:rPr lang="id-ID" sz="2800" dirty="0">
                <a:solidFill>
                  <a:schemeClr val="tx1"/>
                </a:solidFill>
              </a:rPr>
              <a:t>Asas ketertiban dan kepastian hukum</a:t>
            </a:r>
          </a:p>
          <a:p>
            <a:pPr marL="1341438" indent="-342900">
              <a:spcBef>
                <a:spcPts val="0"/>
              </a:spcBef>
              <a:buAutoNum type="arabicPeriod"/>
            </a:pPr>
            <a:r>
              <a:rPr lang="id-ID" sz="2800" dirty="0">
                <a:solidFill>
                  <a:schemeClr val="tx1"/>
                </a:solidFill>
              </a:rPr>
              <a:t>Asas keseimbangan, keserasian, dan keselarasan</a:t>
            </a:r>
          </a:p>
          <a:p>
            <a:pPr marL="1341438" indent="-342900">
              <a:spcBef>
                <a:spcPts val="0"/>
              </a:spcBef>
              <a:buAutoNum type="arabicPeriod"/>
            </a:pPr>
            <a:r>
              <a:rPr lang="id-ID" sz="2800" dirty="0">
                <a:solidFill>
                  <a:schemeClr val="tx1"/>
                </a:solidFill>
              </a:rPr>
              <a:t>Asas-asas lain sesuai dengan bidang hukum daripada peraturan perundang-undangan yang bersangkutan</a:t>
            </a:r>
          </a:p>
        </p:txBody>
      </p:sp>
    </p:spTree>
    <p:extLst>
      <p:ext uri="{BB962C8B-B14F-4D97-AF65-F5344CB8AC3E}">
        <p14:creationId xmlns:p14="http://schemas.microsoft.com/office/powerpoint/2010/main" val="41915377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0" y="0"/>
            <a:ext cx="3962400" cy="342900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sz="4000" dirty="0"/>
              <a:t>PANCASILA</a:t>
            </a:r>
          </a:p>
        </p:txBody>
      </p:sp>
      <p:sp>
        <p:nvSpPr>
          <p:cNvPr id="5" name="Oval 4"/>
          <p:cNvSpPr/>
          <p:nvPr/>
        </p:nvSpPr>
        <p:spPr>
          <a:xfrm>
            <a:off x="5577840" y="-121920"/>
            <a:ext cx="6477000" cy="484632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id-ID" sz="3200" dirty="0"/>
              <a:t>Kandungan Nilai pancasila haruslah menjadi sumber rujukan utama dalam proses pembentukan peraturan dtingkat pusat dan daerah.</a:t>
            </a:r>
          </a:p>
        </p:txBody>
      </p:sp>
      <p:sp>
        <p:nvSpPr>
          <p:cNvPr id="6" name="Oval 5"/>
          <p:cNvSpPr/>
          <p:nvPr/>
        </p:nvSpPr>
        <p:spPr>
          <a:xfrm>
            <a:off x="2092842" y="2727610"/>
            <a:ext cx="5420478" cy="4339765"/>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id-ID" sz="3200" dirty="0"/>
              <a:t> Nilai-nilai pancasila adalah bentuk personifikasi dari dimensi filosofis, sosiologis dan yuridis</a:t>
            </a:r>
          </a:p>
        </p:txBody>
      </p:sp>
      <p:sp>
        <p:nvSpPr>
          <p:cNvPr id="8" name="Curved Left Arrow 7"/>
          <p:cNvSpPr/>
          <p:nvPr/>
        </p:nvSpPr>
        <p:spPr>
          <a:xfrm rot="3365081">
            <a:off x="7804084" y="4504087"/>
            <a:ext cx="1551908" cy="311419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
        <p:nvSpPr>
          <p:cNvPr id="9" name="Right Arrow 8"/>
          <p:cNvSpPr/>
          <p:nvPr/>
        </p:nvSpPr>
        <p:spPr>
          <a:xfrm>
            <a:off x="4156710" y="1264920"/>
            <a:ext cx="1226820" cy="10972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1324546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335281"/>
            <a:ext cx="10018713" cy="1417320"/>
          </a:xfrm>
          <a:solidFill>
            <a:schemeClr val="accent2">
              <a:lumMod val="40000"/>
              <a:lumOff val="60000"/>
            </a:schemeClr>
          </a:solidFill>
        </p:spPr>
        <p:txBody>
          <a:bodyPr>
            <a:normAutofit/>
          </a:bodyPr>
          <a:lstStyle/>
          <a:p>
            <a:r>
              <a:rPr lang="id-ID" sz="4400" b="1" dirty="0"/>
              <a:t>PENDAHULUAN</a:t>
            </a:r>
          </a:p>
        </p:txBody>
      </p:sp>
      <p:sp>
        <p:nvSpPr>
          <p:cNvPr id="3" name="Content Placeholder 2"/>
          <p:cNvSpPr>
            <a:spLocks noGrp="1"/>
          </p:cNvSpPr>
          <p:nvPr>
            <p:ph idx="1"/>
          </p:nvPr>
        </p:nvSpPr>
        <p:spPr>
          <a:xfrm>
            <a:off x="1447800" y="2240281"/>
            <a:ext cx="10055223" cy="3550920"/>
          </a:xfrm>
        </p:spPr>
        <p:txBody>
          <a:bodyPr>
            <a:normAutofit/>
          </a:bodyPr>
          <a:lstStyle/>
          <a:p>
            <a:pPr algn="just"/>
            <a:r>
              <a:rPr lang="id-ID" sz="2400" b="1" dirty="0">
                <a:latin typeface="Bookman Old Style" panose="02050604050505020204" pitchFamily="18" charset="0"/>
              </a:rPr>
              <a:t>Hukum sebagai suatu konsepsi yang modern, maka sesungguhnya penggunaan hukum sebagai sarana untuk melakukan </a:t>
            </a:r>
            <a:r>
              <a:rPr lang="id-ID" sz="2400" b="1" i="1" dirty="0">
                <a:latin typeface="Bookman Old Style" panose="02050604050505020204" pitchFamily="18" charset="0"/>
              </a:rPr>
              <a:t>Social Engineering</a:t>
            </a:r>
          </a:p>
          <a:p>
            <a:pPr algn="just"/>
            <a:r>
              <a:rPr lang="id-ID" sz="2400" b="1" dirty="0">
                <a:latin typeface="Bookman Old Style" panose="02050604050505020204" pitchFamily="18" charset="0"/>
              </a:rPr>
              <a:t>Hukum sebagai </a:t>
            </a:r>
            <a:r>
              <a:rPr lang="id-ID" sz="2400" b="1" i="1" dirty="0">
                <a:latin typeface="Bookman Old Style" panose="02050604050505020204" pitchFamily="18" charset="0"/>
              </a:rPr>
              <a:t>Social Engineering </a:t>
            </a:r>
            <a:r>
              <a:rPr lang="id-ID" sz="2400" b="1" dirty="0">
                <a:latin typeface="Bookman Old Style" panose="02050604050505020204" pitchFamily="18" charset="0"/>
              </a:rPr>
              <a:t>adalah penggunaan hukum secara sadar untuk mencapai suatu tertib atau keadaan masyarakat sebagaimana dicita-citakan atau untuk melakukan perubahan-perubahan yang diinginkan. </a:t>
            </a:r>
          </a:p>
          <a:p>
            <a:pPr algn="just"/>
            <a:r>
              <a:rPr lang="id-ID" sz="2400" b="1" dirty="0">
                <a:latin typeface="Bookman Old Style" panose="02050604050505020204" pitchFamily="18" charset="0"/>
              </a:rPr>
              <a:t>Hukum Modern yang memiliki kemampuan untuk menerapkan </a:t>
            </a:r>
            <a:r>
              <a:rPr lang="id-ID" sz="2400" b="1" i="1" dirty="0">
                <a:latin typeface="Bookman Old Style" panose="02050604050505020204" pitchFamily="18" charset="0"/>
              </a:rPr>
              <a:t>Law is a tool of social engineering</a:t>
            </a:r>
          </a:p>
        </p:txBody>
      </p:sp>
    </p:spTree>
    <p:extLst>
      <p:ext uri="{BB962C8B-B14F-4D97-AF65-F5344CB8AC3E}">
        <p14:creationId xmlns:p14="http://schemas.microsoft.com/office/powerpoint/2010/main" val="6179846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9120" y="472441"/>
            <a:ext cx="10652760" cy="2849880"/>
          </a:xfrm>
        </p:spPr>
        <p:txBody>
          <a:bodyPr>
            <a:normAutofit/>
          </a:bodyPr>
          <a:lstStyle/>
          <a:p>
            <a:pPr algn="just"/>
            <a:r>
              <a:rPr lang="id-ID" sz="3200" dirty="0">
                <a:solidFill>
                  <a:schemeClr val="tx1"/>
                </a:solidFill>
              </a:rPr>
              <a:t>Berdasarkan ketentuan UU No. 12 tahun 2011 bahwa pembentukan peraturan perundang-undangan di tingkat Nasional ataupun di Daerah harus berpedoman pada Proglam Legislasi Nasional (Prolegnas) dan Program Legislasi Daerah (Prolegda)</a:t>
            </a:r>
          </a:p>
        </p:txBody>
      </p:sp>
      <p:sp>
        <p:nvSpPr>
          <p:cNvPr id="4" name="Rounded Rectangle 3"/>
          <p:cNvSpPr/>
          <p:nvPr/>
        </p:nvSpPr>
        <p:spPr>
          <a:xfrm>
            <a:off x="822960" y="3764280"/>
            <a:ext cx="9997440" cy="2438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id-ID" sz="3200" b="1" dirty="0"/>
              <a:t>Catatan:</a:t>
            </a:r>
          </a:p>
          <a:p>
            <a:pPr algn="ctr"/>
            <a:r>
              <a:rPr lang="id-ID" sz="2400" dirty="0"/>
              <a:t>Menurut Meuwissen bahwa Perundang-Undangan bukan sekedar endapan dari Konstelasi Politik empirikal semata, ia juga memiliki aspek normatif unsur idiil perundang-undangan dan mengimplikasikan bahwa ia merealisasikan apa yang menurut asas-asas hukum ( ide dan cita hukum) seharusnya direalisasikan</a:t>
            </a:r>
          </a:p>
        </p:txBody>
      </p:sp>
    </p:spTree>
    <p:extLst>
      <p:ext uri="{BB962C8B-B14F-4D97-AF65-F5344CB8AC3E}">
        <p14:creationId xmlns:p14="http://schemas.microsoft.com/office/powerpoint/2010/main" val="2240389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764280" y="0"/>
            <a:ext cx="4236720" cy="26670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d-ID" sz="3600" dirty="0"/>
              <a:t>Fakta di tingkat Daerah</a:t>
            </a:r>
          </a:p>
        </p:txBody>
      </p:sp>
      <p:sp>
        <p:nvSpPr>
          <p:cNvPr id="6" name="Rounded Rectangle 5"/>
          <p:cNvSpPr/>
          <p:nvPr/>
        </p:nvSpPr>
        <p:spPr>
          <a:xfrm>
            <a:off x="487680" y="3108960"/>
            <a:ext cx="11704320" cy="3429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id-ID" sz="2800" dirty="0"/>
              <a:t>Untuk menghindari tumpang tindih pengaturan diperlukan koordinasi antara satuan Pemerintahan daerah otonom. Apalagi dalam rangka implementasi kewenangan yang luas, Friksi antar Pusat dan Daerah serta antar daerah otonom sangat terbuka terutama dalam hal mengatur kewenangan daerah yang sangat strategis. </a:t>
            </a:r>
          </a:p>
          <a:p>
            <a:pPr algn="just"/>
            <a:r>
              <a:rPr lang="id-ID" sz="2800" dirty="0">
                <a:solidFill>
                  <a:srgbClr val="FF0000"/>
                </a:solidFill>
                <a:latin typeface="Monotype Corsiva" panose="03010101010201010101" pitchFamily="66" charset="0"/>
              </a:rPr>
              <a:t>“Faktanya sekalipun daerah diberikan otonomi luas, namun pemberian kebebasan membuat kebijakan daerah harus dalam koridor kebijakan pusat dengan memperhatikan kondisi daerah”</a:t>
            </a:r>
          </a:p>
        </p:txBody>
      </p:sp>
    </p:spTree>
    <p:extLst>
      <p:ext uri="{BB962C8B-B14F-4D97-AF65-F5344CB8AC3E}">
        <p14:creationId xmlns:p14="http://schemas.microsoft.com/office/powerpoint/2010/main" val="13645349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13360"/>
            <a:ext cx="11094720" cy="635508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r="100000" b="100000"/>
            </a:path>
            <a:tileRect l="-100000" t="-100000"/>
          </a:gradFill>
        </p:spPr>
        <p:txBody>
          <a:bodyPr>
            <a:noAutofit/>
          </a:bodyPr>
          <a:lstStyle/>
          <a:p>
            <a:pPr algn="just"/>
            <a:r>
              <a:rPr lang="id-ID" sz="3200" dirty="0"/>
              <a:t>Harus disadari bahwa potensi konflik kewenangan terutama terkait ruang lingkup urusan-urusan apa saja yang menjadi kewenangan atau kompetensi daerah yang diatur berdasarkan dengan memperhatikan kondisi objektif dari daerah tersebut dari berbagai sudut pandang. </a:t>
            </a:r>
          </a:p>
          <a:p>
            <a:pPr algn="just"/>
            <a:r>
              <a:rPr lang="id-ID" sz="3200" dirty="0">
                <a:solidFill>
                  <a:srgbClr val="0070C0"/>
                </a:solidFill>
              </a:rPr>
              <a:t>Pembentukan Perda, ataupun Produk hukum daerah lainnya ( Peraturan Gubernur/Bupati/Walikota) yang tidak sejalan dengan kaidah-kaidah peraturan perundang-undangan yang berlaku atau tidak sesuai </a:t>
            </a:r>
            <a:r>
              <a:rPr lang="id-ID" sz="3200" dirty="0"/>
              <a:t>dengan pedoman resmi yang bersumber dari peraturan yang lebih tinggi acap kali menjadi problem krusial bagi daerah apalagi aspek materii Perda tersebut justru tidak sesuai dengan kebutuhan dan kondisi daerah yang sebenarnnya</a:t>
            </a:r>
          </a:p>
        </p:txBody>
      </p:sp>
    </p:spTree>
    <p:extLst>
      <p:ext uri="{BB962C8B-B14F-4D97-AF65-F5344CB8AC3E}">
        <p14:creationId xmlns:p14="http://schemas.microsoft.com/office/powerpoint/2010/main" val="30344126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14595"/>
          </a:xfrm>
        </p:spPr>
        <p:txBody>
          <a:bodyPr>
            <a:normAutofit/>
          </a:bodyPr>
          <a:lstStyle/>
          <a:p>
            <a:pPr algn="ctr"/>
            <a:r>
              <a:rPr lang="id-ID" sz="7200" b="1" dirty="0">
                <a:latin typeface="Agency FB" panose="020B0503020202020204" pitchFamily="34" charset="0"/>
              </a:rPr>
              <a:t>Terima kasih</a:t>
            </a:r>
          </a:p>
        </p:txBody>
      </p:sp>
    </p:spTree>
    <p:extLst>
      <p:ext uri="{BB962C8B-B14F-4D97-AF65-F5344CB8AC3E}">
        <p14:creationId xmlns:p14="http://schemas.microsoft.com/office/powerpoint/2010/main" val="2308462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39240" y="548640"/>
            <a:ext cx="9387840" cy="5882640"/>
          </a:xfrm>
        </p:spPr>
        <p:txBody>
          <a:bodyPr>
            <a:normAutofit/>
          </a:bodyPr>
          <a:lstStyle/>
          <a:p>
            <a:pPr algn="just"/>
            <a:r>
              <a:rPr lang="id-ID" sz="2800" dirty="0"/>
              <a:t>Efektivitas peraturan perundang-undangan atau sistem hukum sebagai masalah sentral</a:t>
            </a:r>
          </a:p>
          <a:p>
            <a:pPr algn="just"/>
            <a:r>
              <a:rPr lang="id-ID" sz="2800" dirty="0"/>
              <a:t>Tuntutan efektivitas mendorong orang untuk mencurahkan perhatian secara lebih seksama terhadap objek-objek yang menjadi sasaran peraturan perundang-undangan, sehingga pemikiran-pemikiran yang bersifat abstrak, generalisasi-generalisasi, tidak lagi dikehendaki. </a:t>
            </a:r>
          </a:p>
          <a:p>
            <a:pPr algn="just"/>
            <a:r>
              <a:rPr lang="id-ID" sz="2800" dirty="0"/>
              <a:t>Apabila dikehendaki hukum itu menimbulkan perubahan-perubahan pada objek yang diaturnya, terutama perubahan dalam tingkah laku maka penguasaan pengetahuan yang lebih seksama mengenai objek yang diatur, mengenai reaksi yang ditimbulkannnya, kemampuan dari lembaga-lembaga serta personel yang menjalankan hukum merupakan tuntutan yang tidak dapat diabaikan</a:t>
            </a:r>
          </a:p>
        </p:txBody>
      </p:sp>
    </p:spTree>
    <p:extLst>
      <p:ext uri="{BB962C8B-B14F-4D97-AF65-F5344CB8AC3E}">
        <p14:creationId xmlns:p14="http://schemas.microsoft.com/office/powerpoint/2010/main" val="1453952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807720" y="320040"/>
            <a:ext cx="10302240" cy="156972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id-ID" sz="3200" dirty="0">
                <a:solidFill>
                  <a:schemeClr val="tx1"/>
                </a:solidFill>
              </a:rPr>
              <a:t>Badan Perundang-undangan / Legislatif</a:t>
            </a:r>
          </a:p>
        </p:txBody>
      </p:sp>
      <p:sp>
        <p:nvSpPr>
          <p:cNvPr id="6" name="Rounded Rectangle 5"/>
          <p:cNvSpPr/>
          <p:nvPr/>
        </p:nvSpPr>
        <p:spPr>
          <a:xfrm>
            <a:off x="701040" y="4050030"/>
            <a:ext cx="4160520" cy="134112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sz="2800" b="1" dirty="0">
                <a:solidFill>
                  <a:schemeClr val="tx1"/>
                </a:solidFill>
              </a:rPr>
              <a:t>Badan Pelaksana</a:t>
            </a:r>
          </a:p>
        </p:txBody>
      </p:sp>
      <p:cxnSp>
        <p:nvCxnSpPr>
          <p:cNvPr id="10" name="Straight Arrow Connector 9"/>
          <p:cNvCxnSpPr>
            <a:stCxn id="5" idx="2"/>
            <a:endCxn id="6" idx="0"/>
          </p:cNvCxnSpPr>
          <p:nvPr/>
        </p:nvCxnSpPr>
        <p:spPr>
          <a:xfrm flipH="1">
            <a:off x="2781300" y="1889760"/>
            <a:ext cx="3177540" cy="216027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2" name="Oval 11"/>
          <p:cNvSpPr/>
          <p:nvPr/>
        </p:nvSpPr>
        <p:spPr>
          <a:xfrm>
            <a:off x="8854440" y="3855720"/>
            <a:ext cx="2468880" cy="185166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sz="2400" dirty="0">
                <a:solidFill>
                  <a:srgbClr val="FF0000"/>
                </a:solidFill>
              </a:rPr>
              <a:t>Warga Negara</a:t>
            </a:r>
          </a:p>
        </p:txBody>
      </p:sp>
      <p:cxnSp>
        <p:nvCxnSpPr>
          <p:cNvPr id="14" name="Straight Arrow Connector 13"/>
          <p:cNvCxnSpPr>
            <a:stCxn id="5" idx="2"/>
            <a:endCxn id="12" idx="0"/>
          </p:cNvCxnSpPr>
          <p:nvPr/>
        </p:nvCxnSpPr>
        <p:spPr>
          <a:xfrm>
            <a:off x="5958840" y="1889760"/>
            <a:ext cx="4130040" cy="196596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6" name="Straight Arrow Connector 15"/>
          <p:cNvCxnSpPr>
            <a:stCxn id="6" idx="3"/>
            <a:endCxn id="12" idx="2"/>
          </p:cNvCxnSpPr>
          <p:nvPr/>
        </p:nvCxnSpPr>
        <p:spPr>
          <a:xfrm>
            <a:off x="4861560" y="4720590"/>
            <a:ext cx="3992880" cy="6096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8" name="Text Placeholder 27"/>
          <p:cNvSpPr>
            <a:spLocks noGrp="1"/>
          </p:cNvSpPr>
          <p:nvPr>
            <p:ph type="body" sz="quarter" idx="14"/>
          </p:nvPr>
        </p:nvSpPr>
        <p:spPr>
          <a:xfrm>
            <a:off x="807720" y="5876667"/>
            <a:ext cx="7781365" cy="370085"/>
          </a:xfrm>
        </p:spPr>
        <p:txBody>
          <a:bodyPr/>
          <a:lstStyle/>
          <a:p>
            <a:r>
              <a:rPr lang="id-ID" sz="2000" b="1" dirty="0">
                <a:solidFill>
                  <a:schemeClr val="tx1"/>
                </a:solidFill>
              </a:rPr>
              <a:t>Diagram Proses Pengaturan Pembentukan Hukum Gaya Lama “Tradisional”</a:t>
            </a:r>
          </a:p>
        </p:txBody>
      </p:sp>
    </p:spTree>
    <p:extLst>
      <p:ext uri="{BB962C8B-B14F-4D97-AF65-F5344CB8AC3E}">
        <p14:creationId xmlns:p14="http://schemas.microsoft.com/office/powerpoint/2010/main" val="1450267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own Arrow 3"/>
          <p:cNvSpPr/>
          <p:nvPr/>
        </p:nvSpPr>
        <p:spPr>
          <a:xfrm>
            <a:off x="3413760" y="0"/>
            <a:ext cx="3805810" cy="1783080"/>
          </a:xfrm>
          <a:prstGeom prst="downArrow">
            <a:avLst>
              <a:gd name="adj1" fmla="val 50000"/>
              <a:gd name="adj2" fmla="val 66239"/>
            </a:avLst>
          </a:prstGeom>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id-ID" dirty="0"/>
              <a:t>Kekuatan-Kekuatan Pengaruh</a:t>
            </a:r>
          </a:p>
        </p:txBody>
      </p:sp>
      <p:sp>
        <p:nvSpPr>
          <p:cNvPr id="5" name="Rounded Rectangle 4"/>
          <p:cNvSpPr/>
          <p:nvPr/>
        </p:nvSpPr>
        <p:spPr>
          <a:xfrm>
            <a:off x="3561970" y="1884629"/>
            <a:ext cx="3657600" cy="120396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id-ID" sz="3200" dirty="0"/>
              <a:t>Lembaga Legislatif</a:t>
            </a:r>
          </a:p>
        </p:txBody>
      </p:sp>
      <p:sp>
        <p:nvSpPr>
          <p:cNvPr id="7" name="Oval 6"/>
          <p:cNvSpPr/>
          <p:nvPr/>
        </p:nvSpPr>
        <p:spPr>
          <a:xfrm>
            <a:off x="9022080" y="3996690"/>
            <a:ext cx="2225040" cy="18453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a:t>Pemegang Peran</a:t>
            </a:r>
          </a:p>
        </p:txBody>
      </p:sp>
      <p:sp>
        <p:nvSpPr>
          <p:cNvPr id="8" name="Rectangle 7"/>
          <p:cNvSpPr/>
          <p:nvPr/>
        </p:nvSpPr>
        <p:spPr>
          <a:xfrm>
            <a:off x="1569720" y="4465320"/>
            <a:ext cx="2545080" cy="13767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a:t>Pelaksana </a:t>
            </a:r>
          </a:p>
        </p:txBody>
      </p:sp>
      <p:cxnSp>
        <p:nvCxnSpPr>
          <p:cNvPr id="10" name="Straight Arrow Connector 9"/>
          <p:cNvCxnSpPr>
            <a:stCxn id="5" idx="2"/>
            <a:endCxn id="8" idx="0"/>
          </p:cNvCxnSpPr>
          <p:nvPr/>
        </p:nvCxnSpPr>
        <p:spPr>
          <a:xfrm flipH="1">
            <a:off x="2842260" y="3088589"/>
            <a:ext cx="2548510" cy="137673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2" name="Straight Arrow Connector 11"/>
          <p:cNvCxnSpPr>
            <a:stCxn id="5" idx="2"/>
            <a:endCxn id="7" idx="2"/>
          </p:cNvCxnSpPr>
          <p:nvPr/>
        </p:nvCxnSpPr>
        <p:spPr>
          <a:xfrm>
            <a:off x="5390770" y="3088589"/>
            <a:ext cx="3631310" cy="183078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7" name="Rectangle 16"/>
          <p:cNvSpPr/>
          <p:nvPr/>
        </p:nvSpPr>
        <p:spPr>
          <a:xfrm rot="18957099">
            <a:off x="1703054" y="3101510"/>
            <a:ext cx="1965960" cy="487340"/>
          </a:xfrm>
          <a:prstGeom prst="rect">
            <a:avLst/>
          </a:prstGeom>
          <a:noFill/>
          <a:ln>
            <a:noFill/>
          </a:ln>
        </p:spPr>
        <p:style>
          <a:lnRef idx="0">
            <a:scrgbClr r="0" g="0" b="0"/>
          </a:lnRef>
          <a:fillRef idx="0">
            <a:scrgbClr r="0" g="0" b="0"/>
          </a:fillRef>
          <a:effectRef idx="0">
            <a:scrgbClr r="0" g="0" b="0"/>
          </a:effectRef>
          <a:fontRef idx="minor">
            <a:schemeClr val="accent3"/>
          </a:fontRef>
        </p:style>
        <p:txBody>
          <a:bodyPr rtlCol="0" anchor="ctr"/>
          <a:lstStyle/>
          <a:p>
            <a:pPr algn="ctr"/>
            <a:r>
              <a:rPr lang="id-ID" dirty="0"/>
              <a:t>Umpan balik</a:t>
            </a:r>
          </a:p>
        </p:txBody>
      </p:sp>
      <p:sp>
        <p:nvSpPr>
          <p:cNvPr id="18" name="Rectangle 17"/>
          <p:cNvSpPr/>
          <p:nvPr/>
        </p:nvSpPr>
        <p:spPr>
          <a:xfrm rot="1877169">
            <a:off x="7649367" y="3217494"/>
            <a:ext cx="1995443" cy="602894"/>
          </a:xfrm>
          <a:prstGeom prst="rect">
            <a:avLst/>
          </a:prstGeom>
          <a:noFill/>
          <a:ln>
            <a:noFill/>
          </a:ln>
        </p:spPr>
        <p:style>
          <a:lnRef idx="0">
            <a:scrgbClr r="0" g="0" b="0"/>
          </a:lnRef>
          <a:fillRef idx="0">
            <a:scrgbClr r="0" g="0" b="0"/>
          </a:fillRef>
          <a:effectRef idx="0">
            <a:scrgbClr r="0" g="0" b="0"/>
          </a:effectRef>
          <a:fontRef idx="minor">
            <a:schemeClr val="accent2"/>
          </a:fontRef>
        </p:style>
        <p:txBody>
          <a:bodyPr rtlCol="0" anchor="ctr"/>
          <a:lstStyle/>
          <a:p>
            <a:pPr algn="ctr"/>
            <a:r>
              <a:rPr lang="id-ID" dirty="0">
                <a:solidFill>
                  <a:srgbClr val="FF0000"/>
                </a:solidFill>
              </a:rPr>
              <a:t>Umpan balik</a:t>
            </a:r>
          </a:p>
        </p:txBody>
      </p:sp>
      <p:sp>
        <p:nvSpPr>
          <p:cNvPr id="20" name="Rectangle 19"/>
          <p:cNvSpPr/>
          <p:nvPr/>
        </p:nvSpPr>
        <p:spPr>
          <a:xfrm>
            <a:off x="4998720" y="5213401"/>
            <a:ext cx="3139440" cy="628650"/>
          </a:xfrm>
          <a:prstGeom prst="rect">
            <a:avLst/>
          </a:prstGeom>
          <a:noFill/>
          <a:ln>
            <a:noFill/>
          </a:ln>
        </p:spPr>
        <p:style>
          <a:lnRef idx="0">
            <a:scrgbClr r="0" g="0" b="0"/>
          </a:lnRef>
          <a:fillRef idx="0">
            <a:scrgbClr r="0" g="0" b="0"/>
          </a:fillRef>
          <a:effectRef idx="0">
            <a:scrgbClr r="0" g="0" b="0"/>
          </a:effectRef>
          <a:fontRef idx="minor">
            <a:schemeClr val="accent2"/>
          </a:fontRef>
        </p:style>
        <p:txBody>
          <a:bodyPr rtlCol="0" anchor="ctr"/>
          <a:lstStyle/>
          <a:p>
            <a:pPr algn="ctr"/>
            <a:r>
              <a:rPr lang="id-ID" dirty="0">
                <a:solidFill>
                  <a:srgbClr val="FF0000"/>
                </a:solidFill>
              </a:rPr>
              <a:t>Umpan balik</a:t>
            </a:r>
          </a:p>
        </p:txBody>
      </p:sp>
      <p:sp>
        <p:nvSpPr>
          <p:cNvPr id="23" name="Right Arrow 22"/>
          <p:cNvSpPr/>
          <p:nvPr/>
        </p:nvSpPr>
        <p:spPr>
          <a:xfrm rot="19417698">
            <a:off x="-144741" y="5444708"/>
            <a:ext cx="1688178" cy="1453915"/>
          </a:xfrm>
          <a:prstGeom prst="rightArrow">
            <a:avLst/>
          </a:prstGeom>
          <a:solidFill>
            <a:schemeClr val="bg2">
              <a:lumMod val="50000"/>
            </a:schemeClr>
          </a:solidFill>
        </p:spPr>
        <p:style>
          <a:lnRef idx="2">
            <a:schemeClr val="accent3"/>
          </a:lnRef>
          <a:fillRef idx="1">
            <a:schemeClr val="lt1"/>
          </a:fillRef>
          <a:effectRef idx="0">
            <a:schemeClr val="accent3"/>
          </a:effectRef>
          <a:fontRef idx="minor">
            <a:schemeClr val="dk1"/>
          </a:fontRef>
        </p:style>
        <p:txBody>
          <a:bodyPr rtlCol="0" anchor="ctr"/>
          <a:lstStyle/>
          <a:p>
            <a:pPr algn="ctr"/>
            <a:r>
              <a:rPr lang="id-ID" sz="1600" dirty="0">
                <a:solidFill>
                  <a:schemeClr val="tx1"/>
                </a:solidFill>
              </a:rPr>
              <a:t>Kekuatan-Kekuatan Pengaruh</a:t>
            </a:r>
          </a:p>
        </p:txBody>
      </p:sp>
      <p:sp>
        <p:nvSpPr>
          <p:cNvPr id="27" name="Up Arrow 26"/>
          <p:cNvSpPr/>
          <p:nvPr/>
        </p:nvSpPr>
        <p:spPr>
          <a:xfrm rot="19491778">
            <a:off x="10421440" y="5413588"/>
            <a:ext cx="1950207" cy="1614238"/>
          </a:xfrm>
          <a:prstGeom prst="upArrow">
            <a:avLst/>
          </a:prstGeom>
          <a:solidFill>
            <a:schemeClr val="bg2"/>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id-ID" sz="1400" dirty="0">
                <a:solidFill>
                  <a:schemeClr val="tx1"/>
                </a:solidFill>
              </a:rPr>
              <a:t>Kekuatan-Kekuatan Pengaruh</a:t>
            </a:r>
          </a:p>
        </p:txBody>
      </p:sp>
      <p:sp>
        <p:nvSpPr>
          <p:cNvPr id="31" name="Rectangle 30"/>
          <p:cNvSpPr/>
          <p:nvPr/>
        </p:nvSpPr>
        <p:spPr>
          <a:xfrm>
            <a:off x="3093720" y="6143701"/>
            <a:ext cx="5491322" cy="51252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id-ID" dirty="0"/>
              <a:t>Skema “ Proses Pembentukan Gaya Social Engineering”</a:t>
            </a:r>
          </a:p>
        </p:txBody>
      </p:sp>
    </p:spTree>
    <p:extLst>
      <p:ext uri="{BB962C8B-B14F-4D97-AF65-F5344CB8AC3E}">
        <p14:creationId xmlns:p14="http://schemas.microsoft.com/office/powerpoint/2010/main" val="1635300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2040" y="426720"/>
            <a:ext cx="10104120" cy="5943600"/>
          </a:xfrm>
        </p:spPr>
        <p:txBody>
          <a:bodyPr>
            <a:noAutofit/>
          </a:bodyPr>
          <a:lstStyle/>
          <a:p>
            <a:pPr algn="just"/>
            <a:r>
              <a:rPr lang="id-ID" sz="4000" dirty="0"/>
              <a:t>Pada Skema Pertama dan Skema Kedua, maka akan lebih rumit jika diperhatikan skema kedua. </a:t>
            </a:r>
          </a:p>
          <a:p>
            <a:pPr algn="just"/>
            <a:r>
              <a:rPr lang="id-ID" sz="4000" dirty="0">
                <a:solidFill>
                  <a:srgbClr val="FFC000"/>
                </a:solidFill>
              </a:rPr>
              <a:t>Seorang Legislator </a:t>
            </a:r>
            <a:r>
              <a:rPr lang="id-ID" sz="4000" dirty="0">
                <a:solidFill>
                  <a:schemeClr val="tx1"/>
                </a:solidFill>
              </a:rPr>
              <a:t>harus dapat memahami Keadaan yang rumit </a:t>
            </a:r>
            <a:r>
              <a:rPr lang="id-ID" sz="4000" dirty="0">
                <a:solidFill>
                  <a:srgbClr val="FF0000"/>
                </a:solidFill>
              </a:rPr>
              <a:t>atau </a:t>
            </a:r>
            <a:r>
              <a:rPr lang="id-ID" sz="4000" dirty="0">
                <a:solidFill>
                  <a:schemeClr val="tx1"/>
                </a:solidFill>
              </a:rPr>
              <a:t>kompleksitas</a:t>
            </a:r>
            <a:r>
              <a:rPr lang="id-ID" sz="4000" dirty="0">
                <a:solidFill>
                  <a:srgbClr val="FF0000"/>
                </a:solidFill>
              </a:rPr>
              <a:t> ini karena untuk dapat </a:t>
            </a:r>
            <a:r>
              <a:rPr lang="id-ID" sz="4000" dirty="0">
                <a:solidFill>
                  <a:schemeClr val="tx1"/>
                </a:solidFill>
              </a:rPr>
              <a:t>memenuhi tuntutan efektivitas</a:t>
            </a:r>
            <a:r>
              <a:rPr lang="id-ID" sz="4000" dirty="0">
                <a:solidFill>
                  <a:srgbClr val="FF0000"/>
                </a:solidFill>
              </a:rPr>
              <a:t> sejak permulaan pengaturan, </a:t>
            </a:r>
            <a:r>
              <a:rPr lang="id-ID" sz="4000" dirty="0">
                <a:solidFill>
                  <a:schemeClr val="tx1"/>
                </a:solidFill>
              </a:rPr>
              <a:t>maka dibutuhkan pengetahuan yang terperinci </a:t>
            </a:r>
            <a:r>
              <a:rPr lang="id-ID" sz="4000" dirty="0">
                <a:solidFill>
                  <a:srgbClr val="FF0000"/>
                </a:solidFill>
              </a:rPr>
              <a:t>mengenai hal yang berhububungan dengan masalah pengaturan oleh hukum</a:t>
            </a:r>
          </a:p>
        </p:txBody>
      </p:sp>
    </p:spTree>
    <p:extLst>
      <p:ext uri="{BB962C8B-B14F-4D97-AF65-F5344CB8AC3E}">
        <p14:creationId xmlns:p14="http://schemas.microsoft.com/office/powerpoint/2010/main" val="1048113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426720"/>
            <a:ext cx="9768840" cy="5654040"/>
          </a:xfrm>
        </p:spPr>
        <p:txBody>
          <a:bodyPr>
            <a:normAutofit fontScale="92500" lnSpcReduction="20000"/>
          </a:bodyPr>
          <a:lstStyle/>
          <a:p>
            <a:pPr marL="0" indent="0" algn="just">
              <a:buNone/>
            </a:pPr>
            <a:r>
              <a:rPr lang="id-ID" sz="4000" dirty="0">
                <a:solidFill>
                  <a:srgbClr val="FF0000"/>
                </a:solidFill>
              </a:rPr>
              <a:t>CATATAN: !!!!!!!</a:t>
            </a:r>
          </a:p>
          <a:p>
            <a:pPr marL="742950" indent="-742950" algn="just">
              <a:buAutoNum type="alphaLcPeriod"/>
            </a:pPr>
            <a:r>
              <a:rPr lang="id-ID" sz="3600" dirty="0">
                <a:solidFill>
                  <a:schemeClr val="tx1"/>
                </a:solidFill>
              </a:rPr>
              <a:t>Pada gambaran pertama misalnya salah satu sasaran dari pengaturan itu disebut </a:t>
            </a:r>
            <a:r>
              <a:rPr lang="id-ID" sz="3600" dirty="0">
                <a:solidFill>
                  <a:srgbClr val="FF0000"/>
                </a:solidFill>
              </a:rPr>
              <a:t>“warga negara</a:t>
            </a:r>
            <a:r>
              <a:rPr lang="id-ID" sz="3600" dirty="0">
                <a:solidFill>
                  <a:schemeClr val="tx1"/>
                </a:solidFill>
              </a:rPr>
              <a:t>” sendangkan pada skema kedua disebut “ </a:t>
            </a:r>
            <a:r>
              <a:rPr lang="id-ID" sz="3600" dirty="0">
                <a:solidFill>
                  <a:srgbClr val="FF0000"/>
                </a:solidFill>
              </a:rPr>
              <a:t>pemegang peran</a:t>
            </a:r>
            <a:r>
              <a:rPr lang="id-ID" sz="3600" dirty="0">
                <a:solidFill>
                  <a:schemeClr val="tx1"/>
                </a:solidFill>
              </a:rPr>
              <a:t>”.</a:t>
            </a:r>
          </a:p>
          <a:p>
            <a:pPr marL="742950" indent="-742950" algn="just">
              <a:buAutoNum type="alphaLcPeriod"/>
            </a:pPr>
            <a:r>
              <a:rPr lang="id-ID" sz="3600" dirty="0">
                <a:solidFill>
                  <a:schemeClr val="tx1"/>
                </a:solidFill>
              </a:rPr>
              <a:t>Warga negara disini  lebih menunjuk pada pengertian yuridis, sedangkan pemegang peran pada pengertian sosiologis. </a:t>
            </a:r>
          </a:p>
          <a:p>
            <a:pPr marL="742950" indent="-742950" algn="just">
              <a:buAutoNum type="alphaLcPeriod"/>
            </a:pPr>
            <a:r>
              <a:rPr lang="id-ID" sz="3600" dirty="0">
                <a:solidFill>
                  <a:schemeClr val="tx1"/>
                </a:solidFill>
              </a:rPr>
              <a:t>Perubahan konsepsi itu diperlukan apabila peraturan perundang-undangan itu berkehendak untuk mempengaruhi tingkah laku orang, apalagi melakukan perubahan-perubahan, maka kita berbicara dengan menggunakan istilah “Peran” atau apa yang diharapkan</a:t>
            </a:r>
          </a:p>
        </p:txBody>
      </p:sp>
    </p:spTree>
    <p:extLst>
      <p:ext uri="{BB962C8B-B14F-4D97-AF65-F5344CB8AC3E}">
        <p14:creationId xmlns:p14="http://schemas.microsoft.com/office/powerpoint/2010/main" val="52272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3880" y="687324"/>
            <a:ext cx="10728960" cy="5759196"/>
          </a:xfrm>
        </p:spPr>
        <p:txBody>
          <a:bodyPr>
            <a:normAutofit fontScale="92500" lnSpcReduction="20000"/>
          </a:bodyPr>
          <a:lstStyle/>
          <a:p>
            <a:pPr algn="just"/>
            <a:r>
              <a:rPr lang="id-ID" sz="3200" dirty="0"/>
              <a:t>Apabila hukum itu menjadi sarana untuk melakukan perubahan sosial, maka salah satu hal yang perlu dipersoalkan terlebih dahulu adalah ke arah mana perubahan itu akan dilaksanakan?</a:t>
            </a:r>
          </a:p>
          <a:p>
            <a:pPr algn="just"/>
            <a:r>
              <a:rPr lang="id-ID" sz="3200" b="1" dirty="0"/>
              <a:t>Perubahan yang dikehendaki tentau harus memikirkan sistem nilai-nilai mana yang pada suatu saat perlu menjadi kerangka untuk mengatur.</a:t>
            </a:r>
          </a:p>
          <a:p>
            <a:pPr algn="just"/>
            <a:r>
              <a:rPr lang="id-ID" sz="3200" dirty="0"/>
              <a:t>Di Indonesia, pilihan penggunaan nilai itu dihadapkan pada pilihan dengan kemajemukan nilai-nilai :</a:t>
            </a:r>
          </a:p>
          <a:p>
            <a:pPr marL="1158875" indent="-514350" algn="just">
              <a:buAutoNum type="arabicPeriod"/>
            </a:pPr>
            <a:r>
              <a:rPr lang="id-ID" sz="3200" dirty="0"/>
              <a:t>Indonesia asli ( sebelum barat / eropa / asing) masuk ke Nusantara;</a:t>
            </a:r>
          </a:p>
          <a:p>
            <a:pPr marL="1158875" indent="-514350" algn="just">
              <a:buAutoNum type="arabicPeriod"/>
            </a:pPr>
            <a:r>
              <a:rPr lang="id-ID" sz="3200" dirty="0"/>
              <a:t>Nilai-nilai yang terbentuk semenjak masuknya Orang Asing (Barat/Eropa, Timur)</a:t>
            </a:r>
          </a:p>
          <a:p>
            <a:pPr marL="1158875" indent="-514350" algn="just">
              <a:buAutoNum type="arabicPeriod"/>
            </a:pPr>
            <a:r>
              <a:rPr lang="id-ID" sz="3200" dirty="0"/>
              <a:t>Nilai-Nilai yang terbentuk semenjak kemerdekaan ( Pancasila)</a:t>
            </a:r>
          </a:p>
        </p:txBody>
      </p:sp>
    </p:spTree>
    <p:extLst>
      <p:ext uri="{BB962C8B-B14F-4D97-AF65-F5344CB8AC3E}">
        <p14:creationId xmlns:p14="http://schemas.microsoft.com/office/powerpoint/2010/main" val="1925524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127759" y="2197946"/>
          <a:ext cx="10073640" cy="4115203"/>
        </p:xfrm>
        <a:graphic>
          <a:graphicData uri="http://schemas.openxmlformats.org/drawingml/2006/table">
            <a:tbl>
              <a:tblPr firstRow="1" bandRow="1">
                <a:tableStyleId>{5C22544A-7EE6-4342-B048-85BDC9FD1C3A}</a:tableStyleId>
              </a:tblPr>
              <a:tblGrid>
                <a:gridCol w="3357880">
                  <a:extLst>
                    <a:ext uri="{9D8B030D-6E8A-4147-A177-3AD203B41FA5}">
                      <a16:colId xmlns:a16="http://schemas.microsoft.com/office/drawing/2014/main" val="568600033"/>
                    </a:ext>
                  </a:extLst>
                </a:gridCol>
                <a:gridCol w="3357880">
                  <a:extLst>
                    <a:ext uri="{9D8B030D-6E8A-4147-A177-3AD203B41FA5}">
                      <a16:colId xmlns:a16="http://schemas.microsoft.com/office/drawing/2014/main" val="2529851203"/>
                    </a:ext>
                  </a:extLst>
                </a:gridCol>
                <a:gridCol w="3357880">
                  <a:extLst>
                    <a:ext uri="{9D8B030D-6E8A-4147-A177-3AD203B41FA5}">
                      <a16:colId xmlns:a16="http://schemas.microsoft.com/office/drawing/2014/main" val="2979690878"/>
                    </a:ext>
                  </a:extLst>
                </a:gridCol>
              </a:tblGrid>
              <a:tr h="1279724">
                <a:tc>
                  <a:txBody>
                    <a:bodyPr/>
                    <a:lstStyle/>
                    <a:p>
                      <a:pPr algn="ctr"/>
                      <a:r>
                        <a:rPr lang="id-ID" sz="2800" dirty="0"/>
                        <a:t>Nilai-Nilai</a:t>
                      </a:r>
                      <a:r>
                        <a:rPr lang="id-ID" sz="2800" baseline="0" dirty="0"/>
                        <a:t> Indonesia Asli</a:t>
                      </a:r>
                      <a:endParaRPr lang="id-ID" sz="2800" dirty="0"/>
                    </a:p>
                  </a:txBody>
                  <a:tcPr/>
                </a:tc>
                <a:tc>
                  <a:txBody>
                    <a:bodyPr/>
                    <a:lstStyle/>
                    <a:p>
                      <a:pPr algn="ctr"/>
                      <a:r>
                        <a:rPr lang="id-ID" sz="2800" dirty="0"/>
                        <a:t>Nilai-Nilai</a:t>
                      </a:r>
                      <a:r>
                        <a:rPr lang="id-ID" sz="2800" baseline="0" dirty="0"/>
                        <a:t> yang berasal dari Barat (Eropa)</a:t>
                      </a:r>
                      <a:endParaRPr lang="id-ID" sz="2800" dirty="0"/>
                    </a:p>
                  </a:txBody>
                  <a:tcPr/>
                </a:tc>
                <a:tc>
                  <a:txBody>
                    <a:bodyPr/>
                    <a:lstStyle/>
                    <a:p>
                      <a:pPr algn="ctr"/>
                      <a:r>
                        <a:rPr lang="id-ID" sz="2800" dirty="0"/>
                        <a:t>Nilai-Nilai</a:t>
                      </a:r>
                      <a:r>
                        <a:rPr lang="id-ID" sz="2800" baseline="0" dirty="0"/>
                        <a:t> semenjak Kemerdekaan</a:t>
                      </a:r>
                      <a:endParaRPr lang="id-ID" sz="2800" dirty="0"/>
                    </a:p>
                  </a:txBody>
                  <a:tcPr/>
                </a:tc>
                <a:extLst>
                  <a:ext uri="{0D108BD9-81ED-4DB2-BD59-A6C34878D82A}">
                    <a16:rowId xmlns:a16="http://schemas.microsoft.com/office/drawing/2014/main" val="2271385035"/>
                  </a:ext>
                </a:extLst>
              </a:tr>
              <a:tr h="895807">
                <a:tc>
                  <a:txBody>
                    <a:bodyPr/>
                    <a:lstStyle/>
                    <a:p>
                      <a:pPr algn="ctr"/>
                      <a:r>
                        <a:rPr lang="id-ID" sz="2800" dirty="0"/>
                        <a:t>Mengutamakan</a:t>
                      </a:r>
                      <a:r>
                        <a:rPr lang="id-ID" sz="2800" baseline="0" dirty="0"/>
                        <a:t> Kolektivitas</a:t>
                      </a:r>
                      <a:endParaRPr lang="id-ID" sz="2800" dirty="0"/>
                    </a:p>
                  </a:txBody>
                  <a:tcPr/>
                </a:tc>
                <a:tc>
                  <a:txBody>
                    <a:bodyPr/>
                    <a:lstStyle/>
                    <a:p>
                      <a:pPr algn="ctr"/>
                      <a:r>
                        <a:rPr lang="id-ID" sz="2800" dirty="0"/>
                        <a:t>Individualistis</a:t>
                      </a:r>
                    </a:p>
                  </a:txBody>
                  <a:tcPr/>
                </a:tc>
                <a:tc>
                  <a:txBody>
                    <a:bodyPr/>
                    <a:lstStyle/>
                    <a:p>
                      <a:pPr algn="ctr"/>
                      <a:r>
                        <a:rPr lang="id-ID" sz="2800" dirty="0"/>
                        <a:t>Pembinaan Bangsa</a:t>
                      </a:r>
                    </a:p>
                  </a:txBody>
                  <a:tcPr/>
                </a:tc>
                <a:extLst>
                  <a:ext uri="{0D108BD9-81ED-4DB2-BD59-A6C34878D82A}">
                    <a16:rowId xmlns:a16="http://schemas.microsoft.com/office/drawing/2014/main" val="793274187"/>
                  </a:ext>
                </a:extLst>
              </a:tr>
              <a:tr h="518999">
                <a:tc>
                  <a:txBody>
                    <a:bodyPr/>
                    <a:lstStyle/>
                    <a:p>
                      <a:pPr algn="ctr"/>
                      <a:r>
                        <a:rPr lang="id-ID" sz="2800" dirty="0"/>
                        <a:t>Ekonomi</a:t>
                      </a:r>
                      <a:r>
                        <a:rPr lang="id-ID" sz="2800" baseline="0" dirty="0"/>
                        <a:t> Jasa</a:t>
                      </a:r>
                      <a:endParaRPr lang="id-ID" sz="2800" dirty="0"/>
                    </a:p>
                  </a:txBody>
                  <a:tcPr/>
                </a:tc>
                <a:tc>
                  <a:txBody>
                    <a:bodyPr/>
                    <a:lstStyle/>
                    <a:p>
                      <a:pPr algn="ctr"/>
                      <a:r>
                        <a:rPr lang="id-ID" sz="2800" dirty="0"/>
                        <a:t>Ekonomi</a:t>
                      </a:r>
                      <a:r>
                        <a:rPr lang="id-ID" sz="2800" baseline="0" dirty="0"/>
                        <a:t> Pasar</a:t>
                      </a:r>
                      <a:endParaRPr lang="id-ID" sz="2800" dirty="0"/>
                    </a:p>
                  </a:txBody>
                  <a:tcPr/>
                </a:tc>
                <a:tc>
                  <a:txBody>
                    <a:bodyPr/>
                    <a:lstStyle/>
                    <a:p>
                      <a:pPr algn="ctr"/>
                      <a:r>
                        <a:rPr lang="id-ID" sz="2800" dirty="0"/>
                        <a:t>Keadilan Sosial</a:t>
                      </a:r>
                    </a:p>
                  </a:txBody>
                  <a:tcPr/>
                </a:tc>
                <a:extLst>
                  <a:ext uri="{0D108BD9-81ED-4DB2-BD59-A6C34878D82A}">
                    <a16:rowId xmlns:a16="http://schemas.microsoft.com/office/drawing/2014/main" val="3442350048"/>
                  </a:ext>
                </a:extLst>
              </a:tr>
              <a:tr h="1279724">
                <a:tc>
                  <a:txBody>
                    <a:bodyPr/>
                    <a:lstStyle/>
                    <a:p>
                      <a:pPr algn="ctr"/>
                      <a:r>
                        <a:rPr lang="id-ID" sz="2800" dirty="0"/>
                        <a:t>Statis</a:t>
                      </a:r>
                    </a:p>
                  </a:txBody>
                  <a:tcPr/>
                </a:tc>
                <a:tc>
                  <a:txBody>
                    <a:bodyPr/>
                    <a:lstStyle/>
                    <a:p>
                      <a:pPr algn="ctr"/>
                      <a:r>
                        <a:rPr lang="id-ID" sz="2800" dirty="0"/>
                        <a:t>Berorientasi</a:t>
                      </a:r>
                      <a:r>
                        <a:rPr lang="id-ID" sz="2800" baseline="0" dirty="0"/>
                        <a:t> kepada Perubahan</a:t>
                      </a:r>
                      <a:endParaRPr lang="id-ID" sz="2800" dirty="0"/>
                    </a:p>
                  </a:txBody>
                  <a:tcPr/>
                </a:tc>
                <a:tc>
                  <a:txBody>
                    <a:bodyPr/>
                    <a:lstStyle/>
                    <a:p>
                      <a:pPr algn="ctr"/>
                      <a:r>
                        <a:rPr lang="id-ID" sz="2800" dirty="0"/>
                        <a:t>Pembangunan</a:t>
                      </a:r>
                      <a:r>
                        <a:rPr lang="id-ID" sz="2800" baseline="0" dirty="0"/>
                        <a:t> Bangsa</a:t>
                      </a:r>
                      <a:endParaRPr lang="id-ID" sz="2800" dirty="0"/>
                    </a:p>
                  </a:txBody>
                  <a:tcPr/>
                </a:tc>
                <a:extLst>
                  <a:ext uri="{0D108BD9-81ED-4DB2-BD59-A6C34878D82A}">
                    <a16:rowId xmlns:a16="http://schemas.microsoft.com/office/drawing/2014/main" val="1953902340"/>
                  </a:ext>
                </a:extLst>
              </a:tr>
            </a:tbl>
          </a:graphicData>
        </a:graphic>
      </p:graphicFrame>
      <p:sp>
        <p:nvSpPr>
          <p:cNvPr id="5" name="Rounded Rectangle 4"/>
          <p:cNvSpPr/>
          <p:nvPr/>
        </p:nvSpPr>
        <p:spPr>
          <a:xfrm>
            <a:off x="1798320" y="472440"/>
            <a:ext cx="8915400" cy="1234440"/>
          </a:xfrm>
          <a:prstGeom prst="round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id-ID" sz="3200" dirty="0">
                <a:solidFill>
                  <a:schemeClr val="tx1">
                    <a:lumMod val="65000"/>
                    <a:lumOff val="35000"/>
                  </a:schemeClr>
                </a:solidFill>
              </a:rPr>
              <a:t>Penjabaran Nilai-Nilai Indonesia</a:t>
            </a:r>
          </a:p>
          <a:p>
            <a:pPr algn="ctr"/>
            <a:r>
              <a:rPr lang="id-ID" sz="3200" dirty="0">
                <a:solidFill>
                  <a:schemeClr val="tx1">
                    <a:lumMod val="65000"/>
                    <a:lumOff val="35000"/>
                  </a:schemeClr>
                </a:solidFill>
              </a:rPr>
              <a:t>( Prof. Tjip)</a:t>
            </a:r>
          </a:p>
        </p:txBody>
      </p:sp>
    </p:spTree>
    <p:extLst>
      <p:ext uri="{BB962C8B-B14F-4D97-AF65-F5344CB8AC3E}">
        <p14:creationId xmlns:p14="http://schemas.microsoft.com/office/powerpoint/2010/main" val="28124857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TotalTime>
  <Words>1275</Words>
  <Application>Microsoft Office PowerPoint</Application>
  <PresentationFormat>Widescreen</PresentationFormat>
  <Paragraphs>111</Paragraphs>
  <Slides>23</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23</vt:i4>
      </vt:variant>
    </vt:vector>
  </HeadingPairs>
  <TitlesOfParts>
    <vt:vector size="34" baseType="lpstr">
      <vt:lpstr>Agency FB</vt:lpstr>
      <vt:lpstr>Arial</vt:lpstr>
      <vt:lpstr>Arial Narrow</vt:lpstr>
      <vt:lpstr>Bebas Neue Bold</vt:lpstr>
      <vt:lpstr>Bookman Old Style</vt:lpstr>
      <vt:lpstr>Calibri</vt:lpstr>
      <vt:lpstr>Calibri Light</vt:lpstr>
      <vt:lpstr>Monotype Corsiva</vt:lpstr>
      <vt:lpstr>Open Sans</vt:lpstr>
      <vt:lpstr>Open Sans Light</vt:lpstr>
      <vt:lpstr>Office Theme</vt:lpstr>
      <vt:lpstr>LANDASAN/PRINSIP-PRINSIP PEMBENTUKAN PERATURAN PERATURAN PERUNDANG-UNDANGAN DI INDNESIA  OLEH:  MHD YUSRIZAL ADI S,SH.MH Fakultas Hukum Universitas Medan Area 2024</vt:lpstr>
      <vt:lpstr>PENDAHULUAN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TEORI HUKUM SEBAGAI PEMBAHARUAN (Prof. MOCHTAR KUSUMAATMADJA)</vt:lpstr>
      <vt:lpstr>PRINSIP UTAMA PEMBENTUKAN PERATURAN PERUNDANG-UNDANGAN</vt:lpstr>
      <vt:lpstr>PowerPoint Presentation</vt:lpstr>
      <vt:lpstr>PowerPoint Presentation</vt:lpstr>
      <vt:lpstr>PowerPoint Presentation</vt:lpstr>
      <vt:lpstr>PowerPoint Presentation</vt:lpstr>
      <vt:lpstr>Asas formal dan materil</vt:lpstr>
      <vt:lpstr>PowerPoint Presentation</vt:lpstr>
      <vt:lpstr>PowerPoint Presentation</vt:lpstr>
      <vt:lpstr>PowerPoint Presentation</vt:lpstr>
      <vt:lpstr>PowerPoint Presentation</vt:lpstr>
      <vt:lpstr>PowerPoint Presentation</vt:lpstr>
      <vt:lpstr>PowerPoint Presentation</vt:lpstr>
      <vt:lpstr>Terima kasih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PRINSIP-PRINSIP PEMBENTUKAN PERATURAN PERATURAN PERUNDANG-UNDANGAN DI INDNESIA  OLEH: MHD YUSRIZAL ADI S,SH.MH</dc:title>
  <dc:creator>Windows User</dc:creator>
  <cp:lastModifiedBy>ASUS N6N0CV166416259</cp:lastModifiedBy>
  <cp:revision>3</cp:revision>
  <dcterms:created xsi:type="dcterms:W3CDTF">2020-12-10T13:32:43Z</dcterms:created>
  <dcterms:modified xsi:type="dcterms:W3CDTF">2024-03-30T04:50:50Z</dcterms:modified>
</cp:coreProperties>
</file>