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56" r:id="rId4"/>
    <p:sldMasterId id="2147483781" r:id="rId5"/>
    <p:sldMasterId id="2147483818" r:id="rId6"/>
    <p:sldMasterId id="2147483830" r:id="rId7"/>
    <p:sldMasterId id="2147483842" r:id="rId8"/>
    <p:sldMasterId id="2147483854" r:id="rId9"/>
    <p:sldMasterId id="2147483867" r:id="rId10"/>
  </p:sldMasterIdLst>
  <p:sldIdLst>
    <p:sldId id="256" r:id="rId11"/>
    <p:sldId id="259" r:id="rId12"/>
    <p:sldId id="257" r:id="rId13"/>
    <p:sldId id="291" r:id="rId14"/>
    <p:sldId id="258" r:id="rId15"/>
    <p:sldId id="261" r:id="rId16"/>
    <p:sldId id="260" r:id="rId17"/>
    <p:sldId id="262" r:id="rId18"/>
    <p:sldId id="290" r:id="rId19"/>
    <p:sldId id="263" r:id="rId20"/>
    <p:sldId id="267" r:id="rId21"/>
    <p:sldId id="268" r:id="rId22"/>
    <p:sldId id="269" r:id="rId23"/>
    <p:sldId id="270" r:id="rId24"/>
    <p:sldId id="271" r:id="rId25"/>
    <p:sldId id="272" r:id="rId26"/>
    <p:sldId id="273" r:id="rId27"/>
    <p:sldId id="274" r:id="rId28"/>
    <p:sldId id="275" r:id="rId29"/>
    <p:sldId id="276" r:id="rId30"/>
    <p:sldId id="277" r:id="rId31"/>
    <p:sldId id="279" r:id="rId32"/>
    <p:sldId id="280" r:id="rId33"/>
    <p:sldId id="281" r:id="rId34"/>
    <p:sldId id="302" r:id="rId35"/>
    <p:sldId id="303" r:id="rId36"/>
    <p:sldId id="278" r:id="rId37"/>
    <p:sldId id="282" r:id="rId38"/>
    <p:sldId id="283" r:id="rId39"/>
    <p:sldId id="288" r:id="rId40"/>
    <p:sldId id="289" r:id="rId41"/>
    <p:sldId id="284" r:id="rId42"/>
    <p:sldId id="292" r:id="rId43"/>
    <p:sldId id="314" r:id="rId44"/>
    <p:sldId id="298" r:id="rId45"/>
    <p:sldId id="293" r:id="rId46"/>
    <p:sldId id="294" r:id="rId47"/>
    <p:sldId id="295" r:id="rId48"/>
    <p:sldId id="296" r:id="rId49"/>
    <p:sldId id="297" r:id="rId50"/>
    <p:sldId id="299" r:id="rId51"/>
    <p:sldId id="300" r:id="rId52"/>
    <p:sldId id="301" r:id="rId53"/>
    <p:sldId id="304" r:id="rId54"/>
    <p:sldId id="330" r:id="rId55"/>
    <p:sldId id="306" r:id="rId56"/>
    <p:sldId id="305" r:id="rId57"/>
    <p:sldId id="318" r:id="rId58"/>
    <p:sldId id="307" r:id="rId59"/>
    <p:sldId id="308" r:id="rId60"/>
    <p:sldId id="313" r:id="rId61"/>
    <p:sldId id="310" r:id="rId62"/>
    <p:sldId id="311" r:id="rId63"/>
    <p:sldId id="312" r:id="rId64"/>
    <p:sldId id="315" r:id="rId65"/>
    <p:sldId id="316" r:id="rId66"/>
    <p:sldId id="317" r:id="rId67"/>
    <p:sldId id="319" r:id="rId68"/>
    <p:sldId id="320" r:id="rId69"/>
    <p:sldId id="321" r:id="rId70"/>
    <p:sldId id="322" r:id="rId71"/>
    <p:sldId id="323" r:id="rId72"/>
    <p:sldId id="324" r:id="rId73"/>
    <p:sldId id="325" r:id="rId74"/>
    <p:sldId id="326" r:id="rId75"/>
    <p:sldId id="327" r:id="rId76"/>
    <p:sldId id="328" r:id="rId77"/>
    <p:sldId id="329"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6" d="100"/>
          <a:sy n="56" d="100"/>
        </p:scale>
        <p:origin x="150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endParaRPr lang="id-ID"/>
          </a:p>
        </p:txBody>
      </p:sp>
      <p:sp>
        <p:nvSpPr>
          <p:cNvPr id="3" name="Content Placeholder 2"/>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24DAA73-9549-463A-9131-E96D993BBE41}"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48D92626-37D2-4832-BF7A-BC283494A20D}" type="datetimeFigureOut">
              <a:rPr lang="en-US" smtClean="0"/>
              <a:pPr/>
              <a:t>3/13/2024</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8C592886-E571-45D5-8B56-343DC94F8FA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29" name="Footer Placeholder 28"/>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40C46905-4D1E-479F-9387-CEADA5F4233D}"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48D92626-37D2-4832-BF7A-BC283494A20D}" type="datetimeFigureOut">
              <a:rPr lang="en-US" smtClean="0"/>
              <a:pPr/>
              <a:t>3/13/2024</a:t>
            </a:fld>
            <a:endParaRPr lang="en-US"/>
          </a:p>
        </p:txBody>
      </p:sp>
      <p:sp>
        <p:nvSpPr>
          <p:cNvPr id="27" name="Slide Number Placeholder 26"/>
          <p:cNvSpPr>
            <a:spLocks noGrp="1"/>
          </p:cNvSpPr>
          <p:nvPr>
            <p:ph type="sldNum" sz="quarter" idx="11"/>
          </p:nvPr>
        </p:nvSpPr>
        <p:spPr/>
        <p:txBody>
          <a:bodyPr rtlCol="0"/>
          <a:lstStyle/>
          <a:p>
            <a:fld id="{8C592886-E571-45D5-8B56-343DC94F8FA6}" type="slidenum">
              <a:rPr kumimoji="0" lang="en-US" smtClean="0"/>
              <a:pPr/>
              <a:t>‹#›</a:t>
            </a:fld>
            <a:endParaRPr kumimoji="0" lang="en-US" dirty="0"/>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3/13/2024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3/13/2024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pPr algn="l" eaLnBrk="1" latinLnBrk="0" hangingPunct="1"/>
            <a:fld id="{48D92626-37D2-4832-BF7A-BC283494A20D}" type="datetimeFigureOut">
              <a:rPr lang="en-US" smtClean="0"/>
              <a:pPr algn="l" eaLnBrk="1" latinLnBrk="0" hangingPunct="1"/>
              <a:t>3/13/2024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p>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pPr algn="l" eaLnBrk="1" latinLnBrk="0" hangingPunct="1"/>
            <a:fld id="{48D92626-37D2-4832-BF7A-BC283494A20D}" type="datetimeFigureOut">
              <a:rPr lang="en-US" smtClean="0"/>
              <a:pPr algn="l" eaLnBrk="1" latinLnBrk="0" hangingPunct="1"/>
              <a:t>3/13/2024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p>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a:p>
        </p:txBody>
      </p:sp>
      <p:sp>
        <p:nvSpPr>
          <p:cNvPr id="7" name="Slide Number Placeholder 6"/>
          <p:cNvSpPr>
            <a:spLocks noGrp="1"/>
          </p:cNvSpPr>
          <p:nvPr>
            <p:ph type="sldNum" sz="quarter" idx="12"/>
          </p:nvPr>
        </p:nvSpPr>
        <p:spPr>
          <a:xfrm>
            <a:off x="146304" y="6208776"/>
            <a:ext cx="457200" cy="4572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l" eaLnBrk="1" latinLnBrk="0" hangingPunct="1"/>
            <a:fld id="{48D92626-37D2-4832-BF7A-BC283494A20D}" type="datetimeFigureOut">
              <a:rPr lang="en-US" smtClean="0"/>
              <a:pPr algn="l" eaLnBrk="1" latinLnBrk="0" hangingPunct="1"/>
              <a:t>3/13/2024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40C46905-4D1E-479F-9387-CEADA5F4233D}"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lgn="l" eaLnBrk="1" latinLnBrk="0" hangingPunct="1"/>
            <a:fld id="{48D92626-37D2-4832-BF7A-BC283494A20D}" type="datetimeFigureOut">
              <a:rPr lang="en-US" smtClean="0"/>
              <a:pPr algn="l" eaLnBrk="1" latinLnBrk="0" hangingPunct="1"/>
              <a:t>3/13/2024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kumimoji="0" lang="en-US"/>
          </a:p>
        </p:txBody>
      </p:sp>
      <p:sp>
        <p:nvSpPr>
          <p:cNvPr id="6" name="Slide Number Placeholder 5"/>
          <p:cNvSpPr>
            <a:spLocks noGrp="1"/>
          </p:cNvSpPr>
          <p:nvPr>
            <p:ph type="sldNum" sz="quarter" idx="12"/>
          </p:nvPr>
        </p:nvSpPr>
        <p:spPr>
          <a:xfrm>
            <a:off x="6733952" y="6555112"/>
            <a:ext cx="588336" cy="2286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kumimoji="0"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C592886-E571-45D5-8B56-343DC94F8FA6}" type="slidenum">
              <a:rPr kumimoji="0" lang="en-US" smtClean="0"/>
              <a:pPr/>
              <a:t>‹#›</a:t>
            </a:fld>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a:p>
        </p:txBody>
      </p:sp>
      <p:sp>
        <p:nvSpPr>
          <p:cNvPr id="7" name="Slide Number Placeholder 6"/>
          <p:cNvSpPr>
            <a:spLocks noGrp="1"/>
          </p:cNvSpPr>
          <p:nvPr>
            <p:ph type="sldNum" sz="quarter" idx="12"/>
          </p:nvPr>
        </p:nvSpPr>
        <p:spPr>
          <a:xfrm>
            <a:off x="8339328" y="1170432"/>
            <a:ext cx="733864" cy="201168"/>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l" eaLnBrk="1" latinLnBrk="0" hangingPunct="1"/>
            <a:fld id="{48D92626-37D2-4832-BF7A-BC283494A20D}" type="datetimeFigureOut">
              <a:rPr lang="en-US" smtClean="0"/>
              <a:pPr algn="l" eaLnBrk="1" latinLnBrk="0" hangingPunct="1"/>
              <a:t>3/13/2024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0"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C592886-E571-45D5-8B56-343DC94F8FA6}" type="slidenum">
              <a:rPr kumimoji="0" lang="en-US" smtClean="0"/>
              <a:pPr/>
              <a:t>‹#›</a:t>
            </a:fld>
            <a:endParaRPr kumimoji="0"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8D92626-37D2-4832-BF7A-BC283494A20D}" type="datetimeFigureOut">
              <a:rPr lang="en-US" smtClean="0"/>
              <a:pPr/>
              <a:t>3/13/2024</a:t>
            </a:fld>
            <a:endParaRPr lang="en-US"/>
          </a:p>
        </p:txBody>
      </p:sp>
      <p:sp>
        <p:nvSpPr>
          <p:cNvPr id="10" name="Slide Number Placeholder 9"/>
          <p:cNvSpPr>
            <a:spLocks noGrp="1"/>
          </p:cNvSpPr>
          <p:nvPr>
            <p:ph type="sldNum" sz="quarter" idx="16"/>
          </p:nvPr>
        </p:nvSpPr>
        <p:spPr/>
        <p:txBody>
          <a:bodyPr rtlCol="0"/>
          <a:lstStyle/>
          <a:p>
            <a:fld id="{8C592886-E571-45D5-8B56-343DC94F8FA6}" type="slidenum">
              <a:rPr kumimoji="0" lang="en-US" smtClean="0"/>
              <a:pP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8D92626-37D2-4832-BF7A-BC283494A20D}" type="datetimeFigureOut">
              <a:rPr lang="en-US" smtClean="0"/>
              <a:pPr/>
              <a:t>3/13/2024</a:t>
            </a:fld>
            <a:endParaRPr lang="en-US"/>
          </a:p>
        </p:txBody>
      </p:sp>
      <p:sp>
        <p:nvSpPr>
          <p:cNvPr id="12" name="Slide Number Placeholder 11"/>
          <p:cNvSpPr>
            <a:spLocks noGrp="1"/>
          </p:cNvSpPr>
          <p:nvPr>
            <p:ph type="sldNum" sz="quarter" idx="16"/>
          </p:nvPr>
        </p:nvSpPr>
        <p:spPr/>
        <p:txBody>
          <a:bodyPr rtlCol="0"/>
          <a:lstStyle/>
          <a:p>
            <a:fld id="{8C592886-E571-45D5-8B56-343DC94F8FA6}" type="slidenum">
              <a:rPr kumimoji="0" lang="en-US" smtClean="0"/>
              <a:pPr/>
              <a:t>‹#›</a:t>
            </a:fld>
            <a:endParaRPr kumimoji="0" lang="en-US" dirty="0"/>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C592886-E571-45D5-8B56-343DC94F8FA6}" type="slidenum">
              <a:rPr kumimoji="0" lang="en-US" smtClean="0"/>
              <a:pPr/>
              <a:t>‹#›</a:t>
            </a:fld>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C592886-E571-45D5-8B56-343DC94F8FA6}" type="slidenum">
              <a:rPr kumimoji="0" lang="en-US" smtClean="0"/>
              <a:pPr/>
              <a:t>‹#›</a:t>
            </a:fld>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lgn="l" eaLnBrk="1" latinLnBrk="0" hangingPunct="1"/>
            <a:fld id="{48D92626-37D2-4832-BF7A-BC283494A20D}" type="datetimeFigureOut">
              <a:rPr lang="en-US" smtClean="0"/>
              <a:pPr algn="l" eaLnBrk="1" latinLnBrk="0" hangingPunct="1"/>
              <a:t>3/13/2024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kumimoji="0"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C592886-E571-45D5-8B56-343DC94F8FA6}"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D92626-37D2-4832-BF7A-BC283494A20D}"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D92626-37D2-4832-BF7A-BC283494A20D}"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pPr/>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D92626-37D2-4832-BF7A-BC283494A20D}"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pPr/>
              <a:t>‹#›</a:t>
            </a:fld>
            <a:endParaRPr kumimoji="0"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D92626-37D2-4832-BF7A-BC283494A20D}"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pPr/>
              <a:t>‹#›</a:t>
            </a:fld>
            <a:endParaRPr kumimoji="0"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pPr algn="l" eaLnBrk="1" latinLnBrk="0" hangingPunct="1"/>
              <a:t>3/13/2024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a:p>
        </p:txBody>
      </p:sp>
      <p:sp>
        <p:nvSpPr>
          <p:cNvPr id="7" name="Slide Number Placeholder 6"/>
          <p:cNvSpPr>
            <a:spLocks noGrp="1"/>
          </p:cNvSpPr>
          <p:nvPr>
            <p:ph type="sldNum" sz="quarter" idx="12"/>
          </p:nvPr>
        </p:nvSpPr>
        <p:spPr>
          <a:xfrm>
            <a:off x="146304" y="6208776"/>
            <a:ext cx="457200" cy="457200"/>
          </a:xfrm>
        </p:spPr>
        <p:txBody>
          <a:bodyPr/>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r" eaLnBrk="1" latinLnBrk="0" hangingPunct="1"/>
            <a:endParaRPr kumimoji="0" lang="en-US" sz="1300" dirty="0">
              <a:solidFill>
                <a:schemeClr val="bg2">
                  <a:tint val="60000"/>
                  <a:satMod val="155000"/>
                </a:scheme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80"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300" dirty="0">
              <a:solidFill>
                <a:schemeClr val="bg2">
                  <a:tint val="60000"/>
                  <a:satMod val="155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eaLnBrk="1" latinLnBrk="0" hangingPunct="1"/>
            <a:endParaRPr kumimoji="0" lang="en-US" sz="1300" dirty="0">
              <a:solidFill>
                <a:schemeClr val="bg2">
                  <a:tint val="60000"/>
                  <a:satMod val="155000"/>
                </a:schemeClr>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300" dirty="0">
              <a:solidFill>
                <a:schemeClr val="bg2">
                  <a:tint val="60000"/>
                  <a:satMod val="155000"/>
                </a:schemeClr>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l" eaLnBrk="1" latinLnBrk="0" hangingPunct="1"/>
            <a:fld id="{48D92626-37D2-4832-BF7A-BC283494A20D}" type="datetimeFigureOut">
              <a:rPr lang="en-US" smtClean="0"/>
              <a:pPr algn="l" eaLnBrk="1" latinLnBrk="0" hangingPunct="1"/>
              <a:t>3/13/2024</a:t>
            </a:fld>
            <a:endParaRPr lang="en-US" sz="1300" dirty="0">
              <a:solidFill>
                <a:schemeClr val="bg2">
                  <a:tint val="60000"/>
                  <a:satMod val="155000"/>
                </a:schemeClr>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lgn="r" eaLnBrk="1" latinLnBrk="0" hangingPunct="1"/>
            <a:endParaRPr kumimoji="0"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59.xml"/><Relationship Id="rId6" Type="http://schemas.openxmlformats.org/officeDocument/2006/relationships/audio" Target="../media/audio7.wav"/><Relationship Id="rId5" Type="http://schemas.openxmlformats.org/officeDocument/2006/relationships/audio" Target="../media/audio6.wav"/><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1.xml"/><Relationship Id="rId4" Type="http://schemas.openxmlformats.org/officeDocument/2006/relationships/audio" Target="../media/audio3.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2714620"/>
            <a:ext cx="7906706" cy="1000132"/>
          </a:xfrm>
        </p:spPr>
        <p:txBody>
          <a:bodyPr>
            <a:normAutofit fontScale="90000"/>
          </a:bodyPr>
          <a:lstStyle/>
          <a:p>
            <a:pPr algn="ctr"/>
            <a:r>
              <a:rPr lang="id-ID" sz="3200" b="1" dirty="0">
                <a:latin typeface="Narkisim" pitchFamily="34" charset="-79"/>
                <a:cs typeface="Narkisim" pitchFamily="34" charset="-79"/>
              </a:rPr>
              <a:t>HUKUM ACARA PERADILAN TATA USAHA NEGARA (HAPTUN)</a:t>
            </a:r>
          </a:p>
        </p:txBody>
      </p:sp>
      <p:sp>
        <p:nvSpPr>
          <p:cNvPr id="3" name="Subtitle 2"/>
          <p:cNvSpPr>
            <a:spLocks noGrp="1"/>
          </p:cNvSpPr>
          <p:nvPr>
            <p:ph type="subTitle" idx="1"/>
          </p:nvPr>
        </p:nvSpPr>
        <p:spPr>
          <a:xfrm>
            <a:off x="785786" y="3714752"/>
            <a:ext cx="8143900" cy="2928958"/>
          </a:xfrm>
        </p:spPr>
        <p:txBody>
          <a:bodyPr>
            <a:normAutofit/>
          </a:bodyPr>
          <a:lstStyle/>
          <a:p>
            <a:pPr algn="ctr">
              <a:spcBef>
                <a:spcPts val="0"/>
              </a:spcBef>
            </a:pPr>
            <a:r>
              <a:rPr lang="en-US" dirty="0"/>
              <a:t>M </a:t>
            </a:r>
            <a:r>
              <a:rPr lang="en-US" dirty="0" err="1"/>
              <a:t>Yusrizal</a:t>
            </a:r>
            <a:r>
              <a:rPr lang="id-ID" dirty="0"/>
              <a:t>, SH.MH</a:t>
            </a:r>
          </a:p>
          <a:p>
            <a:pPr algn="ctr">
              <a:spcBef>
                <a:spcPts val="0"/>
              </a:spcBef>
            </a:pPr>
            <a:r>
              <a:rPr lang="id-ID" sz="3000" dirty="0"/>
              <a:t>FAKULTAS HUKUM </a:t>
            </a:r>
          </a:p>
          <a:p>
            <a:pPr algn="ctr">
              <a:spcBef>
                <a:spcPts val="0"/>
              </a:spcBef>
            </a:pPr>
            <a:r>
              <a:rPr lang="id-ID" sz="3000" dirty="0"/>
              <a:t>UNIVERSITAS </a:t>
            </a:r>
            <a:r>
              <a:rPr lang="en-US" sz="3000" dirty="0"/>
              <a:t>MEDAN AREA</a:t>
            </a:r>
          </a:p>
          <a:p>
            <a:pPr algn="ctr">
              <a:spcBef>
                <a:spcPts val="0"/>
              </a:spcBef>
            </a:pPr>
            <a:r>
              <a:rPr lang="en-US" sz="3000" dirty="0"/>
              <a:t>UIN SUMUT</a:t>
            </a:r>
            <a:endParaRPr lang="id-ID" sz="3000" dirty="0"/>
          </a:p>
          <a:p>
            <a:pPr algn="ctr">
              <a:spcBef>
                <a:spcPts val="0"/>
              </a:spcBef>
            </a:pPr>
            <a:r>
              <a:rPr lang="id-ID" sz="3000" dirty="0"/>
              <a:t>202</a:t>
            </a:r>
            <a:r>
              <a:rPr lang="en-US" sz="3000" dirty="0"/>
              <a:t>4</a:t>
            </a:r>
            <a:endParaRPr lang="id-ID" sz="3000" dirty="0"/>
          </a:p>
        </p:txBody>
      </p:sp>
      <p:pic>
        <p:nvPicPr>
          <p:cNvPr id="6" name="Picture 9" descr="MA"/>
          <p:cNvPicPr>
            <a:picLocks noChangeAspect="1" noChangeArrowheads="1"/>
          </p:cNvPicPr>
          <p:nvPr/>
        </p:nvPicPr>
        <p:blipFill>
          <a:blip r:embed="rId2"/>
          <a:srcRect/>
          <a:stretch>
            <a:fillRect/>
          </a:stretch>
        </p:blipFill>
        <p:spPr bwMode="auto">
          <a:xfrm>
            <a:off x="1142976" y="119060"/>
            <a:ext cx="7715303" cy="2524122"/>
          </a:xfrm>
          <a:prstGeom prst="ellipse">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57200"/>
            <a:ext cx="8229600" cy="1219200"/>
          </a:xfrm>
        </p:spPr>
        <p:txBody>
          <a:bodyPr/>
          <a:lstStyle/>
          <a:p>
            <a:pPr algn="ctr"/>
            <a:r>
              <a:rPr lang="en-US" sz="3200" b="1" dirty="0" err="1">
                <a:solidFill>
                  <a:schemeClr val="accent4">
                    <a:lumMod val="50000"/>
                  </a:schemeClr>
                </a:solidFill>
                <a:latin typeface="Rockwell Condensed" pitchFamily="18" charset="0"/>
                <a:cs typeface="Times New Roman" pitchFamily="18" charset="0"/>
              </a:rPr>
              <a:t>Jenis-jenis</a:t>
            </a:r>
            <a:r>
              <a:rPr lang="en-US" sz="3200" b="1" dirty="0">
                <a:solidFill>
                  <a:schemeClr val="accent4">
                    <a:lumMod val="50000"/>
                  </a:schemeClr>
                </a:solidFill>
                <a:latin typeface="Rockwell Condensed" pitchFamily="18" charset="0"/>
                <a:cs typeface="Times New Roman" pitchFamily="18" charset="0"/>
              </a:rPr>
              <a:t> </a:t>
            </a:r>
            <a:r>
              <a:rPr lang="en-US" sz="3200" b="1" dirty="0" err="1">
                <a:solidFill>
                  <a:schemeClr val="accent4">
                    <a:lumMod val="50000"/>
                  </a:schemeClr>
                </a:solidFill>
                <a:latin typeface="Rockwell Condensed" pitchFamily="18" charset="0"/>
                <a:cs typeface="Times New Roman" pitchFamily="18" charset="0"/>
              </a:rPr>
              <a:t>Tindakan</a:t>
            </a:r>
            <a:r>
              <a:rPr lang="en-US" sz="3200" b="1" dirty="0">
                <a:solidFill>
                  <a:schemeClr val="accent4">
                    <a:lumMod val="50000"/>
                  </a:schemeClr>
                </a:solidFill>
                <a:latin typeface="Rockwell Condensed" pitchFamily="18" charset="0"/>
                <a:cs typeface="Times New Roman" pitchFamily="18" charset="0"/>
              </a:rPr>
              <a:t> </a:t>
            </a:r>
            <a:r>
              <a:rPr lang="en-US" sz="3200" b="1" dirty="0" err="1">
                <a:solidFill>
                  <a:schemeClr val="accent4">
                    <a:lumMod val="50000"/>
                  </a:schemeClr>
                </a:solidFill>
                <a:latin typeface="Rockwell Condensed" pitchFamily="18" charset="0"/>
                <a:cs typeface="Times New Roman" pitchFamily="18" charset="0"/>
              </a:rPr>
              <a:t>Pemerintah</a:t>
            </a:r>
            <a:endParaRPr lang="en-US" sz="3200" b="1" dirty="0">
              <a:solidFill>
                <a:schemeClr val="accent4">
                  <a:lumMod val="50000"/>
                </a:schemeClr>
              </a:solidFill>
              <a:latin typeface="Rockwell Condensed" pitchFamily="18" charset="0"/>
              <a:cs typeface="Times New Roman" pitchFamily="18" charset="0"/>
            </a:endParaRPr>
          </a:p>
        </p:txBody>
      </p:sp>
      <p:sp>
        <p:nvSpPr>
          <p:cNvPr id="30723" name="Rectangle 3"/>
          <p:cNvSpPr>
            <a:spLocks noGrp="1" noChangeArrowheads="1"/>
          </p:cNvSpPr>
          <p:nvPr>
            <p:ph type="body" sz="half" idx="1"/>
          </p:nvPr>
        </p:nvSpPr>
        <p:spPr>
          <a:xfrm>
            <a:off x="685800" y="1676400"/>
            <a:ext cx="8077200" cy="4419600"/>
          </a:xfrm>
        </p:spPr>
        <p:txBody>
          <a:bodyPr/>
          <a:lstStyle/>
          <a:p>
            <a:pPr>
              <a:buFont typeface="Wingdings" pitchFamily="2" charset="2"/>
              <a:buNone/>
            </a:pPr>
            <a:endParaRPr lang="en-US" sz="1800" dirty="0">
              <a:solidFill>
                <a:schemeClr val="accent4">
                  <a:lumMod val="50000"/>
                </a:schemeClr>
              </a:solidFill>
              <a:cs typeface="Times New Roman" pitchFamily="18" charset="0"/>
            </a:endParaRPr>
          </a:p>
          <a:p>
            <a:pPr>
              <a:buFont typeface="Wingdings" pitchFamily="2" charset="2"/>
              <a:buBlip>
                <a:blip r:embed="rId2"/>
              </a:buBlip>
            </a:pPr>
            <a:r>
              <a:rPr lang="en-US" sz="2400" dirty="0" err="1">
                <a:solidFill>
                  <a:schemeClr val="accent4">
                    <a:lumMod val="50000"/>
                  </a:schemeClr>
                </a:solidFill>
                <a:latin typeface="Verdana" pitchFamily="34" charset="0"/>
                <a:cs typeface="Times New Roman" pitchFamily="18" charset="0"/>
              </a:rPr>
              <a:t>Melakukan</a:t>
            </a:r>
            <a:r>
              <a:rPr lang="en-US" sz="2400" dirty="0">
                <a:solidFill>
                  <a:schemeClr val="accent4">
                    <a:lumMod val="50000"/>
                  </a:schemeClr>
                </a:solidFill>
                <a:latin typeface="Verdana" pitchFamily="34" charset="0"/>
                <a:cs typeface="Times New Roman" pitchFamily="18" charset="0"/>
              </a:rPr>
              <a:t> </a:t>
            </a:r>
            <a:r>
              <a:rPr lang="en-US" sz="2400" dirty="0" err="1">
                <a:solidFill>
                  <a:schemeClr val="accent4">
                    <a:lumMod val="50000"/>
                  </a:schemeClr>
                </a:solidFill>
                <a:latin typeface="Verdana" pitchFamily="34" charset="0"/>
                <a:cs typeface="Times New Roman" pitchFamily="18" charset="0"/>
              </a:rPr>
              <a:t>perbuatan</a:t>
            </a:r>
            <a:r>
              <a:rPr lang="en-US" sz="2400" dirty="0">
                <a:solidFill>
                  <a:schemeClr val="accent4">
                    <a:lumMod val="50000"/>
                  </a:schemeClr>
                </a:solidFill>
                <a:latin typeface="Verdana" pitchFamily="34" charset="0"/>
                <a:cs typeface="Times New Roman" pitchFamily="18" charset="0"/>
              </a:rPr>
              <a:t> </a:t>
            </a:r>
            <a:r>
              <a:rPr lang="en-US" sz="2400" dirty="0" err="1">
                <a:solidFill>
                  <a:schemeClr val="accent4">
                    <a:lumMod val="50000"/>
                  </a:schemeClr>
                </a:solidFill>
                <a:latin typeface="Verdana" pitchFamily="34" charset="0"/>
                <a:cs typeface="Times New Roman" pitchFamily="18" charset="0"/>
              </a:rPr>
              <a:t>materiil</a:t>
            </a:r>
            <a:r>
              <a:rPr lang="id-ID" sz="2400" dirty="0">
                <a:solidFill>
                  <a:schemeClr val="accent4">
                    <a:lumMod val="50000"/>
                  </a:schemeClr>
                </a:solidFill>
                <a:latin typeface="Verdana" pitchFamily="34" charset="0"/>
                <a:cs typeface="Times New Roman" pitchFamily="18" charset="0"/>
              </a:rPr>
              <a:t>/faktual</a:t>
            </a:r>
            <a:r>
              <a:rPr lang="en-US" sz="2400" dirty="0">
                <a:solidFill>
                  <a:schemeClr val="accent4">
                    <a:lumMod val="50000"/>
                  </a:schemeClr>
                </a:solidFill>
                <a:latin typeface="Verdana" pitchFamily="34" charset="0"/>
                <a:cs typeface="Times New Roman" pitchFamily="18" charset="0"/>
              </a:rPr>
              <a:t> (</a:t>
            </a:r>
            <a:r>
              <a:rPr lang="en-US" sz="2400" i="1" dirty="0" err="1">
                <a:solidFill>
                  <a:schemeClr val="accent4">
                    <a:lumMod val="50000"/>
                  </a:schemeClr>
                </a:solidFill>
                <a:latin typeface="Verdana" pitchFamily="34" charset="0"/>
                <a:cs typeface="Times New Roman" pitchFamily="18" charset="0"/>
              </a:rPr>
              <a:t>Materiil</a:t>
            </a:r>
            <a:r>
              <a:rPr lang="en-US" sz="2400" i="1" dirty="0">
                <a:solidFill>
                  <a:schemeClr val="accent4">
                    <a:lumMod val="50000"/>
                  </a:schemeClr>
                </a:solidFill>
                <a:latin typeface="Verdana" pitchFamily="34" charset="0"/>
                <a:cs typeface="Times New Roman" pitchFamily="18" charset="0"/>
              </a:rPr>
              <a:t> </a:t>
            </a:r>
            <a:r>
              <a:rPr lang="en-US" sz="2400" i="1" dirty="0" err="1">
                <a:solidFill>
                  <a:schemeClr val="accent4">
                    <a:lumMod val="50000"/>
                  </a:schemeClr>
                </a:solidFill>
                <a:latin typeface="Verdana" pitchFamily="34" charset="0"/>
                <a:cs typeface="Times New Roman" pitchFamily="18" charset="0"/>
              </a:rPr>
              <a:t>daad</a:t>
            </a:r>
            <a:r>
              <a:rPr lang="en-US" sz="2400" dirty="0">
                <a:solidFill>
                  <a:schemeClr val="accent4">
                    <a:lumMod val="50000"/>
                  </a:schemeClr>
                </a:solidFill>
                <a:latin typeface="Verdana" pitchFamily="34" charset="0"/>
                <a:cs typeface="Times New Roman" pitchFamily="18" charset="0"/>
              </a:rPr>
              <a:t>)</a:t>
            </a:r>
            <a:endParaRPr lang="id-ID" sz="2400" dirty="0">
              <a:solidFill>
                <a:schemeClr val="accent4">
                  <a:lumMod val="50000"/>
                </a:schemeClr>
              </a:solidFill>
              <a:latin typeface="Verdana" pitchFamily="34" charset="0"/>
              <a:cs typeface="Times New Roman" pitchFamily="18" charset="0"/>
            </a:endParaRPr>
          </a:p>
          <a:p>
            <a:pPr>
              <a:buFont typeface="Wingdings" pitchFamily="2" charset="2"/>
              <a:buNone/>
            </a:pPr>
            <a:r>
              <a:rPr lang="id-ID" sz="2400" dirty="0">
                <a:solidFill>
                  <a:schemeClr val="accent4">
                    <a:lumMod val="50000"/>
                  </a:schemeClr>
                </a:solidFill>
                <a:latin typeface="Verdana" pitchFamily="34" charset="0"/>
                <a:cs typeface="Times New Roman" pitchFamily="18" charset="0"/>
              </a:rPr>
              <a:t>	(membuat selokan,memotong pohon) </a:t>
            </a:r>
            <a:endParaRPr lang="en-US" sz="2400" dirty="0">
              <a:solidFill>
                <a:schemeClr val="accent4">
                  <a:lumMod val="50000"/>
                </a:schemeClr>
              </a:solidFill>
              <a:latin typeface="Verdana" pitchFamily="34" charset="0"/>
              <a:cs typeface="Times New Roman" pitchFamily="18" charset="0"/>
            </a:endParaRPr>
          </a:p>
          <a:p>
            <a:pPr>
              <a:buFont typeface="Wingdings" pitchFamily="2" charset="2"/>
              <a:buBlip>
                <a:blip r:embed="rId2"/>
              </a:buBlip>
            </a:pPr>
            <a:r>
              <a:rPr lang="en-US" sz="2400" dirty="0" err="1">
                <a:solidFill>
                  <a:schemeClr val="accent4">
                    <a:lumMod val="50000"/>
                  </a:schemeClr>
                </a:solidFill>
                <a:latin typeface="Verdana" pitchFamily="34" charset="0"/>
                <a:cs typeface="Times New Roman" pitchFamily="18" charset="0"/>
              </a:rPr>
              <a:t>Mengeluarkan</a:t>
            </a:r>
            <a:r>
              <a:rPr lang="en-US" sz="2400" dirty="0">
                <a:solidFill>
                  <a:schemeClr val="accent4">
                    <a:lumMod val="50000"/>
                  </a:schemeClr>
                </a:solidFill>
                <a:latin typeface="Verdana" pitchFamily="34" charset="0"/>
                <a:cs typeface="Times New Roman" pitchFamily="18" charset="0"/>
              </a:rPr>
              <a:t> </a:t>
            </a:r>
            <a:r>
              <a:rPr lang="en-US" sz="2400" dirty="0" err="1">
                <a:solidFill>
                  <a:schemeClr val="accent4">
                    <a:lumMod val="50000"/>
                  </a:schemeClr>
                </a:solidFill>
                <a:latin typeface="Verdana" pitchFamily="34" charset="0"/>
                <a:cs typeface="Times New Roman" pitchFamily="18" charset="0"/>
              </a:rPr>
              <a:t>peraturan</a:t>
            </a:r>
            <a:r>
              <a:rPr lang="en-US" sz="2400" dirty="0">
                <a:solidFill>
                  <a:schemeClr val="accent4">
                    <a:lumMod val="50000"/>
                  </a:schemeClr>
                </a:solidFill>
                <a:latin typeface="Verdana" pitchFamily="34" charset="0"/>
                <a:cs typeface="Times New Roman" pitchFamily="18" charset="0"/>
              </a:rPr>
              <a:t> (</a:t>
            </a:r>
            <a:r>
              <a:rPr lang="en-US" sz="2400" i="1" dirty="0" err="1">
                <a:solidFill>
                  <a:schemeClr val="accent4">
                    <a:lumMod val="50000"/>
                  </a:schemeClr>
                </a:solidFill>
                <a:latin typeface="Verdana" pitchFamily="34" charset="0"/>
                <a:cs typeface="Times New Roman" pitchFamily="18" charset="0"/>
              </a:rPr>
              <a:t>regelling</a:t>
            </a:r>
            <a:r>
              <a:rPr lang="en-US" sz="2400" dirty="0">
                <a:solidFill>
                  <a:schemeClr val="accent4">
                    <a:lumMod val="50000"/>
                  </a:schemeClr>
                </a:solidFill>
                <a:latin typeface="Verdana" pitchFamily="34" charset="0"/>
                <a:cs typeface="Times New Roman" pitchFamily="18" charset="0"/>
              </a:rPr>
              <a:t>)</a:t>
            </a:r>
            <a:endParaRPr lang="id-ID" sz="2400" dirty="0">
              <a:solidFill>
                <a:schemeClr val="accent4">
                  <a:lumMod val="50000"/>
                </a:schemeClr>
              </a:solidFill>
              <a:latin typeface="Verdana" pitchFamily="34" charset="0"/>
              <a:cs typeface="Times New Roman" pitchFamily="18" charset="0"/>
            </a:endParaRPr>
          </a:p>
          <a:p>
            <a:pPr>
              <a:buFont typeface="Wingdings" pitchFamily="2" charset="2"/>
              <a:buNone/>
            </a:pPr>
            <a:r>
              <a:rPr lang="id-ID" sz="2400" dirty="0">
                <a:solidFill>
                  <a:schemeClr val="accent4">
                    <a:lumMod val="50000"/>
                  </a:schemeClr>
                </a:solidFill>
                <a:latin typeface="Verdana" pitchFamily="34" charset="0"/>
                <a:cs typeface="Times New Roman" pitchFamily="18" charset="0"/>
              </a:rPr>
              <a:t>	(</a:t>
            </a:r>
            <a:r>
              <a:rPr lang="en-US" sz="2400" dirty="0">
                <a:solidFill>
                  <a:schemeClr val="accent4">
                    <a:lumMod val="50000"/>
                  </a:schemeClr>
                </a:solidFill>
                <a:latin typeface="Verdana" pitchFamily="34" charset="0"/>
                <a:cs typeface="Times New Roman" pitchFamily="18" charset="0"/>
              </a:rPr>
              <a:t>UU, PP, </a:t>
            </a:r>
            <a:r>
              <a:rPr lang="id-ID" sz="2400" dirty="0">
                <a:solidFill>
                  <a:schemeClr val="accent4">
                    <a:lumMod val="50000"/>
                  </a:schemeClr>
                </a:solidFill>
                <a:latin typeface="Verdana" pitchFamily="34" charset="0"/>
                <a:cs typeface="Times New Roman" pitchFamily="18" charset="0"/>
              </a:rPr>
              <a:t>Perda Sampah,KTP, Iklan) </a:t>
            </a:r>
            <a:endParaRPr lang="en-US" sz="2400" dirty="0">
              <a:solidFill>
                <a:schemeClr val="accent4">
                  <a:lumMod val="50000"/>
                </a:schemeClr>
              </a:solidFill>
              <a:latin typeface="Verdana" pitchFamily="34" charset="0"/>
              <a:cs typeface="Times New Roman" pitchFamily="18" charset="0"/>
            </a:endParaRPr>
          </a:p>
          <a:p>
            <a:pPr>
              <a:buFont typeface="Wingdings" pitchFamily="2" charset="2"/>
              <a:buBlip>
                <a:blip r:embed="rId2"/>
              </a:buBlip>
            </a:pPr>
            <a:r>
              <a:rPr lang="en-US" sz="2400" dirty="0" err="1">
                <a:solidFill>
                  <a:schemeClr val="accent4">
                    <a:lumMod val="50000"/>
                  </a:schemeClr>
                </a:solidFill>
                <a:latin typeface="Verdana" pitchFamily="34" charset="0"/>
                <a:cs typeface="Times New Roman" pitchFamily="18" charset="0"/>
              </a:rPr>
              <a:t>Mengeluarkan</a:t>
            </a:r>
            <a:r>
              <a:rPr lang="en-US" sz="2400" dirty="0">
                <a:solidFill>
                  <a:schemeClr val="accent4">
                    <a:lumMod val="50000"/>
                  </a:schemeClr>
                </a:solidFill>
                <a:latin typeface="Verdana" pitchFamily="34" charset="0"/>
                <a:cs typeface="Times New Roman" pitchFamily="18" charset="0"/>
              </a:rPr>
              <a:t> </a:t>
            </a:r>
            <a:r>
              <a:rPr lang="en-US" sz="2400" dirty="0" err="1">
                <a:solidFill>
                  <a:schemeClr val="accent4">
                    <a:lumMod val="50000"/>
                  </a:schemeClr>
                </a:solidFill>
                <a:latin typeface="Verdana" pitchFamily="34" charset="0"/>
                <a:cs typeface="Times New Roman" pitchFamily="18" charset="0"/>
              </a:rPr>
              <a:t>keputusan</a:t>
            </a:r>
            <a:r>
              <a:rPr lang="en-US" sz="2400" dirty="0">
                <a:solidFill>
                  <a:schemeClr val="accent4">
                    <a:lumMod val="50000"/>
                  </a:schemeClr>
                </a:solidFill>
                <a:latin typeface="Verdana" pitchFamily="34" charset="0"/>
                <a:cs typeface="Times New Roman" pitchFamily="18" charset="0"/>
              </a:rPr>
              <a:t> (</a:t>
            </a:r>
            <a:r>
              <a:rPr lang="en-US" sz="2400" i="1" dirty="0" err="1">
                <a:solidFill>
                  <a:schemeClr val="accent4">
                    <a:lumMod val="50000"/>
                  </a:schemeClr>
                </a:solidFill>
                <a:latin typeface="Verdana" pitchFamily="34" charset="0"/>
                <a:cs typeface="Times New Roman" pitchFamily="18" charset="0"/>
              </a:rPr>
              <a:t>Beschikking</a:t>
            </a:r>
            <a:r>
              <a:rPr lang="en-US" sz="2400" dirty="0">
                <a:solidFill>
                  <a:schemeClr val="accent4">
                    <a:lumMod val="50000"/>
                  </a:schemeClr>
                </a:solidFill>
                <a:latin typeface="Verdana" pitchFamily="34" charset="0"/>
                <a:cs typeface="Times New Roman" pitchFamily="18" charset="0"/>
              </a:rPr>
              <a:t>)</a:t>
            </a:r>
            <a:endParaRPr lang="id-ID" sz="2400" dirty="0">
              <a:solidFill>
                <a:schemeClr val="accent4">
                  <a:lumMod val="50000"/>
                </a:schemeClr>
              </a:solidFill>
              <a:latin typeface="Verdana" pitchFamily="34" charset="0"/>
              <a:cs typeface="Times New Roman" pitchFamily="18" charset="0"/>
            </a:endParaRPr>
          </a:p>
          <a:p>
            <a:pPr>
              <a:buFont typeface="Wingdings" pitchFamily="2" charset="2"/>
              <a:buNone/>
            </a:pPr>
            <a:r>
              <a:rPr lang="id-ID" sz="2400" dirty="0">
                <a:solidFill>
                  <a:schemeClr val="accent4">
                    <a:lumMod val="50000"/>
                  </a:schemeClr>
                </a:solidFill>
                <a:latin typeface="Verdana" pitchFamily="34" charset="0"/>
                <a:cs typeface="Times New Roman" pitchFamily="18" charset="0"/>
              </a:rPr>
              <a:t>	(mengangkat si A jadi pegawai,si B dipecat) </a:t>
            </a:r>
            <a:endParaRPr lang="en-US" sz="2400" dirty="0">
              <a:solidFill>
                <a:schemeClr val="accent4">
                  <a:lumMod val="50000"/>
                </a:schemeClr>
              </a:solidFill>
              <a:latin typeface="Verdana" pitchFamily="34" charset="0"/>
              <a:cs typeface="Times New Roman" pitchFamily="18" charset="0"/>
            </a:endParaRPr>
          </a:p>
          <a:p>
            <a:endParaRPr lang="en-US" sz="2400" dirty="0">
              <a:solidFill>
                <a:schemeClr val="accent4">
                  <a:lumMod val="50000"/>
                </a:schemeClr>
              </a:solidFill>
              <a:latin typeface="Verdana" pitchFamily="34" charset="0"/>
            </a:endParaRPr>
          </a:p>
        </p:txBody>
      </p:sp>
      <p:sp>
        <p:nvSpPr>
          <p:cNvPr id="30724" name="AutoShape 4"/>
          <p:cNvSpPr>
            <a:spLocks noChangeArrowheads="1"/>
          </p:cNvSpPr>
          <p:nvPr/>
        </p:nvSpPr>
        <p:spPr bwMode="auto">
          <a:xfrm>
            <a:off x="1066800" y="5334000"/>
            <a:ext cx="1905000" cy="609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id-ID"/>
              <a:t>BESCHIKKING</a:t>
            </a:r>
          </a:p>
        </p:txBody>
      </p:sp>
      <p:sp>
        <p:nvSpPr>
          <p:cNvPr id="30725" name="AutoShape 5"/>
          <p:cNvSpPr>
            <a:spLocks noChangeArrowheads="1"/>
          </p:cNvSpPr>
          <p:nvPr/>
        </p:nvSpPr>
        <p:spPr bwMode="auto">
          <a:xfrm>
            <a:off x="4953000" y="4953000"/>
            <a:ext cx="2286000" cy="14478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pPr algn="ctr"/>
            <a:r>
              <a:rPr lang="id-ID" sz="2800"/>
              <a:t>PTUN</a:t>
            </a:r>
          </a:p>
        </p:txBody>
      </p:sp>
      <p:sp>
        <p:nvSpPr>
          <p:cNvPr id="30726" name="Line 6"/>
          <p:cNvSpPr>
            <a:spLocks noChangeShapeType="1"/>
          </p:cNvSpPr>
          <p:nvPr/>
        </p:nvSpPr>
        <p:spPr bwMode="auto">
          <a:xfrm>
            <a:off x="2971800" y="5638800"/>
            <a:ext cx="1981200" cy="0"/>
          </a:xfrm>
          <a:prstGeom prst="line">
            <a:avLst/>
          </a:prstGeom>
          <a:noFill/>
          <a:ln w="57150">
            <a:solidFill>
              <a:schemeClr val="tx1"/>
            </a:solidFill>
            <a:round/>
            <a:headEnd/>
            <a:tailEnd type="triangle" w="med" len="med"/>
          </a:ln>
          <a:effectLst/>
        </p:spPr>
        <p:txBody>
          <a:bodyPr/>
          <a:lstStyle/>
          <a:p>
            <a:endParaRPr lang="id-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277813"/>
            <a:ext cx="8229600" cy="1038225"/>
          </a:xfrm>
        </p:spPr>
        <p:txBody>
          <a:bodyPr>
            <a:normAutofit fontScale="90000"/>
          </a:bodyPr>
          <a:lstStyle/>
          <a:p>
            <a:pPr algn="ctr"/>
            <a:r>
              <a:rPr lang="en-US" sz="3600" b="1" dirty="0">
                <a:latin typeface="Arial Rounded MT Bold" pitchFamily="34" charset="0"/>
              </a:rPr>
              <a:t>SIFAT KHUSUS HUKUM ACARA </a:t>
            </a:r>
            <a:br>
              <a:rPr lang="en-US" sz="3600" b="1" dirty="0">
                <a:latin typeface="Arial Rounded MT Bold" pitchFamily="34" charset="0"/>
              </a:rPr>
            </a:br>
            <a:r>
              <a:rPr lang="en-US" sz="3600" b="1" dirty="0">
                <a:latin typeface="Arial Rounded MT Bold" pitchFamily="34" charset="0"/>
              </a:rPr>
              <a:t>PERADILAN TATA USAHA NEGARA</a:t>
            </a:r>
          </a:p>
        </p:txBody>
      </p:sp>
      <p:sp>
        <p:nvSpPr>
          <p:cNvPr id="176131" name="Rectangle 3"/>
          <p:cNvSpPr>
            <a:spLocks noGrp="1" noChangeArrowheads="1"/>
          </p:cNvSpPr>
          <p:nvPr>
            <p:ph idx="1"/>
          </p:nvPr>
        </p:nvSpPr>
        <p:spPr>
          <a:xfrm>
            <a:off x="455613" y="1616075"/>
            <a:ext cx="8326437" cy="4670425"/>
          </a:xfrm>
        </p:spPr>
        <p:txBody>
          <a:bodyPr/>
          <a:lstStyle/>
          <a:p>
            <a:pPr marL="571500" indent="-571500">
              <a:lnSpc>
                <a:spcPct val="90000"/>
              </a:lnSpc>
              <a:buClr>
                <a:schemeClr val="tx1"/>
              </a:buClr>
              <a:buSzPct val="90000"/>
              <a:buFont typeface="+mj-lt"/>
              <a:buAutoNum type="arabicParenR"/>
            </a:pPr>
            <a:r>
              <a:rPr lang="en-US" sz="2200" dirty="0">
                <a:latin typeface="Arial Rounded MT Bold" pitchFamily="34" charset="0"/>
              </a:rPr>
              <a:t>Hakim </a:t>
            </a:r>
            <a:r>
              <a:rPr lang="en-US" sz="2200" dirty="0" err="1">
                <a:latin typeface="Arial Rounded MT Bold" pitchFamily="34" charset="0"/>
              </a:rPr>
              <a:t>Aktif</a:t>
            </a:r>
            <a:r>
              <a:rPr lang="en-US" sz="2200" dirty="0">
                <a:latin typeface="Arial Rounded MT Bold" pitchFamily="34" charset="0"/>
              </a:rPr>
              <a:t> (</a:t>
            </a:r>
            <a:r>
              <a:rPr lang="en-US" sz="2200" b="1" i="1" dirty="0">
                <a:latin typeface="Arial Rounded MT Bold" pitchFamily="34" charset="0"/>
              </a:rPr>
              <a:t>Dominus </a:t>
            </a:r>
            <a:r>
              <a:rPr lang="en-US" sz="2200" b="1" i="1" dirty="0" err="1">
                <a:latin typeface="Arial Rounded MT Bold" pitchFamily="34" charset="0"/>
              </a:rPr>
              <a:t>Litis</a:t>
            </a:r>
            <a:r>
              <a:rPr lang="en-US" sz="2200" dirty="0">
                <a:latin typeface="Arial Rounded MT Bold" pitchFamily="34" charset="0"/>
              </a:rPr>
              <a:t>);</a:t>
            </a:r>
          </a:p>
          <a:p>
            <a:pPr marL="571500" indent="-571500">
              <a:lnSpc>
                <a:spcPct val="90000"/>
              </a:lnSpc>
              <a:buClr>
                <a:schemeClr val="tx1"/>
              </a:buClr>
              <a:buSzPct val="90000"/>
              <a:buFont typeface="+mj-lt"/>
              <a:buAutoNum type="arabicParenR"/>
            </a:pPr>
            <a:r>
              <a:rPr lang="en-US" sz="2200" dirty="0" err="1">
                <a:latin typeface="Arial Rounded MT Bold" pitchFamily="34" charset="0"/>
              </a:rPr>
              <a:t>Terdapat</a:t>
            </a:r>
            <a:r>
              <a:rPr lang="en-US" sz="2200" dirty="0">
                <a:latin typeface="Arial Rounded MT Bold" pitchFamily="34" charset="0"/>
              </a:rPr>
              <a:t> </a:t>
            </a:r>
            <a:r>
              <a:rPr lang="en-US" sz="2200" dirty="0" err="1">
                <a:latin typeface="Arial Rounded MT Bold" pitchFamily="34" charset="0"/>
              </a:rPr>
              <a:t>tenggang</a:t>
            </a:r>
            <a:r>
              <a:rPr lang="en-US" sz="2200" dirty="0">
                <a:latin typeface="Arial Rounded MT Bold" pitchFamily="34" charset="0"/>
              </a:rPr>
              <a:t> </a:t>
            </a:r>
            <a:r>
              <a:rPr lang="en-US" sz="2200" dirty="0" err="1">
                <a:latin typeface="Arial Rounded MT Bold" pitchFamily="34" charset="0"/>
              </a:rPr>
              <a:t>waktu</a:t>
            </a:r>
            <a:r>
              <a:rPr lang="en-US" sz="2200" dirty="0">
                <a:latin typeface="Arial Rounded MT Bold" pitchFamily="34" charset="0"/>
              </a:rPr>
              <a:t> </a:t>
            </a:r>
            <a:r>
              <a:rPr lang="en-US" sz="2200" dirty="0" err="1">
                <a:latin typeface="Arial Rounded MT Bold" pitchFamily="34" charset="0"/>
              </a:rPr>
              <a:t>dalam</a:t>
            </a:r>
            <a:r>
              <a:rPr lang="en-US" sz="2200" dirty="0">
                <a:latin typeface="Arial Rounded MT Bold" pitchFamily="34" charset="0"/>
              </a:rPr>
              <a:t> </a:t>
            </a:r>
            <a:r>
              <a:rPr lang="en-US" sz="2200" dirty="0" err="1">
                <a:latin typeface="Arial Rounded MT Bold" pitchFamily="34" charset="0"/>
              </a:rPr>
              <a:t>mengajukan</a:t>
            </a:r>
            <a:r>
              <a:rPr lang="en-US" sz="2200" dirty="0">
                <a:latin typeface="Arial Rounded MT Bold" pitchFamily="34" charset="0"/>
              </a:rPr>
              <a:t> </a:t>
            </a:r>
            <a:r>
              <a:rPr lang="en-US" sz="2200" dirty="0" err="1">
                <a:latin typeface="Arial Rounded MT Bold" pitchFamily="34" charset="0"/>
              </a:rPr>
              <a:t>gugatan</a:t>
            </a:r>
            <a:r>
              <a:rPr lang="en-US" sz="2200" dirty="0">
                <a:latin typeface="Arial Rounded MT Bold" pitchFamily="34" charset="0"/>
              </a:rPr>
              <a:t>               ( 90 </a:t>
            </a:r>
            <a:r>
              <a:rPr lang="en-US" sz="2200" dirty="0" err="1">
                <a:latin typeface="Arial Rounded MT Bold" pitchFamily="34" charset="0"/>
              </a:rPr>
              <a:t>hari</a:t>
            </a:r>
            <a:r>
              <a:rPr lang="en-US" sz="2200" dirty="0">
                <a:latin typeface="Arial Rounded MT Bold" pitchFamily="34" charset="0"/>
              </a:rPr>
              <a:t>) </a:t>
            </a:r>
            <a:r>
              <a:rPr lang="en-US" sz="2200" dirty="0" err="1">
                <a:latin typeface="Arial Rounded MT Bold" pitchFamily="34" charset="0"/>
              </a:rPr>
              <a:t>sejak</a:t>
            </a:r>
            <a:r>
              <a:rPr lang="en-US" sz="2200" dirty="0">
                <a:latin typeface="Arial Rounded MT Bold" pitchFamily="34" charset="0"/>
              </a:rPr>
              <a:t> </a:t>
            </a:r>
            <a:r>
              <a:rPr lang="en-US" sz="2200" dirty="0" err="1">
                <a:latin typeface="Arial Rounded MT Bold" pitchFamily="34" charset="0"/>
              </a:rPr>
              <a:t>diterima</a:t>
            </a:r>
            <a:r>
              <a:rPr lang="en-US" sz="2200" dirty="0">
                <a:latin typeface="Arial Rounded MT Bold" pitchFamily="34" charset="0"/>
              </a:rPr>
              <a:t> </a:t>
            </a:r>
            <a:r>
              <a:rPr lang="en-US" sz="2200" dirty="0" err="1">
                <a:latin typeface="Arial Rounded MT Bold" pitchFamily="34" charset="0"/>
              </a:rPr>
              <a:t>atau</a:t>
            </a:r>
            <a:r>
              <a:rPr lang="en-US" sz="2200" dirty="0">
                <a:latin typeface="Arial Rounded MT Bold" pitchFamily="34" charset="0"/>
              </a:rPr>
              <a:t> </a:t>
            </a:r>
            <a:r>
              <a:rPr lang="en-US" sz="2200" dirty="0" err="1">
                <a:latin typeface="Arial Rounded MT Bold" pitchFamily="34" charset="0"/>
              </a:rPr>
              <a:t>diumumkan</a:t>
            </a:r>
            <a:r>
              <a:rPr lang="en-US" sz="2200" dirty="0">
                <a:latin typeface="Arial Rounded MT Bold" pitchFamily="34" charset="0"/>
              </a:rPr>
              <a:t> KTUN;</a:t>
            </a:r>
          </a:p>
          <a:p>
            <a:pPr marL="571500" indent="-571500">
              <a:lnSpc>
                <a:spcPct val="90000"/>
              </a:lnSpc>
              <a:buClr>
                <a:schemeClr val="tx1"/>
              </a:buClr>
              <a:buSzPct val="90000"/>
              <a:buFont typeface="+mj-lt"/>
              <a:buAutoNum type="arabicParenR"/>
            </a:pPr>
            <a:r>
              <a:rPr lang="en-US" sz="2200" dirty="0" err="1">
                <a:latin typeface="Arial Rounded MT Bold" pitchFamily="34" charset="0"/>
              </a:rPr>
              <a:t>Ada</a:t>
            </a:r>
            <a:r>
              <a:rPr lang="en-US" sz="2200" dirty="0">
                <a:latin typeface="Arial Rounded MT Bold" pitchFamily="34" charset="0"/>
              </a:rPr>
              <a:t> </a:t>
            </a:r>
            <a:r>
              <a:rPr lang="en-US" sz="2200" dirty="0" err="1">
                <a:latin typeface="Arial Rounded MT Bold" pitchFamily="34" charset="0"/>
              </a:rPr>
              <a:t>Proses</a:t>
            </a:r>
            <a:r>
              <a:rPr lang="en-US" sz="2200" dirty="0">
                <a:latin typeface="Arial Rounded MT Bold" pitchFamily="34" charset="0"/>
              </a:rPr>
              <a:t> </a:t>
            </a:r>
            <a:r>
              <a:rPr lang="en-US" sz="2200" dirty="0">
                <a:solidFill>
                  <a:srgbClr val="FF9900"/>
                </a:solidFill>
                <a:latin typeface="Arial Rounded MT Bold" pitchFamily="34" charset="0"/>
              </a:rPr>
              <a:t>“Dismissal</a:t>
            </a:r>
            <a:r>
              <a:rPr lang="en-US" sz="2200" b="1" dirty="0">
                <a:solidFill>
                  <a:srgbClr val="FF9900"/>
                </a:solidFill>
                <a:latin typeface="Arial Rounded MT Bold" pitchFamily="34" charset="0"/>
              </a:rPr>
              <a:t>”</a:t>
            </a:r>
            <a:r>
              <a:rPr lang="en-US" sz="2200" b="1" dirty="0">
                <a:latin typeface="Arial Rounded MT Bold" pitchFamily="34" charset="0"/>
              </a:rPr>
              <a:t> </a:t>
            </a:r>
            <a:r>
              <a:rPr lang="en-US" sz="2200" dirty="0" err="1">
                <a:latin typeface="Arial Rounded MT Bold" pitchFamily="34" charset="0"/>
              </a:rPr>
              <a:t>oleh</a:t>
            </a:r>
            <a:r>
              <a:rPr lang="en-US" sz="2200" dirty="0">
                <a:latin typeface="Arial Rounded MT Bold" pitchFamily="34" charset="0"/>
              </a:rPr>
              <a:t> </a:t>
            </a:r>
            <a:r>
              <a:rPr lang="en-US" sz="2200" dirty="0" err="1">
                <a:latin typeface="Arial Rounded MT Bold" pitchFamily="34" charset="0"/>
              </a:rPr>
              <a:t>Ketua</a:t>
            </a:r>
            <a:r>
              <a:rPr lang="en-US" sz="2200" dirty="0">
                <a:latin typeface="Arial Rounded MT Bold" pitchFamily="34" charset="0"/>
              </a:rPr>
              <a:t> </a:t>
            </a:r>
            <a:r>
              <a:rPr lang="en-US" sz="2200" dirty="0" err="1">
                <a:latin typeface="Arial Rounded MT Bold" pitchFamily="34" charset="0"/>
              </a:rPr>
              <a:t>Pengadilan</a:t>
            </a:r>
            <a:r>
              <a:rPr lang="en-US" sz="2200" dirty="0">
                <a:latin typeface="Arial Rounded MT Bold" pitchFamily="34" charset="0"/>
              </a:rPr>
              <a:t> TUN;</a:t>
            </a:r>
          </a:p>
          <a:p>
            <a:pPr marL="571500" indent="-571500">
              <a:lnSpc>
                <a:spcPct val="90000"/>
              </a:lnSpc>
              <a:buClr>
                <a:schemeClr val="tx1"/>
              </a:buClr>
              <a:buSzPct val="90000"/>
              <a:buFont typeface="+mj-lt"/>
              <a:buAutoNum type="arabicParenR"/>
            </a:pPr>
            <a:r>
              <a:rPr lang="en-US" sz="2200" dirty="0" err="1">
                <a:latin typeface="Arial Rounded MT Bold" pitchFamily="34" charset="0"/>
              </a:rPr>
              <a:t>Ada</a:t>
            </a:r>
            <a:r>
              <a:rPr lang="en-US" sz="2200" dirty="0">
                <a:latin typeface="Arial Rounded MT Bold" pitchFamily="34" charset="0"/>
              </a:rPr>
              <a:t> </a:t>
            </a:r>
            <a:r>
              <a:rPr lang="en-US" sz="2200" dirty="0" err="1">
                <a:latin typeface="Arial Rounded MT Bold" pitchFamily="34" charset="0"/>
              </a:rPr>
              <a:t>Pemeriksaan</a:t>
            </a:r>
            <a:r>
              <a:rPr lang="en-US" sz="2200" dirty="0">
                <a:latin typeface="Arial Rounded MT Bold" pitchFamily="34" charset="0"/>
              </a:rPr>
              <a:t> </a:t>
            </a:r>
            <a:r>
              <a:rPr lang="en-US" sz="2200" dirty="0" err="1">
                <a:latin typeface="Arial Rounded MT Bold" pitchFamily="34" charset="0"/>
              </a:rPr>
              <a:t>Persiapan</a:t>
            </a:r>
            <a:r>
              <a:rPr lang="en-US" sz="2200" dirty="0">
                <a:latin typeface="Arial Rounded MT Bold" pitchFamily="34" charset="0"/>
              </a:rPr>
              <a:t>;</a:t>
            </a:r>
          </a:p>
          <a:p>
            <a:pPr marL="571500" indent="-571500">
              <a:lnSpc>
                <a:spcPct val="90000"/>
              </a:lnSpc>
              <a:buClr>
                <a:schemeClr val="tx1"/>
              </a:buClr>
              <a:buSzPct val="90000"/>
              <a:buFont typeface="+mj-lt"/>
              <a:buAutoNum type="arabicParenR"/>
            </a:pPr>
            <a:r>
              <a:rPr lang="en-US" sz="2200" dirty="0" err="1">
                <a:latin typeface="Arial Rounded MT Bold" pitchFamily="34" charset="0"/>
              </a:rPr>
              <a:t>Gugatan</a:t>
            </a:r>
            <a:r>
              <a:rPr lang="en-US" sz="2200" dirty="0">
                <a:latin typeface="Arial Rounded MT Bold" pitchFamily="34" charset="0"/>
              </a:rPr>
              <a:t> </a:t>
            </a:r>
            <a:r>
              <a:rPr lang="en-US" sz="2200" dirty="0" err="1">
                <a:latin typeface="Arial Rounded MT Bold" pitchFamily="34" charset="0"/>
              </a:rPr>
              <a:t>tidak</a:t>
            </a:r>
            <a:r>
              <a:rPr lang="en-US" sz="2200" dirty="0">
                <a:latin typeface="Arial Rounded MT Bold" pitchFamily="34" charset="0"/>
              </a:rPr>
              <a:t> </a:t>
            </a:r>
            <a:r>
              <a:rPr lang="en-US" sz="2200" dirty="0" err="1">
                <a:latin typeface="Arial Rounded MT Bold" pitchFamily="34" charset="0"/>
              </a:rPr>
              <a:t>menunda</a:t>
            </a:r>
            <a:r>
              <a:rPr lang="en-US" sz="2200" dirty="0">
                <a:latin typeface="Arial Rounded MT Bold" pitchFamily="34" charset="0"/>
              </a:rPr>
              <a:t> </a:t>
            </a:r>
            <a:r>
              <a:rPr lang="en-US" sz="2200" dirty="0" err="1">
                <a:latin typeface="Arial Rounded MT Bold" pitchFamily="34" charset="0"/>
              </a:rPr>
              <a:t>pelaksanaan</a:t>
            </a:r>
            <a:r>
              <a:rPr lang="en-US" sz="2200" dirty="0">
                <a:latin typeface="Arial Rounded MT Bold" pitchFamily="34" charset="0"/>
              </a:rPr>
              <a:t> </a:t>
            </a:r>
            <a:r>
              <a:rPr lang="en-US" sz="2200" dirty="0" err="1">
                <a:latin typeface="Arial Rounded MT Bold" pitchFamily="34" charset="0"/>
              </a:rPr>
              <a:t>keputusan</a:t>
            </a:r>
            <a:r>
              <a:rPr lang="en-US" sz="2200" dirty="0">
                <a:latin typeface="Arial Rounded MT Bold" pitchFamily="34" charset="0"/>
              </a:rPr>
              <a:t> TUN;</a:t>
            </a:r>
            <a:r>
              <a:rPr lang="id-ID" sz="2200" dirty="0">
                <a:latin typeface="Arial Rounded MT Bold" pitchFamily="34" charset="0"/>
              </a:rPr>
              <a:t> </a:t>
            </a:r>
            <a:r>
              <a:rPr lang="en-US" sz="2200" dirty="0">
                <a:latin typeface="Arial Rounded MT Bold" pitchFamily="34" charset="0"/>
              </a:rPr>
              <a:t>(</a:t>
            </a:r>
            <a:r>
              <a:rPr lang="en-US" sz="2200" dirty="0" err="1">
                <a:latin typeface="Arial Rounded MT Bold" pitchFamily="34" charset="0"/>
              </a:rPr>
              <a:t>Terkait</a:t>
            </a:r>
            <a:r>
              <a:rPr lang="en-US" sz="2200" dirty="0">
                <a:latin typeface="Arial Rounded MT Bold" pitchFamily="34" charset="0"/>
              </a:rPr>
              <a:t> </a:t>
            </a:r>
            <a:r>
              <a:rPr lang="en-US" sz="2200" dirty="0" err="1">
                <a:latin typeface="Arial Rounded MT Bold" pitchFamily="34" charset="0"/>
              </a:rPr>
              <a:t>Asas</a:t>
            </a:r>
            <a:r>
              <a:rPr lang="en-US" sz="2200" dirty="0">
                <a:latin typeface="Arial Rounded MT Bold" pitchFamily="34" charset="0"/>
              </a:rPr>
              <a:t> </a:t>
            </a:r>
            <a:r>
              <a:rPr lang="en-US" sz="2200" dirty="0">
                <a:solidFill>
                  <a:srgbClr val="FF9900"/>
                </a:solidFill>
                <a:latin typeface="Arial Rounded MT Bold" pitchFamily="34" charset="0"/>
              </a:rPr>
              <a:t>“</a:t>
            </a:r>
            <a:r>
              <a:rPr lang="en-US" sz="2200" dirty="0" err="1">
                <a:solidFill>
                  <a:srgbClr val="FF9900"/>
                </a:solidFill>
                <a:latin typeface="Arial Rounded MT Bold" pitchFamily="34" charset="0"/>
              </a:rPr>
              <a:t>Persumtion</a:t>
            </a:r>
            <a:r>
              <a:rPr lang="en-US" sz="2200" dirty="0">
                <a:solidFill>
                  <a:srgbClr val="FF9900"/>
                </a:solidFill>
                <a:latin typeface="Arial Rounded MT Bold" pitchFamily="34" charset="0"/>
              </a:rPr>
              <a:t> </a:t>
            </a:r>
            <a:r>
              <a:rPr lang="en-US" sz="2200" dirty="0" err="1">
                <a:solidFill>
                  <a:srgbClr val="FF9900"/>
                </a:solidFill>
                <a:latin typeface="Arial Rounded MT Bold" pitchFamily="34" charset="0"/>
              </a:rPr>
              <a:t>Justae</a:t>
            </a:r>
            <a:r>
              <a:rPr lang="en-US" sz="2200" dirty="0">
                <a:solidFill>
                  <a:srgbClr val="FF9900"/>
                </a:solidFill>
                <a:latin typeface="Arial Rounded MT Bold" pitchFamily="34" charset="0"/>
              </a:rPr>
              <a:t> </a:t>
            </a:r>
            <a:r>
              <a:rPr lang="en-US" sz="2200" dirty="0" err="1">
                <a:solidFill>
                  <a:srgbClr val="FF9900"/>
                </a:solidFill>
                <a:latin typeface="Arial Rounded MT Bold" pitchFamily="34" charset="0"/>
              </a:rPr>
              <a:t>Causa</a:t>
            </a:r>
            <a:r>
              <a:rPr lang="en-US" sz="2200" dirty="0">
                <a:solidFill>
                  <a:srgbClr val="FF9900"/>
                </a:solidFill>
                <a:latin typeface="Arial Rounded MT Bold" pitchFamily="34" charset="0"/>
              </a:rPr>
              <a:t>”</a:t>
            </a:r>
            <a:r>
              <a:rPr lang="en-US" sz="2200" dirty="0">
                <a:latin typeface="Arial Rounded MT Bold" pitchFamily="34" charset="0"/>
              </a:rPr>
              <a:t>)</a:t>
            </a:r>
          </a:p>
          <a:p>
            <a:pPr marL="571500" indent="-571500">
              <a:lnSpc>
                <a:spcPct val="90000"/>
              </a:lnSpc>
              <a:buClr>
                <a:schemeClr val="tx1"/>
              </a:buClr>
              <a:buSzPct val="90000"/>
              <a:buFont typeface="+mj-lt"/>
              <a:buAutoNum type="arabicParenR"/>
            </a:pPr>
            <a:r>
              <a:rPr lang="en-US" sz="2200" dirty="0" err="1">
                <a:latin typeface="Arial Rounded MT Bold" pitchFamily="34" charset="0"/>
              </a:rPr>
              <a:t>Asas</a:t>
            </a:r>
            <a:r>
              <a:rPr lang="en-US" sz="2200" dirty="0">
                <a:latin typeface="Arial Rounded MT Bold" pitchFamily="34" charset="0"/>
              </a:rPr>
              <a:t> </a:t>
            </a:r>
            <a:r>
              <a:rPr lang="en-US" sz="2200" dirty="0" err="1">
                <a:latin typeface="Arial Rounded MT Bold" pitchFamily="34" charset="0"/>
              </a:rPr>
              <a:t>Pembuktian</a:t>
            </a:r>
            <a:r>
              <a:rPr lang="en-US" sz="2200" dirty="0">
                <a:latin typeface="Arial Rounded MT Bold" pitchFamily="34" charset="0"/>
              </a:rPr>
              <a:t> </a:t>
            </a:r>
            <a:r>
              <a:rPr lang="en-US" sz="2200" dirty="0" err="1">
                <a:latin typeface="Arial Rounded MT Bold" pitchFamily="34" charset="0"/>
              </a:rPr>
              <a:t>Bebas</a:t>
            </a:r>
            <a:r>
              <a:rPr lang="en-US" sz="2200" dirty="0">
                <a:latin typeface="Arial Rounded MT Bold" pitchFamily="34" charset="0"/>
              </a:rPr>
              <a:t> </a:t>
            </a:r>
            <a:r>
              <a:rPr lang="en-US" sz="2200" dirty="0" err="1">
                <a:latin typeface="Arial Rounded MT Bold" pitchFamily="34" charset="0"/>
              </a:rPr>
              <a:t>dan</a:t>
            </a:r>
            <a:r>
              <a:rPr lang="en-US" sz="2200" dirty="0">
                <a:latin typeface="Arial Rounded MT Bold" pitchFamily="34" charset="0"/>
              </a:rPr>
              <a:t> </a:t>
            </a:r>
            <a:r>
              <a:rPr lang="en-US" sz="2200" dirty="0" err="1">
                <a:latin typeface="Arial Rounded MT Bold" pitchFamily="34" charset="0"/>
              </a:rPr>
              <a:t>terbatas</a:t>
            </a:r>
            <a:r>
              <a:rPr lang="en-US" sz="2200" dirty="0">
                <a:latin typeface="Arial Rounded MT Bold" pitchFamily="34" charset="0"/>
              </a:rPr>
              <a:t> ( </a:t>
            </a:r>
            <a:r>
              <a:rPr lang="en-US" sz="2200" b="1" i="1" dirty="0" err="1">
                <a:latin typeface="Arial Rounded MT Bold" pitchFamily="34" charset="0"/>
              </a:rPr>
              <a:t>Vrij</a:t>
            </a:r>
            <a:r>
              <a:rPr lang="en-US" sz="2200" b="1" i="1" dirty="0">
                <a:latin typeface="Arial Rounded MT Bold" pitchFamily="34" charset="0"/>
              </a:rPr>
              <a:t> </a:t>
            </a:r>
            <a:r>
              <a:rPr lang="en-US" sz="2200" b="1" i="1" dirty="0" err="1">
                <a:latin typeface="Arial Rounded MT Bold" pitchFamily="34" charset="0"/>
              </a:rPr>
              <a:t>Bewijs</a:t>
            </a:r>
            <a:r>
              <a:rPr lang="en-US" sz="2200" dirty="0">
                <a:latin typeface="Arial Rounded MT Bold" pitchFamily="34" charset="0"/>
              </a:rPr>
              <a:t>);</a:t>
            </a:r>
          </a:p>
          <a:p>
            <a:pPr marL="571500" indent="-571500">
              <a:lnSpc>
                <a:spcPct val="90000"/>
              </a:lnSpc>
              <a:buClr>
                <a:schemeClr val="tx1"/>
              </a:buClr>
              <a:buSzPct val="90000"/>
              <a:buFont typeface="+mj-lt"/>
              <a:buAutoNum type="arabicParenR"/>
            </a:pPr>
            <a:r>
              <a:rPr lang="en-US" sz="2200" dirty="0" err="1">
                <a:latin typeface="Arial Rounded MT Bold" pitchFamily="34" charset="0"/>
              </a:rPr>
              <a:t>Tidak</a:t>
            </a:r>
            <a:r>
              <a:rPr lang="en-US" sz="2200" dirty="0">
                <a:latin typeface="Arial Rounded MT Bold" pitchFamily="34" charset="0"/>
              </a:rPr>
              <a:t> </a:t>
            </a:r>
            <a:r>
              <a:rPr lang="en-US" sz="2200" dirty="0" err="1">
                <a:latin typeface="Arial Rounded MT Bold" pitchFamily="34" charset="0"/>
              </a:rPr>
              <a:t>ada</a:t>
            </a:r>
            <a:r>
              <a:rPr lang="en-US" sz="2200" dirty="0">
                <a:latin typeface="Arial Rounded MT Bold" pitchFamily="34" charset="0"/>
              </a:rPr>
              <a:t> </a:t>
            </a:r>
            <a:r>
              <a:rPr lang="en-US" sz="2200" b="1" dirty="0" err="1">
                <a:latin typeface="Arial Rounded MT Bold" pitchFamily="34" charset="0"/>
              </a:rPr>
              <a:t>Gugatan</a:t>
            </a:r>
            <a:r>
              <a:rPr lang="en-US" sz="2200" b="1" dirty="0">
                <a:latin typeface="Arial Rounded MT Bold" pitchFamily="34" charset="0"/>
              </a:rPr>
              <a:t> </a:t>
            </a:r>
            <a:r>
              <a:rPr lang="en-US" sz="2200" b="1" dirty="0" err="1">
                <a:latin typeface="Arial Rounded MT Bold" pitchFamily="34" charset="0"/>
              </a:rPr>
              <a:t>Rekonvensi</a:t>
            </a:r>
            <a:r>
              <a:rPr lang="en-US" sz="2200" dirty="0">
                <a:latin typeface="Arial Rounded MT Bold" pitchFamily="34" charset="0"/>
              </a:rPr>
              <a:t>; </a:t>
            </a:r>
          </a:p>
          <a:p>
            <a:pPr marL="571500" indent="-571500">
              <a:lnSpc>
                <a:spcPct val="90000"/>
              </a:lnSpc>
              <a:buClr>
                <a:schemeClr val="tx1"/>
              </a:buClr>
              <a:buSzPct val="90000"/>
              <a:buFont typeface="+mj-lt"/>
              <a:buAutoNum type="arabicParenR"/>
            </a:pPr>
            <a:r>
              <a:rPr lang="en-US" sz="2200" dirty="0" err="1">
                <a:latin typeface="Arial Rounded MT Bold" pitchFamily="34" charset="0"/>
              </a:rPr>
              <a:t>Tidak</a:t>
            </a:r>
            <a:r>
              <a:rPr lang="en-US" sz="2200" dirty="0">
                <a:latin typeface="Arial Rounded MT Bold" pitchFamily="34" charset="0"/>
              </a:rPr>
              <a:t> </a:t>
            </a:r>
            <a:r>
              <a:rPr lang="en-US" sz="2200" dirty="0" err="1">
                <a:latin typeface="Arial Rounded MT Bold" pitchFamily="34" charset="0"/>
              </a:rPr>
              <a:t>ada</a:t>
            </a:r>
            <a:r>
              <a:rPr lang="en-US" sz="2200" dirty="0">
                <a:latin typeface="Arial Rounded MT Bold" pitchFamily="34" charset="0"/>
              </a:rPr>
              <a:t> </a:t>
            </a:r>
            <a:r>
              <a:rPr lang="en-US" sz="2200" dirty="0" err="1">
                <a:latin typeface="Arial Rounded MT Bold" pitchFamily="34" charset="0"/>
              </a:rPr>
              <a:t>Putusan</a:t>
            </a:r>
            <a:r>
              <a:rPr lang="en-US" sz="2200" dirty="0">
                <a:latin typeface="Arial Rounded MT Bold" pitchFamily="34" charset="0"/>
              </a:rPr>
              <a:t> </a:t>
            </a:r>
            <a:r>
              <a:rPr lang="en-US" sz="2200" b="1" dirty="0" err="1">
                <a:latin typeface="Arial Rounded MT Bold" pitchFamily="34" charset="0"/>
              </a:rPr>
              <a:t>Verstek</a:t>
            </a:r>
            <a:r>
              <a:rPr lang="en-US" sz="2200" dirty="0">
                <a:latin typeface="Arial Rounded MT Bold" pitchFamily="34" charset="0"/>
              </a:rPr>
              <a:t>;</a:t>
            </a:r>
          </a:p>
          <a:p>
            <a:pPr marL="571500" indent="-571500">
              <a:lnSpc>
                <a:spcPct val="90000"/>
              </a:lnSpc>
              <a:buClr>
                <a:schemeClr val="tx1"/>
              </a:buClr>
              <a:buSzPct val="90000"/>
              <a:buFont typeface="+mj-lt"/>
              <a:buAutoNum type="arabicParenR"/>
            </a:pPr>
            <a:r>
              <a:rPr lang="en-US" sz="2200" dirty="0">
                <a:latin typeface="Arial Rounded MT Bold" pitchFamily="34" charset="0"/>
              </a:rPr>
              <a:t>PT. TUN </a:t>
            </a:r>
            <a:r>
              <a:rPr lang="en-US" sz="2200" dirty="0" err="1">
                <a:latin typeface="Arial Rounded MT Bold" pitchFamily="34" charset="0"/>
              </a:rPr>
              <a:t>dapat</a:t>
            </a:r>
            <a:r>
              <a:rPr lang="en-US" sz="2200" dirty="0">
                <a:latin typeface="Arial Rounded MT Bold" pitchFamily="34" charset="0"/>
              </a:rPr>
              <a:t> </a:t>
            </a:r>
            <a:r>
              <a:rPr lang="en-US" sz="2200" dirty="0" err="1">
                <a:latin typeface="Arial Rounded MT Bold" pitchFamily="34" charset="0"/>
              </a:rPr>
              <a:t>menjadi</a:t>
            </a:r>
            <a:r>
              <a:rPr lang="en-US" sz="2200" dirty="0">
                <a:latin typeface="Arial Rounded MT Bold" pitchFamily="34" charset="0"/>
              </a:rPr>
              <a:t> </a:t>
            </a:r>
            <a:r>
              <a:rPr lang="en-US" sz="2200" dirty="0" err="1">
                <a:latin typeface="Arial Rounded MT Bold" pitchFamily="34" charset="0"/>
              </a:rPr>
              <a:t>pengadilan</a:t>
            </a:r>
            <a:r>
              <a:rPr lang="en-US" sz="2200" dirty="0">
                <a:latin typeface="Arial Rounded MT Bold" pitchFamily="34" charset="0"/>
              </a:rPr>
              <a:t> </a:t>
            </a:r>
            <a:r>
              <a:rPr lang="en-US" sz="2200" dirty="0" err="1">
                <a:latin typeface="Arial Rounded MT Bold" pitchFamily="34" charset="0"/>
              </a:rPr>
              <a:t>tingkat</a:t>
            </a:r>
            <a:r>
              <a:rPr lang="en-US" sz="2200" dirty="0">
                <a:latin typeface="Arial Rounded MT Bold" pitchFamily="34" charset="0"/>
              </a:rPr>
              <a:t> </a:t>
            </a:r>
            <a:r>
              <a:rPr lang="en-US" sz="2200" dirty="0" err="1">
                <a:latin typeface="Arial Rounded MT Bold" pitchFamily="34" charset="0"/>
              </a:rPr>
              <a:t>pertama</a:t>
            </a:r>
            <a:r>
              <a:rPr lang="en-US" sz="2200" dirty="0">
                <a:latin typeface="Arial Rounded MT Bold" pitchFamily="34" charset="0"/>
              </a:rPr>
              <a:t>;</a:t>
            </a:r>
          </a:p>
          <a:p>
            <a:pPr marL="571500" indent="-571500">
              <a:lnSpc>
                <a:spcPct val="90000"/>
              </a:lnSpc>
              <a:buClr>
                <a:schemeClr val="tx1"/>
              </a:buClr>
              <a:buSzPct val="90000"/>
              <a:buFont typeface="+mj-lt"/>
              <a:buAutoNum type="arabicParenR"/>
            </a:pPr>
            <a:r>
              <a:rPr lang="en-US" sz="2200" dirty="0" err="1">
                <a:latin typeface="Arial Rounded MT Bold" pitchFamily="34" charset="0"/>
              </a:rPr>
              <a:t>Putusan</a:t>
            </a:r>
            <a:r>
              <a:rPr lang="en-US" sz="2200" dirty="0">
                <a:latin typeface="Arial Rounded MT Bold" pitchFamily="34" charset="0"/>
              </a:rPr>
              <a:t> PTUN </a:t>
            </a:r>
            <a:r>
              <a:rPr lang="en-US" sz="2200" dirty="0" err="1">
                <a:latin typeface="Arial Rounded MT Bold" pitchFamily="34" charset="0"/>
              </a:rPr>
              <a:t>bersifat</a:t>
            </a:r>
            <a:r>
              <a:rPr lang="en-US" sz="2200" dirty="0">
                <a:latin typeface="Arial Rounded MT Bold" pitchFamily="34" charset="0"/>
              </a:rPr>
              <a:t> </a:t>
            </a:r>
            <a:r>
              <a:rPr lang="en-US" sz="2200" b="1" dirty="0">
                <a:latin typeface="Arial Rounded MT Bold" pitchFamily="34" charset="0"/>
              </a:rPr>
              <a:t>“ERGA OMNES”</a:t>
            </a:r>
          </a:p>
          <a:p>
            <a:pPr marL="571500" indent="-571500">
              <a:lnSpc>
                <a:spcPct val="90000"/>
              </a:lnSpc>
              <a:buClr>
                <a:schemeClr val="tx1"/>
              </a:buClr>
              <a:buSzPct val="90000"/>
              <a:buFont typeface="+mj-lt"/>
              <a:buAutoNum type="arabicParenR"/>
            </a:pPr>
            <a:endParaRPr lang="en-US" sz="2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0"/>
                                  </p:iterate>
                                  <p:childTnLst>
                                    <p:set>
                                      <p:cBhvr>
                                        <p:cTn id="6" dur="1" fill="hold">
                                          <p:stCondLst>
                                            <p:cond delay="0"/>
                                          </p:stCondLst>
                                        </p:cTn>
                                        <p:tgtEl>
                                          <p:spTgt spid="176130"/>
                                        </p:tgtEl>
                                        <p:attrNameLst>
                                          <p:attrName>style.visibility</p:attrName>
                                        </p:attrNameLst>
                                      </p:cBhvr>
                                      <p:to>
                                        <p:strVal val="visible"/>
                                      </p:to>
                                    </p:set>
                                    <p:animEffect transition="in" filter="dissolve">
                                      <p:cBhvr>
                                        <p:cTn id="7" dur="500"/>
                                        <p:tgtEl>
                                          <p:spTgt spid="17613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31">
                                            <p:txEl>
                                              <p:pRg st="1" end="1"/>
                                            </p:txEl>
                                          </p:spTgt>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type.wav"/>
                                        </p:tgtEl>
                                      </p:cMediaNode>
                                    </p:audio>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6131">
                                            <p:txEl>
                                              <p:pRg st="2" end="2"/>
                                            </p:txEl>
                                          </p:spTgt>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5" name="hammer.wav"/>
                                        </p:tgtEl>
                                      </p:cMediaNode>
                                    </p:audio>
                                  </p:sub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6131">
                                            <p:txEl>
                                              <p:pRg st="3" end="3"/>
                                            </p:txEl>
                                          </p:spTgt>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6" name="arrow.wav"/>
                                        </p:tgtEl>
                                      </p:cMediaNode>
                                    </p:audio>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6131">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6131">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6131">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76131">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6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714364"/>
            <a:ext cx="7686700" cy="1143000"/>
          </a:xfrm>
        </p:spPr>
        <p:txBody>
          <a:bodyPr>
            <a:normAutofit/>
          </a:bodyPr>
          <a:lstStyle/>
          <a:p>
            <a:pPr algn="ctr"/>
            <a:r>
              <a:rPr lang="en-US" sz="4000" b="1" u="sng" dirty="0">
                <a:solidFill>
                  <a:srgbClr val="000000"/>
                </a:solidFill>
                <a:effectLst>
                  <a:outerShdw blurRad="38100" dist="38100" dir="2700000" algn="tl">
                    <a:srgbClr val="FFFFFF"/>
                  </a:outerShdw>
                </a:effectLst>
              </a:rPr>
              <a:t>ASAS2 </a:t>
            </a:r>
            <a:r>
              <a:rPr lang="id-ID" sz="4000" b="1" u="sng" dirty="0">
                <a:solidFill>
                  <a:srgbClr val="000000"/>
                </a:solidFill>
                <a:effectLst>
                  <a:outerShdw blurRad="38100" dist="38100" dir="2700000" algn="tl">
                    <a:srgbClr val="FFFFFF"/>
                  </a:outerShdw>
                </a:effectLst>
              </a:rPr>
              <a:t>pokok </a:t>
            </a:r>
            <a:r>
              <a:rPr lang="en-US" sz="4000" b="1" u="sng" dirty="0">
                <a:solidFill>
                  <a:srgbClr val="000000"/>
                </a:solidFill>
                <a:effectLst>
                  <a:outerShdw blurRad="38100" dist="38100" dir="2700000" algn="tl">
                    <a:srgbClr val="FFFFFF"/>
                  </a:outerShdw>
                </a:effectLst>
              </a:rPr>
              <a:t>PERATUN</a:t>
            </a:r>
            <a:br>
              <a:rPr lang="en-US" sz="2400" dirty="0">
                <a:solidFill>
                  <a:srgbClr val="000000"/>
                </a:solidFill>
                <a:effectLst>
                  <a:outerShdw blurRad="38100" dist="38100" dir="2700000" algn="tl">
                    <a:srgbClr val="FFFFFF"/>
                  </a:outerShdw>
                </a:effectLst>
              </a:rPr>
            </a:br>
            <a:r>
              <a:rPr lang="en-US" sz="2400" dirty="0">
                <a:solidFill>
                  <a:srgbClr val="000000"/>
                </a:solidFill>
                <a:effectLst>
                  <a:outerShdw blurRad="38100" dist="38100" dir="2700000" algn="tl">
                    <a:srgbClr val="FFFFFF"/>
                  </a:outerShdw>
                </a:effectLst>
              </a:rPr>
              <a:t>(</a:t>
            </a:r>
            <a:r>
              <a:rPr lang="en-US" sz="2400" dirty="0" err="1">
                <a:solidFill>
                  <a:srgbClr val="000000"/>
                </a:solidFill>
                <a:effectLst>
                  <a:outerShdw blurRad="38100" dist="38100" dir="2700000" algn="tl">
                    <a:srgbClr val="FFFFFF"/>
                  </a:outerShdw>
                </a:effectLst>
              </a:rPr>
              <a:t>Philipus</a:t>
            </a:r>
            <a:r>
              <a:rPr lang="en-US" sz="2400" dirty="0">
                <a:solidFill>
                  <a:srgbClr val="000000"/>
                </a:solidFill>
                <a:effectLst>
                  <a:outerShdw blurRad="38100" dist="38100" dir="2700000" algn="tl">
                    <a:srgbClr val="FFFFFF"/>
                  </a:outerShdw>
                </a:effectLst>
              </a:rPr>
              <a:t> M. </a:t>
            </a:r>
            <a:r>
              <a:rPr lang="en-US" sz="2400" dirty="0" err="1">
                <a:solidFill>
                  <a:srgbClr val="000000"/>
                </a:solidFill>
                <a:effectLst>
                  <a:outerShdw blurRad="38100" dist="38100" dir="2700000" algn="tl">
                    <a:srgbClr val="FFFFFF"/>
                  </a:outerShdw>
                </a:effectLst>
              </a:rPr>
              <a:t>Hadjon</a:t>
            </a:r>
            <a:r>
              <a:rPr lang="id-ID" sz="2400" dirty="0">
                <a:solidFill>
                  <a:srgbClr val="000000"/>
                </a:solidFill>
                <a:effectLst>
                  <a:outerShdw blurRad="38100" dist="38100" dir="2700000" algn="tl">
                    <a:srgbClr val="FFFFFF"/>
                  </a:outerShdw>
                </a:effectLst>
              </a:rPr>
              <a:t>)</a:t>
            </a:r>
            <a:endParaRPr lang="en-US" sz="2400" dirty="0">
              <a:solidFill>
                <a:srgbClr val="000000"/>
              </a:solidFill>
              <a:effectLst>
                <a:outerShdw blurRad="38100" dist="38100" dir="2700000" algn="tl">
                  <a:srgbClr val="FFFFFF"/>
                </a:outerShdw>
              </a:effectLst>
            </a:endParaRPr>
          </a:p>
        </p:txBody>
      </p:sp>
      <p:sp>
        <p:nvSpPr>
          <p:cNvPr id="53251" name="Rectangle 3"/>
          <p:cNvSpPr>
            <a:spLocks noGrp="1" noChangeArrowheads="1"/>
          </p:cNvSpPr>
          <p:nvPr>
            <p:ph type="body" idx="1"/>
          </p:nvPr>
        </p:nvSpPr>
        <p:spPr>
          <a:xfrm>
            <a:off x="457200" y="2133600"/>
            <a:ext cx="7686700" cy="4530725"/>
          </a:xfrm>
        </p:spPr>
        <p:txBody>
          <a:bodyPr/>
          <a:lstStyle/>
          <a:p>
            <a:pPr marL="990600" lvl="1" indent="-533400" algn="ctr">
              <a:buFontTx/>
              <a:buNone/>
            </a:pPr>
            <a:r>
              <a:rPr lang="en-US" sz="2400" b="1" u="sng" dirty="0"/>
              <a:t>ASAS MENGIKAT PUBLIK</a:t>
            </a:r>
            <a:r>
              <a:rPr lang="en-US" sz="2400" b="1" dirty="0"/>
              <a:t> </a:t>
            </a:r>
          </a:p>
          <a:p>
            <a:pPr marL="990600" lvl="1" indent="-533400" algn="ctr">
              <a:buFontTx/>
              <a:buNone/>
            </a:pPr>
            <a:r>
              <a:rPr lang="en-US" sz="2400" b="1" dirty="0"/>
              <a:t>( </a:t>
            </a:r>
            <a:r>
              <a:rPr lang="en-US" sz="2400" i="1" dirty="0" err="1"/>
              <a:t>Erga</a:t>
            </a:r>
            <a:r>
              <a:rPr lang="en-US" sz="2400" i="1" dirty="0"/>
              <a:t> </a:t>
            </a:r>
            <a:r>
              <a:rPr lang="en-US" sz="2400" i="1" dirty="0" err="1"/>
              <a:t>Omnes</a:t>
            </a:r>
            <a:r>
              <a:rPr lang="en-US" sz="2400" b="1" dirty="0"/>
              <a:t> )</a:t>
            </a:r>
          </a:p>
          <a:p>
            <a:pPr marL="990600" lvl="1" indent="-533400" algn="ctr">
              <a:buFontTx/>
              <a:buNone/>
            </a:pPr>
            <a:endParaRPr lang="en-US" sz="2400" dirty="0"/>
          </a:p>
          <a:p>
            <a:pPr marL="269875" indent="-269875">
              <a:buFont typeface="Wingdings" pitchFamily="2" charset="2"/>
              <a:buChar char="q"/>
            </a:pPr>
            <a:r>
              <a:rPr lang="en-US" sz="2400" dirty="0"/>
              <a:t>- </a:t>
            </a:r>
            <a:r>
              <a:rPr lang="en-US" sz="2400" dirty="0" err="1"/>
              <a:t>Putusan</a:t>
            </a:r>
            <a:r>
              <a:rPr lang="en-US" sz="2400" dirty="0"/>
              <a:t> </a:t>
            </a:r>
            <a:r>
              <a:rPr lang="en-US" sz="2400" dirty="0" err="1"/>
              <a:t>Peratun</a:t>
            </a:r>
            <a:r>
              <a:rPr lang="en-US" sz="2400" dirty="0"/>
              <a:t> </a:t>
            </a:r>
            <a:r>
              <a:rPr lang="en-US" sz="2400" dirty="0" err="1"/>
              <a:t>bukan</a:t>
            </a:r>
            <a:r>
              <a:rPr lang="en-US" sz="2400" dirty="0"/>
              <a:t> </a:t>
            </a:r>
            <a:r>
              <a:rPr lang="en-US" sz="2400" dirty="0" err="1"/>
              <a:t>hanya</a:t>
            </a:r>
            <a:r>
              <a:rPr lang="en-US" sz="2400" dirty="0"/>
              <a:t> </a:t>
            </a:r>
            <a:r>
              <a:rPr lang="en-US" sz="2400" dirty="0" err="1"/>
              <a:t>mengikat</a:t>
            </a:r>
            <a:r>
              <a:rPr lang="en-US" sz="2400" dirty="0"/>
              <a:t> pihak2 </a:t>
            </a:r>
            <a:r>
              <a:rPr lang="en-US" sz="2400" dirty="0" err="1"/>
              <a:t>yg</a:t>
            </a:r>
            <a:r>
              <a:rPr lang="en-US" sz="2400" dirty="0"/>
              <a:t> </a:t>
            </a:r>
            <a:r>
              <a:rPr lang="en-US" sz="2400" dirty="0" err="1"/>
              <a:t>berseng-keta</a:t>
            </a:r>
            <a:r>
              <a:rPr lang="en-US" sz="2400" dirty="0"/>
              <a:t>, </a:t>
            </a:r>
            <a:r>
              <a:rPr lang="en-US" sz="2400" dirty="0" err="1"/>
              <a:t>melainkan</a:t>
            </a:r>
            <a:r>
              <a:rPr lang="en-US" sz="2400" dirty="0"/>
              <a:t> </a:t>
            </a:r>
            <a:r>
              <a:rPr lang="en-US" sz="2400" dirty="0" err="1"/>
              <a:t>mengikat</a:t>
            </a:r>
            <a:r>
              <a:rPr lang="en-US" sz="2400" dirty="0"/>
              <a:t> </a:t>
            </a:r>
            <a:r>
              <a:rPr lang="en-US" sz="2400" dirty="0" err="1"/>
              <a:t>siapa</a:t>
            </a:r>
            <a:r>
              <a:rPr lang="en-US" sz="2400" dirty="0"/>
              <a:t> </a:t>
            </a:r>
            <a:r>
              <a:rPr lang="en-US" sz="2400" dirty="0" err="1"/>
              <a:t>saja</a:t>
            </a:r>
            <a:r>
              <a:rPr lang="en-US" sz="2400" dirty="0"/>
              <a:t> (</a:t>
            </a:r>
            <a:r>
              <a:rPr lang="en-US" sz="2400" dirty="0" err="1"/>
              <a:t>publik</a:t>
            </a:r>
            <a:r>
              <a:rPr lang="en-US" sz="2400" dirty="0"/>
              <a:t>).</a:t>
            </a:r>
          </a:p>
          <a:p>
            <a:pPr marL="269875" indent="-269875">
              <a:buFont typeface="Wingdings" pitchFamily="2" charset="2"/>
              <a:buChar char="q"/>
            </a:pPr>
            <a:r>
              <a:rPr lang="en-US" sz="2400" dirty="0"/>
              <a:t>- </a:t>
            </a:r>
            <a:r>
              <a:rPr lang="en-US" sz="2400" dirty="0" err="1"/>
              <a:t>Seharusnya</a:t>
            </a:r>
            <a:r>
              <a:rPr lang="en-US" sz="2400" dirty="0"/>
              <a:t> </a:t>
            </a:r>
            <a:r>
              <a:rPr lang="en-US" sz="2400" dirty="0" err="1"/>
              <a:t>tdk</a:t>
            </a:r>
            <a:r>
              <a:rPr lang="en-US" sz="2400" dirty="0"/>
              <a:t> </a:t>
            </a:r>
            <a:r>
              <a:rPr lang="en-US" sz="2400" dirty="0" err="1"/>
              <a:t>mengenal</a:t>
            </a:r>
            <a:r>
              <a:rPr lang="en-US" sz="2400" dirty="0"/>
              <a:t> </a:t>
            </a:r>
            <a:r>
              <a:rPr lang="en-US" sz="2400" dirty="0" err="1"/>
              <a:t>intervensi</a:t>
            </a:r>
            <a:r>
              <a:rPr lang="en-US" sz="2400" dirty="0"/>
              <a:t> ( </a:t>
            </a:r>
            <a:r>
              <a:rPr lang="en-US" sz="2400" dirty="0" err="1"/>
              <a:t>psl</a:t>
            </a:r>
            <a:r>
              <a:rPr lang="en-US" sz="2400" dirty="0"/>
              <a:t>. 83).</a:t>
            </a:r>
          </a:p>
          <a:p>
            <a:pPr marL="269875" indent="-269875">
              <a:buFont typeface="Wingdings" pitchFamily="2" charset="2"/>
              <a:buChar char="q"/>
            </a:pPr>
            <a:r>
              <a:rPr lang="en-US" sz="2400" dirty="0"/>
              <a:t>- </a:t>
            </a:r>
            <a:r>
              <a:rPr lang="en-US" sz="2400" dirty="0" err="1"/>
              <a:t>Putusan</a:t>
            </a:r>
            <a:r>
              <a:rPr lang="en-US" sz="2400" dirty="0"/>
              <a:t> </a:t>
            </a:r>
            <a:r>
              <a:rPr lang="en-US" sz="2400" dirty="0" err="1"/>
              <a:t>Peratun</a:t>
            </a:r>
            <a:r>
              <a:rPr lang="en-US" sz="2400" dirty="0"/>
              <a:t> </a:t>
            </a:r>
            <a:r>
              <a:rPr lang="en-US" sz="2400" dirty="0" err="1"/>
              <a:t>diumumkan</a:t>
            </a:r>
            <a:r>
              <a:rPr lang="en-US" sz="2400" dirty="0"/>
              <a:t> </a:t>
            </a:r>
            <a:r>
              <a:rPr lang="en-US" sz="2400" dirty="0" err="1"/>
              <a:t>di</a:t>
            </a:r>
            <a:r>
              <a:rPr lang="en-US" sz="2400" dirty="0"/>
              <a:t> media </a:t>
            </a:r>
            <a:r>
              <a:rPr lang="en-US" sz="2400" dirty="0" err="1"/>
              <a:t>massa</a:t>
            </a:r>
            <a:r>
              <a:rPr lang="en-US" sz="2400" dirty="0"/>
              <a:t> (psl.116 </a:t>
            </a:r>
            <a:r>
              <a:rPr lang="en-US" sz="2400" dirty="0" err="1"/>
              <a:t>ayat</a:t>
            </a:r>
            <a:r>
              <a:rPr lang="en-US" sz="2400" dirty="0"/>
              <a:t> 5 UU No.9/2004).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7" name="Rectangle 21"/>
          <p:cNvSpPr>
            <a:spLocks noChangeArrowheads="1"/>
          </p:cNvSpPr>
          <p:nvPr/>
        </p:nvSpPr>
        <p:spPr bwMode="auto">
          <a:xfrm>
            <a:off x="228600" y="1000108"/>
            <a:ext cx="7843862" cy="3985706"/>
          </a:xfrm>
          <a:prstGeom prst="rect">
            <a:avLst/>
          </a:prstGeom>
          <a:noFill/>
          <a:ln w="9525">
            <a:noFill/>
            <a:miter lim="800000"/>
            <a:headEnd/>
            <a:tailEnd/>
          </a:ln>
          <a:effectLst/>
        </p:spPr>
        <p:txBody>
          <a:bodyPr wrap="square" anchor="ctr">
            <a:spAutoFit/>
          </a:bodyPr>
          <a:lstStyle/>
          <a:p>
            <a:pPr lvl="1" algn="ctr">
              <a:tabLst>
                <a:tab pos="342900" algn="l"/>
                <a:tab pos="685800" algn="l"/>
              </a:tabLst>
            </a:pPr>
            <a:r>
              <a:rPr lang="en-US" sz="2800" b="1" u="sng" dirty="0"/>
              <a:t>ASAS PRADUGA RECHTMATIGE</a:t>
            </a:r>
            <a:r>
              <a:rPr lang="en-US" sz="2800" b="1" dirty="0"/>
              <a:t> </a:t>
            </a:r>
          </a:p>
          <a:p>
            <a:pPr lvl="1" algn="ctr">
              <a:tabLst>
                <a:tab pos="342900" algn="l"/>
                <a:tab pos="685800" algn="l"/>
              </a:tabLst>
            </a:pPr>
            <a:r>
              <a:rPr lang="en-US" sz="2500" b="1" dirty="0"/>
              <a:t>(</a:t>
            </a:r>
            <a:r>
              <a:rPr lang="en-US" sz="2500" i="1" dirty="0" err="1"/>
              <a:t>Vermodens</a:t>
            </a:r>
            <a:r>
              <a:rPr lang="en-US" sz="2500" i="1" dirty="0"/>
              <a:t> van </a:t>
            </a:r>
            <a:r>
              <a:rPr lang="en-US" sz="2500" i="1" dirty="0" err="1"/>
              <a:t>recht</a:t>
            </a:r>
            <a:r>
              <a:rPr lang="en-US" sz="2500" i="1" dirty="0"/>
              <a:t>- </a:t>
            </a:r>
            <a:r>
              <a:rPr lang="en-US" sz="2500" i="1" dirty="0" err="1"/>
              <a:t>matige</a:t>
            </a:r>
            <a:r>
              <a:rPr lang="en-US" sz="2500" i="1" dirty="0"/>
              <a:t>/ </a:t>
            </a:r>
            <a:r>
              <a:rPr lang="en-US" sz="2500" i="1" dirty="0" err="1"/>
              <a:t>Presumptio</a:t>
            </a:r>
            <a:r>
              <a:rPr lang="en-US" sz="2500" i="1" dirty="0"/>
              <a:t> </a:t>
            </a:r>
            <a:r>
              <a:rPr lang="en-US" sz="2500" i="1" dirty="0" err="1"/>
              <a:t>Justea</a:t>
            </a:r>
            <a:r>
              <a:rPr lang="en-US" sz="2500" i="1" dirty="0"/>
              <a:t> </a:t>
            </a:r>
            <a:r>
              <a:rPr lang="en-US" sz="2500" i="1" dirty="0" err="1"/>
              <a:t>Causa</a:t>
            </a:r>
            <a:r>
              <a:rPr lang="en-US" sz="2500" i="1" dirty="0"/>
              <a:t> </a:t>
            </a:r>
            <a:r>
              <a:rPr lang="en-US" sz="2500" b="1" dirty="0"/>
              <a:t>).</a:t>
            </a:r>
          </a:p>
          <a:p>
            <a:pPr lvl="1" algn="ctr">
              <a:tabLst>
                <a:tab pos="342900" algn="l"/>
                <a:tab pos="685800" algn="l"/>
              </a:tabLst>
            </a:pPr>
            <a:endParaRPr lang="en-US" sz="2500" dirty="0"/>
          </a:p>
          <a:p>
            <a:pPr marL="360363" indent="-360363">
              <a:buFont typeface="Wingdings" pitchFamily="2" charset="2"/>
              <a:buChar char="q"/>
            </a:pPr>
            <a:r>
              <a:rPr lang="en-US" sz="2500" dirty="0" err="1"/>
              <a:t>Bahwa</a:t>
            </a:r>
            <a:r>
              <a:rPr lang="en-US" sz="2500" dirty="0"/>
              <a:t> </a:t>
            </a:r>
            <a:r>
              <a:rPr lang="en-US" sz="2500" dirty="0" err="1"/>
              <a:t>setiap</a:t>
            </a:r>
            <a:r>
              <a:rPr lang="en-US" sz="2500" dirty="0"/>
              <a:t> KTUN </a:t>
            </a:r>
            <a:r>
              <a:rPr lang="en-US" sz="2500" dirty="0" err="1"/>
              <a:t>harus</a:t>
            </a:r>
            <a:r>
              <a:rPr lang="en-US" sz="2500" dirty="0"/>
              <a:t> </a:t>
            </a:r>
            <a:r>
              <a:rPr lang="en-US" sz="2500" dirty="0" err="1"/>
              <a:t>dianggap</a:t>
            </a:r>
            <a:r>
              <a:rPr lang="en-US" sz="2500" dirty="0"/>
              <a:t> </a:t>
            </a:r>
            <a:r>
              <a:rPr lang="en-US" sz="2500" dirty="0" err="1"/>
              <a:t>sah</a:t>
            </a:r>
            <a:r>
              <a:rPr lang="en-US" sz="2500" dirty="0"/>
              <a:t> (</a:t>
            </a:r>
            <a:r>
              <a:rPr lang="en-US" sz="2500" i="1" dirty="0" err="1"/>
              <a:t>rechtmatige</a:t>
            </a:r>
            <a:r>
              <a:rPr lang="en-US" sz="2500" dirty="0"/>
              <a:t>) </a:t>
            </a:r>
            <a:r>
              <a:rPr lang="en-US" sz="2500" dirty="0" err="1"/>
              <a:t>sampai</a:t>
            </a:r>
            <a:r>
              <a:rPr lang="en-US" sz="2500" dirty="0"/>
              <a:t> </a:t>
            </a:r>
            <a:r>
              <a:rPr lang="en-US" sz="2500" dirty="0" err="1"/>
              <a:t>ada</a:t>
            </a:r>
            <a:r>
              <a:rPr lang="en-US" sz="2500" dirty="0"/>
              <a:t> </a:t>
            </a:r>
            <a:r>
              <a:rPr lang="en-US" sz="2500" dirty="0" err="1"/>
              <a:t>pembatalan</a:t>
            </a:r>
            <a:r>
              <a:rPr lang="en-US" sz="2500" dirty="0"/>
              <a:t> </a:t>
            </a:r>
            <a:r>
              <a:rPr lang="en-US" sz="2500" dirty="0" err="1"/>
              <a:t>oleh</a:t>
            </a:r>
            <a:r>
              <a:rPr lang="en-US" sz="2500" dirty="0"/>
              <a:t> </a:t>
            </a:r>
            <a:r>
              <a:rPr lang="en-US" sz="2500" dirty="0" err="1"/>
              <a:t>pengadilan</a:t>
            </a:r>
            <a:r>
              <a:rPr lang="en-US" sz="2500" dirty="0"/>
              <a:t>.</a:t>
            </a:r>
            <a:endParaRPr lang="id-ID" sz="2500" dirty="0"/>
          </a:p>
          <a:p>
            <a:pPr marL="360363" indent="-360363">
              <a:buFont typeface="Wingdings" pitchFamily="2" charset="2"/>
              <a:buChar char="q"/>
            </a:pPr>
            <a:r>
              <a:rPr lang="en-US" sz="2500" dirty="0" err="1"/>
              <a:t>Gugatan</a:t>
            </a:r>
            <a:r>
              <a:rPr lang="en-US" sz="2500" dirty="0"/>
              <a:t> </a:t>
            </a:r>
            <a:r>
              <a:rPr lang="en-US" sz="2500" dirty="0" err="1"/>
              <a:t>tdk</a:t>
            </a:r>
            <a:r>
              <a:rPr lang="en-US" sz="2500" dirty="0"/>
              <a:t> </a:t>
            </a:r>
            <a:r>
              <a:rPr lang="en-US" sz="2500" dirty="0" err="1"/>
              <a:t>menunda</a:t>
            </a:r>
            <a:r>
              <a:rPr lang="en-US" sz="2500" dirty="0"/>
              <a:t> KTUN (Psl.67 </a:t>
            </a:r>
            <a:r>
              <a:rPr lang="en-US" sz="2500" dirty="0" err="1"/>
              <a:t>ayat</a:t>
            </a:r>
            <a:r>
              <a:rPr lang="en-US" sz="2500" dirty="0"/>
              <a:t> 1 UU No.5/1986).</a:t>
            </a:r>
          </a:p>
          <a:p>
            <a:pPr marL="225425" indent="-225425">
              <a:buFont typeface="Wingdings" pitchFamily="2" charset="2"/>
              <a:buChar char="q"/>
              <a:tabLst>
                <a:tab pos="342900" algn="l"/>
                <a:tab pos="685800" algn="l"/>
              </a:tabLst>
            </a:pPr>
            <a:r>
              <a:rPr lang="en-US" sz="2500" dirty="0"/>
              <a:t> </a:t>
            </a:r>
            <a:r>
              <a:rPr lang="en-US" sz="2500" dirty="0" err="1"/>
              <a:t>Pembatalan</a:t>
            </a:r>
            <a:r>
              <a:rPr lang="en-US" sz="2500" dirty="0"/>
              <a:t> KTUN </a:t>
            </a:r>
            <a:r>
              <a:rPr lang="en-US" sz="2500" dirty="0" err="1"/>
              <a:t>bersifat</a:t>
            </a:r>
            <a:r>
              <a:rPr lang="en-US" sz="2500" dirty="0"/>
              <a:t> Ex-</a:t>
            </a:r>
            <a:r>
              <a:rPr lang="en-US" sz="2500" dirty="0" err="1"/>
              <a:t>tunc</a:t>
            </a:r>
            <a:r>
              <a:rPr lang="en-US" sz="2500" dirty="0"/>
              <a:t> /</a:t>
            </a:r>
            <a:r>
              <a:rPr lang="en-US" sz="2500" dirty="0" err="1"/>
              <a:t>Vernietigbaar</a:t>
            </a:r>
            <a:r>
              <a:rPr lang="en-US" sz="25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533400" y="857233"/>
            <a:ext cx="7610500" cy="4572031"/>
          </a:xfrm>
        </p:spPr>
        <p:txBody>
          <a:bodyPr>
            <a:normAutofit/>
          </a:bodyPr>
          <a:lstStyle/>
          <a:p>
            <a:pPr marL="990600" lvl="1" indent="-533400" algn="ctr">
              <a:lnSpc>
                <a:spcPct val="90000"/>
              </a:lnSpc>
              <a:buFontTx/>
              <a:buNone/>
            </a:pPr>
            <a:r>
              <a:rPr lang="en-US" sz="2800" b="1" u="sng" dirty="0"/>
              <a:t>ASAS PEMBUKTIAN BEBAS</a:t>
            </a:r>
            <a:r>
              <a:rPr lang="en-US" sz="2800" b="1" dirty="0"/>
              <a:t> </a:t>
            </a:r>
          </a:p>
          <a:p>
            <a:pPr marL="990600" lvl="1" indent="-533400" algn="ctr">
              <a:lnSpc>
                <a:spcPct val="90000"/>
              </a:lnSpc>
              <a:buFontTx/>
              <a:buNone/>
            </a:pPr>
            <a:r>
              <a:rPr lang="en-US" sz="2800" b="1" dirty="0"/>
              <a:t>( </a:t>
            </a:r>
            <a:r>
              <a:rPr lang="en-US" sz="2800" i="1" dirty="0" err="1"/>
              <a:t>Vrij</a:t>
            </a:r>
            <a:r>
              <a:rPr lang="en-US" sz="2800" i="1" dirty="0"/>
              <a:t> </a:t>
            </a:r>
            <a:r>
              <a:rPr lang="en-US" sz="2800" i="1" dirty="0" err="1"/>
              <a:t>Bewijs</a:t>
            </a:r>
            <a:r>
              <a:rPr lang="en-US" sz="2800" b="1" dirty="0"/>
              <a:t> ).</a:t>
            </a:r>
          </a:p>
          <a:p>
            <a:pPr marL="360363" indent="-360363">
              <a:lnSpc>
                <a:spcPct val="90000"/>
              </a:lnSpc>
              <a:buFont typeface="Wingdings" pitchFamily="2" charset="2"/>
              <a:buNone/>
            </a:pPr>
            <a:endParaRPr lang="id-ID" sz="2800" dirty="0"/>
          </a:p>
          <a:p>
            <a:pPr marL="360363" indent="-360363">
              <a:lnSpc>
                <a:spcPct val="90000"/>
              </a:lnSpc>
              <a:buFont typeface="Wingdings" pitchFamily="2" charset="2"/>
              <a:buNone/>
            </a:pPr>
            <a:endParaRPr lang="id-ID" sz="2800" dirty="0"/>
          </a:p>
          <a:p>
            <a:pPr marL="0" indent="0" algn="ctr">
              <a:lnSpc>
                <a:spcPct val="90000"/>
              </a:lnSpc>
              <a:buFont typeface="Wingdings" pitchFamily="2" charset="2"/>
              <a:buNone/>
            </a:pPr>
            <a:r>
              <a:rPr lang="en-US" sz="2800" dirty="0"/>
              <a:t>Hakim </a:t>
            </a:r>
            <a:r>
              <a:rPr lang="en-US" sz="2800" dirty="0" err="1"/>
              <a:t>yg</a:t>
            </a:r>
            <a:r>
              <a:rPr lang="en-US" sz="2800" dirty="0"/>
              <a:t> </a:t>
            </a:r>
            <a:r>
              <a:rPr lang="en-US" sz="2800" dirty="0" err="1"/>
              <a:t>menentukan</a:t>
            </a:r>
            <a:r>
              <a:rPr lang="en-US" sz="2800" dirty="0"/>
              <a:t> </a:t>
            </a:r>
            <a:r>
              <a:rPr lang="en-US" sz="2800" dirty="0" err="1"/>
              <a:t>apa</a:t>
            </a:r>
            <a:r>
              <a:rPr lang="en-US" sz="2800" dirty="0"/>
              <a:t> </a:t>
            </a:r>
            <a:r>
              <a:rPr lang="en-US" sz="2800" dirty="0" err="1"/>
              <a:t>yg</a:t>
            </a:r>
            <a:r>
              <a:rPr lang="en-US" sz="2800" dirty="0"/>
              <a:t> hrs </a:t>
            </a:r>
            <a:r>
              <a:rPr lang="en-US" sz="2800" dirty="0" err="1"/>
              <a:t>dibuktikan</a:t>
            </a:r>
            <a:r>
              <a:rPr lang="en-US" sz="2800" dirty="0"/>
              <a:t>, </a:t>
            </a:r>
            <a:r>
              <a:rPr lang="en-US" sz="2800" dirty="0" err="1"/>
              <a:t>beban</a:t>
            </a:r>
            <a:r>
              <a:rPr lang="en-US" sz="2800" dirty="0"/>
              <a:t> &amp; </a:t>
            </a:r>
            <a:r>
              <a:rPr lang="en-US" sz="2800" dirty="0" err="1"/>
              <a:t>penilaian</a:t>
            </a:r>
            <a:r>
              <a:rPr lang="en-US" sz="2800" dirty="0"/>
              <a:t> </a:t>
            </a:r>
            <a:r>
              <a:rPr lang="en-US" sz="2800" dirty="0" err="1"/>
              <a:t>pembuktian</a:t>
            </a:r>
            <a:r>
              <a:rPr lang="en-US" sz="2800" dirty="0"/>
              <a:t> (Psl.107 UU No.5/1986). (</a:t>
            </a:r>
            <a:r>
              <a:rPr lang="en-US" sz="2800" dirty="0" err="1"/>
              <a:t>Berbeda</a:t>
            </a:r>
            <a:r>
              <a:rPr lang="en-US" sz="2800" dirty="0"/>
              <a:t> </a:t>
            </a:r>
            <a:r>
              <a:rPr lang="en-US" sz="2800" dirty="0" err="1"/>
              <a:t>dgn</a:t>
            </a:r>
            <a:r>
              <a:rPr lang="en-US" sz="2800" dirty="0"/>
              <a:t> </a:t>
            </a:r>
            <a:r>
              <a:rPr lang="en-US" sz="2800" dirty="0" err="1"/>
              <a:t>peradilan</a:t>
            </a:r>
            <a:r>
              <a:rPr lang="en-US" sz="2800" dirty="0"/>
              <a:t> </a:t>
            </a:r>
            <a:r>
              <a:rPr lang="en-US" sz="2800" dirty="0" err="1"/>
              <a:t>perdata</a:t>
            </a:r>
            <a:r>
              <a:rPr lang="en-US" sz="2800" dirty="0"/>
              <a:t> </a:t>
            </a:r>
            <a:r>
              <a:rPr lang="en-US" sz="2800" dirty="0" err="1"/>
              <a:t>dimana</a:t>
            </a:r>
            <a:r>
              <a:rPr lang="en-US" sz="2800" dirty="0"/>
              <a:t> </a:t>
            </a:r>
            <a:r>
              <a:rPr lang="en-US" sz="2800" dirty="0" err="1"/>
              <a:t>beban</a:t>
            </a:r>
            <a:r>
              <a:rPr lang="en-US" sz="2800" dirty="0"/>
              <a:t> </a:t>
            </a:r>
            <a:r>
              <a:rPr lang="en-US" sz="2800" dirty="0" err="1"/>
              <a:t>pembuktian</a:t>
            </a:r>
            <a:r>
              <a:rPr lang="en-US" sz="2800" dirty="0"/>
              <a:t> </a:t>
            </a:r>
            <a:r>
              <a:rPr lang="en-US" sz="2800" dirty="0" err="1"/>
              <a:t>diletakkan</a:t>
            </a:r>
            <a:r>
              <a:rPr lang="en-US" sz="2800" dirty="0"/>
              <a:t> </a:t>
            </a:r>
            <a:r>
              <a:rPr lang="en-US" sz="2800" dirty="0" err="1"/>
              <a:t>kpd</a:t>
            </a:r>
            <a:r>
              <a:rPr lang="en-US" sz="2800" dirty="0"/>
              <a:t> </a:t>
            </a:r>
            <a:r>
              <a:rPr lang="en-US" sz="2800" dirty="0" err="1"/>
              <a:t>Pihak</a:t>
            </a:r>
            <a:r>
              <a:rPr lang="en-US" sz="2800" dirty="0"/>
              <a:t> </a:t>
            </a:r>
            <a:r>
              <a:rPr lang="en-US" sz="2800" dirty="0" err="1"/>
              <a:t>Penggugat</a:t>
            </a:r>
            <a:r>
              <a:rPr lang="en-US" sz="2800" dirty="0"/>
              <a:t> (</a:t>
            </a:r>
            <a:r>
              <a:rPr lang="en-US" sz="2800" dirty="0" err="1"/>
              <a:t>psl</a:t>
            </a:r>
            <a:r>
              <a:rPr lang="en-US" sz="2800" dirty="0"/>
              <a:t>. 1865 KUH </a:t>
            </a:r>
            <a:r>
              <a:rPr lang="en-US" sz="2800" dirty="0" err="1"/>
              <a:t>Perd</a:t>
            </a:r>
            <a:r>
              <a:rPr lang="en-US"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857232"/>
            <a:ext cx="7758138" cy="5654693"/>
          </a:xfrm>
        </p:spPr>
        <p:txBody>
          <a:bodyPr/>
          <a:lstStyle/>
          <a:p>
            <a:pPr marL="990600" lvl="1" indent="-266700" algn="ctr">
              <a:lnSpc>
                <a:spcPct val="80000"/>
              </a:lnSpc>
              <a:buFontTx/>
              <a:buNone/>
            </a:pPr>
            <a:r>
              <a:rPr lang="en-US" sz="2400" b="1" u="sng" dirty="0">
                <a:solidFill>
                  <a:srgbClr val="002060"/>
                </a:solidFill>
              </a:rPr>
              <a:t>ASAS HAKIM AKTIF</a:t>
            </a:r>
            <a:r>
              <a:rPr lang="en-US" sz="2400" b="1" dirty="0">
                <a:solidFill>
                  <a:srgbClr val="002060"/>
                </a:solidFill>
              </a:rPr>
              <a:t> </a:t>
            </a:r>
          </a:p>
          <a:p>
            <a:pPr marL="990600" lvl="1" indent="-266700" algn="ctr">
              <a:lnSpc>
                <a:spcPct val="80000"/>
              </a:lnSpc>
              <a:buFontTx/>
              <a:buNone/>
            </a:pPr>
            <a:r>
              <a:rPr lang="en-US" sz="2400" b="1" dirty="0">
                <a:solidFill>
                  <a:srgbClr val="002060"/>
                </a:solidFill>
              </a:rPr>
              <a:t>( </a:t>
            </a:r>
            <a:r>
              <a:rPr lang="en-US" sz="2400" i="1" dirty="0" err="1">
                <a:solidFill>
                  <a:srgbClr val="002060"/>
                </a:solidFill>
              </a:rPr>
              <a:t>Actieve</a:t>
            </a:r>
            <a:r>
              <a:rPr lang="en-US" sz="2400" i="1" dirty="0">
                <a:solidFill>
                  <a:srgbClr val="002060"/>
                </a:solidFill>
              </a:rPr>
              <a:t> </a:t>
            </a:r>
            <a:r>
              <a:rPr lang="en-US" sz="2400" i="1" dirty="0" err="1">
                <a:solidFill>
                  <a:srgbClr val="002060"/>
                </a:solidFill>
              </a:rPr>
              <a:t>Rechter</a:t>
            </a:r>
            <a:r>
              <a:rPr lang="en-US" sz="2400" i="1" dirty="0">
                <a:solidFill>
                  <a:srgbClr val="002060"/>
                </a:solidFill>
              </a:rPr>
              <a:t>/Dominus </a:t>
            </a:r>
            <a:r>
              <a:rPr lang="en-US" sz="2400" i="1" dirty="0" err="1">
                <a:solidFill>
                  <a:srgbClr val="002060"/>
                </a:solidFill>
              </a:rPr>
              <a:t>Litis</a:t>
            </a:r>
            <a:r>
              <a:rPr lang="en-US" sz="2400" b="1" dirty="0">
                <a:solidFill>
                  <a:srgbClr val="002060"/>
                </a:solidFill>
              </a:rPr>
              <a:t> )</a:t>
            </a:r>
            <a:endParaRPr lang="id-ID" sz="2400" b="1" dirty="0">
              <a:solidFill>
                <a:srgbClr val="002060"/>
              </a:solidFill>
            </a:endParaRPr>
          </a:p>
          <a:p>
            <a:pPr marL="990600" lvl="1" indent="-266700" algn="ctr">
              <a:lnSpc>
                <a:spcPct val="80000"/>
              </a:lnSpc>
              <a:buFontTx/>
              <a:buNone/>
            </a:pPr>
            <a:endParaRPr lang="en-US" sz="2400" b="1" dirty="0"/>
          </a:p>
          <a:p>
            <a:pPr marL="269875" indent="-269875">
              <a:lnSpc>
                <a:spcPct val="80000"/>
              </a:lnSpc>
            </a:pPr>
            <a:r>
              <a:rPr lang="en-US" dirty="0" err="1"/>
              <a:t>Asas</a:t>
            </a:r>
            <a:r>
              <a:rPr lang="en-US" dirty="0"/>
              <a:t> </a:t>
            </a:r>
            <a:r>
              <a:rPr lang="en-US" dirty="0" err="1"/>
              <a:t>ini</a:t>
            </a:r>
            <a:r>
              <a:rPr lang="en-US" dirty="0"/>
              <a:t> u</a:t>
            </a:r>
            <a:r>
              <a:rPr lang="id-ID" dirty="0"/>
              <a:t>ntu</a:t>
            </a:r>
            <a:r>
              <a:rPr lang="en-US" dirty="0"/>
              <a:t>k </a:t>
            </a:r>
            <a:r>
              <a:rPr lang="en-US" dirty="0" err="1"/>
              <a:t>mengimbangi</a:t>
            </a:r>
            <a:r>
              <a:rPr lang="en-US" dirty="0"/>
              <a:t> </a:t>
            </a:r>
            <a:r>
              <a:rPr lang="en-US" dirty="0" err="1"/>
              <a:t>kedudukan</a:t>
            </a:r>
            <a:r>
              <a:rPr lang="en-US" dirty="0"/>
              <a:t> </a:t>
            </a:r>
            <a:r>
              <a:rPr lang="en-US" dirty="0" err="1"/>
              <a:t>para</a:t>
            </a:r>
            <a:r>
              <a:rPr lang="en-US" dirty="0"/>
              <a:t> </a:t>
            </a:r>
            <a:r>
              <a:rPr lang="en-US" dirty="0" err="1"/>
              <a:t>pihak</a:t>
            </a:r>
            <a:r>
              <a:rPr lang="en-US" dirty="0"/>
              <a:t> </a:t>
            </a:r>
            <a:r>
              <a:rPr lang="en-US" dirty="0" err="1"/>
              <a:t>yg</a:t>
            </a:r>
            <a:r>
              <a:rPr lang="en-US" dirty="0"/>
              <a:t> </a:t>
            </a:r>
            <a:r>
              <a:rPr lang="en-US" dirty="0" err="1"/>
              <a:t>tdk</a:t>
            </a:r>
            <a:r>
              <a:rPr lang="en-US" dirty="0"/>
              <a:t> </a:t>
            </a:r>
            <a:r>
              <a:rPr lang="en-US" dirty="0" err="1"/>
              <a:t>seimbang</a:t>
            </a:r>
            <a:r>
              <a:rPr lang="en-US" dirty="0"/>
              <a:t>, </a:t>
            </a:r>
            <a:r>
              <a:rPr lang="en-US" dirty="0" err="1"/>
              <a:t>dimana</a:t>
            </a:r>
            <a:r>
              <a:rPr lang="en-US" dirty="0"/>
              <a:t> </a:t>
            </a:r>
            <a:r>
              <a:rPr lang="en-US" dirty="0" err="1"/>
              <a:t>posisi</a:t>
            </a:r>
            <a:r>
              <a:rPr lang="en-US" dirty="0"/>
              <a:t> </a:t>
            </a:r>
            <a:r>
              <a:rPr lang="en-US" dirty="0" err="1"/>
              <a:t>Tergugat</a:t>
            </a:r>
            <a:r>
              <a:rPr lang="en-US" dirty="0"/>
              <a:t> (</a:t>
            </a:r>
            <a:r>
              <a:rPr lang="en-US" dirty="0" err="1"/>
              <a:t>Bdn</a:t>
            </a:r>
            <a:r>
              <a:rPr lang="en-US" dirty="0"/>
              <a:t>/</a:t>
            </a:r>
            <a:r>
              <a:rPr lang="en-US" dirty="0" err="1"/>
              <a:t>Pejabat</a:t>
            </a:r>
            <a:r>
              <a:rPr lang="en-US" dirty="0"/>
              <a:t> TUN) </a:t>
            </a:r>
            <a:r>
              <a:rPr lang="en-US" dirty="0" err="1"/>
              <a:t>lebih</a:t>
            </a:r>
            <a:r>
              <a:rPr lang="en-US" dirty="0"/>
              <a:t> </a:t>
            </a:r>
            <a:r>
              <a:rPr lang="en-US" dirty="0" err="1"/>
              <a:t>kuat</a:t>
            </a:r>
            <a:r>
              <a:rPr lang="en-US" dirty="0"/>
              <a:t> </a:t>
            </a:r>
            <a:r>
              <a:rPr lang="en-US" dirty="0" err="1"/>
              <a:t>drpd</a:t>
            </a:r>
            <a:r>
              <a:rPr lang="en-US" dirty="0"/>
              <a:t> </a:t>
            </a:r>
            <a:r>
              <a:rPr lang="en-US" dirty="0" err="1"/>
              <a:t>posisi</a:t>
            </a:r>
            <a:r>
              <a:rPr lang="en-US" dirty="0"/>
              <a:t> </a:t>
            </a:r>
            <a:r>
              <a:rPr lang="en-US" dirty="0" err="1"/>
              <a:t>Penggugat</a:t>
            </a:r>
            <a:r>
              <a:rPr lang="en-US" dirty="0"/>
              <a:t> ( </a:t>
            </a:r>
            <a:r>
              <a:rPr lang="en-US" dirty="0" err="1"/>
              <a:t>orang</a:t>
            </a:r>
            <a:r>
              <a:rPr lang="en-US" dirty="0"/>
              <a:t>/</a:t>
            </a:r>
            <a:r>
              <a:rPr lang="en-US" dirty="0" err="1"/>
              <a:t>bdn</a:t>
            </a:r>
            <a:r>
              <a:rPr lang="en-US" dirty="0"/>
              <a:t> </a:t>
            </a:r>
            <a:r>
              <a:rPr lang="en-US" dirty="0" err="1"/>
              <a:t>hk</a:t>
            </a:r>
            <a:r>
              <a:rPr lang="en-US" dirty="0"/>
              <a:t> </a:t>
            </a:r>
            <a:r>
              <a:rPr lang="en-US" dirty="0" err="1"/>
              <a:t>perdata</a:t>
            </a:r>
            <a:r>
              <a:rPr lang="en-US" dirty="0"/>
              <a:t> )</a:t>
            </a:r>
            <a:r>
              <a:rPr lang="id-ID" dirty="0"/>
              <a:t>, tercermin dalam Pasal-pasal:</a:t>
            </a:r>
            <a:endParaRPr lang="en-US" dirty="0"/>
          </a:p>
          <a:p>
            <a:pPr marL="269875" indent="-269875">
              <a:lnSpc>
                <a:spcPct val="80000"/>
              </a:lnSpc>
            </a:pPr>
            <a:r>
              <a:rPr lang="en-US" dirty="0" err="1"/>
              <a:t>Psl</a:t>
            </a:r>
            <a:r>
              <a:rPr lang="en-US" dirty="0"/>
              <a:t>. 58 - </a:t>
            </a:r>
            <a:r>
              <a:rPr lang="en-US" dirty="0" err="1"/>
              <a:t>berwenang</a:t>
            </a:r>
            <a:r>
              <a:rPr lang="en-US" dirty="0"/>
              <a:t> </a:t>
            </a:r>
            <a:r>
              <a:rPr lang="en-US" dirty="0" err="1"/>
              <a:t>memerintahkan</a:t>
            </a:r>
            <a:r>
              <a:rPr lang="en-US" dirty="0"/>
              <a:t> </a:t>
            </a:r>
            <a:r>
              <a:rPr lang="en-US" dirty="0" err="1"/>
              <a:t>kedua</a:t>
            </a:r>
            <a:r>
              <a:rPr lang="en-US" dirty="0"/>
              <a:t> </a:t>
            </a:r>
            <a:r>
              <a:rPr lang="en-US" dirty="0" err="1"/>
              <a:t>pihak</a:t>
            </a:r>
            <a:r>
              <a:rPr lang="en-US" dirty="0"/>
              <a:t> </a:t>
            </a:r>
            <a:r>
              <a:rPr lang="en-US" dirty="0" err="1"/>
              <a:t>ybs</a:t>
            </a:r>
            <a:r>
              <a:rPr lang="en-US" dirty="0"/>
              <a:t> </a:t>
            </a:r>
            <a:r>
              <a:rPr lang="en-US" dirty="0" err="1"/>
              <a:t>dtg</a:t>
            </a:r>
            <a:r>
              <a:rPr lang="en-US" dirty="0"/>
              <a:t> </a:t>
            </a:r>
            <a:r>
              <a:rPr lang="en-US" dirty="0" err="1"/>
              <a:t>menghadap</a:t>
            </a:r>
            <a:r>
              <a:rPr lang="en-US" dirty="0"/>
              <a:t> </a:t>
            </a:r>
            <a:r>
              <a:rPr lang="en-US" dirty="0" err="1"/>
              <a:t>meski</a:t>
            </a:r>
            <a:r>
              <a:rPr lang="en-US" dirty="0"/>
              <a:t> </a:t>
            </a:r>
            <a:r>
              <a:rPr lang="en-US" dirty="0" err="1"/>
              <a:t>tlh</a:t>
            </a:r>
            <a:r>
              <a:rPr lang="en-US" dirty="0"/>
              <a:t> </a:t>
            </a:r>
            <a:r>
              <a:rPr lang="en-US" dirty="0" err="1"/>
              <a:t>diwakili</a:t>
            </a:r>
            <a:r>
              <a:rPr lang="en-US" dirty="0"/>
              <a:t> </a:t>
            </a:r>
            <a:r>
              <a:rPr lang="en-US" dirty="0" err="1"/>
              <a:t>kuasa</a:t>
            </a:r>
            <a:r>
              <a:rPr lang="en-US" dirty="0"/>
              <a:t>).</a:t>
            </a:r>
          </a:p>
          <a:p>
            <a:pPr marL="269875" indent="-269875">
              <a:lnSpc>
                <a:spcPct val="80000"/>
              </a:lnSpc>
            </a:pPr>
            <a:r>
              <a:rPr lang="en-US" dirty="0" err="1"/>
              <a:t>Psl</a:t>
            </a:r>
            <a:r>
              <a:rPr lang="en-US" dirty="0"/>
              <a:t>. 63 (1) – </a:t>
            </a:r>
            <a:r>
              <a:rPr lang="en-US" dirty="0" err="1"/>
              <a:t>memberi</a:t>
            </a:r>
            <a:r>
              <a:rPr lang="en-US" dirty="0"/>
              <a:t> </a:t>
            </a:r>
            <a:r>
              <a:rPr lang="en-US" dirty="0" err="1"/>
              <a:t>nasehat</a:t>
            </a:r>
            <a:r>
              <a:rPr lang="en-US" dirty="0"/>
              <a:t> </a:t>
            </a:r>
            <a:r>
              <a:rPr lang="en-US" dirty="0" err="1"/>
              <a:t>dlm</a:t>
            </a:r>
            <a:r>
              <a:rPr lang="en-US" dirty="0"/>
              <a:t> </a:t>
            </a:r>
            <a:r>
              <a:rPr lang="en-US" dirty="0" err="1"/>
              <a:t>Pemeriks</a:t>
            </a:r>
            <a:r>
              <a:rPr lang="en-US" dirty="0"/>
              <a:t>. </a:t>
            </a:r>
            <a:r>
              <a:rPr lang="en-US" dirty="0" err="1"/>
              <a:t>Persiapan</a:t>
            </a:r>
            <a:r>
              <a:rPr lang="en-US" dirty="0"/>
              <a:t>.</a:t>
            </a:r>
          </a:p>
          <a:p>
            <a:pPr marL="269875" indent="-269875">
              <a:lnSpc>
                <a:spcPct val="80000"/>
              </a:lnSpc>
            </a:pPr>
            <a:r>
              <a:rPr lang="en-US" dirty="0" err="1"/>
              <a:t>Psl</a:t>
            </a:r>
            <a:r>
              <a:rPr lang="en-US" dirty="0"/>
              <a:t>. 80 – </a:t>
            </a:r>
            <a:r>
              <a:rPr lang="en-US" dirty="0" err="1"/>
              <a:t>memberi</a:t>
            </a:r>
            <a:r>
              <a:rPr lang="en-US" dirty="0"/>
              <a:t> </a:t>
            </a:r>
            <a:r>
              <a:rPr lang="en-US" dirty="0" err="1"/>
              <a:t>petunjuk</a:t>
            </a:r>
            <a:r>
              <a:rPr lang="en-US" dirty="0"/>
              <a:t> </a:t>
            </a:r>
            <a:r>
              <a:rPr lang="en-US" dirty="0" err="1"/>
              <a:t>ttg</a:t>
            </a:r>
            <a:r>
              <a:rPr lang="en-US" dirty="0"/>
              <a:t> </a:t>
            </a:r>
            <a:r>
              <a:rPr lang="en-US" dirty="0" err="1"/>
              <a:t>alat</a:t>
            </a:r>
            <a:r>
              <a:rPr lang="en-US" dirty="0"/>
              <a:t> </a:t>
            </a:r>
            <a:r>
              <a:rPr lang="en-US" dirty="0" err="1"/>
              <a:t>bukti</a:t>
            </a:r>
            <a:r>
              <a:rPr lang="en-US" dirty="0"/>
              <a:t>.</a:t>
            </a:r>
          </a:p>
          <a:p>
            <a:pPr marL="269875" indent="-269875">
              <a:lnSpc>
                <a:spcPct val="80000"/>
              </a:lnSpc>
            </a:pPr>
            <a:r>
              <a:rPr lang="en-US" dirty="0" err="1"/>
              <a:t>Psl</a:t>
            </a:r>
            <a:r>
              <a:rPr lang="en-US" dirty="0"/>
              <a:t>. 85 – </a:t>
            </a:r>
            <a:r>
              <a:rPr lang="en-US" dirty="0" err="1"/>
              <a:t>berwenang</a:t>
            </a:r>
            <a:r>
              <a:rPr lang="en-US" dirty="0"/>
              <a:t> </a:t>
            </a:r>
            <a:r>
              <a:rPr lang="en-US" dirty="0" err="1"/>
              <a:t>memerintahkan</a:t>
            </a:r>
            <a:r>
              <a:rPr lang="en-US" dirty="0"/>
              <a:t> </a:t>
            </a:r>
            <a:r>
              <a:rPr lang="en-US" dirty="0" err="1"/>
              <a:t>pemeriks</a:t>
            </a:r>
            <a:r>
              <a:rPr lang="en-US" dirty="0"/>
              <a:t>. </a:t>
            </a:r>
            <a:r>
              <a:rPr lang="en-US" dirty="0" err="1"/>
              <a:t>Srt</a:t>
            </a:r>
            <a:r>
              <a:rPr lang="en-US" dirty="0"/>
              <a:t> </a:t>
            </a:r>
            <a:r>
              <a:rPr lang="en-US" dirty="0" err="1"/>
              <a:t>yg</a:t>
            </a:r>
            <a:r>
              <a:rPr lang="en-US" dirty="0"/>
              <a:t> </a:t>
            </a:r>
            <a:r>
              <a:rPr lang="en-US" dirty="0" err="1"/>
              <a:t>dipegang</a:t>
            </a:r>
            <a:r>
              <a:rPr lang="en-US" dirty="0"/>
              <a:t> </a:t>
            </a:r>
            <a:r>
              <a:rPr lang="en-US" dirty="0" err="1"/>
              <a:t>Pejabat</a:t>
            </a:r>
            <a:r>
              <a:rPr lang="en-US" dirty="0"/>
              <a:t> TUN/</a:t>
            </a:r>
            <a:r>
              <a:rPr lang="en-US" dirty="0" err="1"/>
              <a:t>Pejabat</a:t>
            </a:r>
            <a:r>
              <a:rPr lang="en-US" dirty="0"/>
              <a:t> lain &amp; </a:t>
            </a:r>
            <a:r>
              <a:rPr lang="en-US" dirty="0" err="1"/>
              <a:t>minta</a:t>
            </a:r>
            <a:r>
              <a:rPr lang="en-US" dirty="0"/>
              <a:t> </a:t>
            </a:r>
            <a:r>
              <a:rPr lang="en-US" dirty="0" err="1"/>
              <a:t>penjelasan</a:t>
            </a:r>
            <a:r>
              <a:rPr lang="en-US" dirty="0"/>
              <a:t> </a:t>
            </a:r>
            <a:r>
              <a:rPr lang="en-US" dirty="0" err="1"/>
              <a:t>ybs</a:t>
            </a:r>
            <a:r>
              <a:rPr lang="en-US" dirty="0"/>
              <a:t>.</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ctr">
              <a:buNone/>
            </a:pPr>
            <a:r>
              <a:rPr lang="en-US" b="1" dirty="0" err="1"/>
              <a:t>Pasal</a:t>
            </a:r>
            <a:r>
              <a:rPr lang="en-US" b="1" dirty="0"/>
              <a:t> 24</a:t>
            </a:r>
            <a:r>
              <a:rPr lang="id-ID" b="1" dirty="0"/>
              <a:t> UUD NRI Tahun 1945</a:t>
            </a:r>
          </a:p>
          <a:p>
            <a:pPr algn="ctr"/>
            <a:endParaRPr lang="id-ID" dirty="0"/>
          </a:p>
          <a:p>
            <a:pPr lvl="0"/>
            <a:r>
              <a:rPr lang="en-US" dirty="0" err="1"/>
              <a:t>Kekuasaan</a:t>
            </a:r>
            <a:r>
              <a:rPr lang="en-US" dirty="0"/>
              <a:t> </a:t>
            </a:r>
            <a:r>
              <a:rPr lang="en-US" dirty="0" err="1"/>
              <a:t>Kehakiman</a:t>
            </a:r>
            <a:r>
              <a:rPr lang="en-US" dirty="0"/>
              <a:t> </a:t>
            </a:r>
            <a:r>
              <a:rPr lang="en-US" dirty="0" err="1"/>
              <a:t>merupakan</a:t>
            </a:r>
            <a:r>
              <a:rPr lang="en-US" dirty="0"/>
              <a:t> </a:t>
            </a:r>
            <a:r>
              <a:rPr lang="en-US" dirty="0" err="1"/>
              <a:t>kekuasaan</a:t>
            </a:r>
            <a:r>
              <a:rPr lang="en-US" dirty="0"/>
              <a:t> yang </a:t>
            </a:r>
            <a:r>
              <a:rPr lang="en-US" dirty="0" err="1"/>
              <a:t>merdeka</a:t>
            </a:r>
            <a:r>
              <a:rPr lang="en-US" dirty="0"/>
              <a:t> </a:t>
            </a:r>
            <a:r>
              <a:rPr lang="en-US" dirty="0" err="1"/>
              <a:t>untuk</a:t>
            </a:r>
            <a:r>
              <a:rPr lang="en-US" dirty="0"/>
              <a:t> </a:t>
            </a:r>
            <a:r>
              <a:rPr lang="en-US" dirty="0" err="1"/>
              <a:t>menyelenggarakan</a:t>
            </a:r>
            <a:r>
              <a:rPr lang="en-US" dirty="0"/>
              <a:t> </a:t>
            </a:r>
            <a:r>
              <a:rPr lang="en-US" dirty="0" err="1"/>
              <a:t>peradilan</a:t>
            </a:r>
            <a:r>
              <a:rPr lang="en-US" dirty="0"/>
              <a:t> </a:t>
            </a:r>
            <a:r>
              <a:rPr lang="en-US" dirty="0" err="1"/>
              <a:t>guna</a:t>
            </a:r>
            <a:r>
              <a:rPr lang="en-US" dirty="0"/>
              <a:t> </a:t>
            </a:r>
            <a:r>
              <a:rPr lang="en-US" dirty="0" err="1"/>
              <a:t>menegakkan</a:t>
            </a:r>
            <a:r>
              <a:rPr lang="en-US" dirty="0"/>
              <a:t> </a:t>
            </a:r>
            <a:r>
              <a:rPr lang="en-US" dirty="0" err="1"/>
              <a:t>hukum</a:t>
            </a:r>
            <a:r>
              <a:rPr lang="en-US" dirty="0"/>
              <a:t> </a:t>
            </a:r>
            <a:r>
              <a:rPr lang="en-US" dirty="0" err="1"/>
              <a:t>dan</a:t>
            </a:r>
            <a:r>
              <a:rPr lang="en-US" dirty="0"/>
              <a:t> </a:t>
            </a:r>
            <a:r>
              <a:rPr lang="en-US" dirty="0" err="1"/>
              <a:t>keadilan</a:t>
            </a:r>
            <a:r>
              <a:rPr lang="en-US" dirty="0"/>
              <a:t>.*** )</a:t>
            </a:r>
            <a:endParaRPr lang="id-ID" dirty="0"/>
          </a:p>
          <a:p>
            <a:pPr lvl="0"/>
            <a:r>
              <a:rPr lang="en-US" dirty="0" err="1"/>
              <a:t>Kekuasaan</a:t>
            </a:r>
            <a:r>
              <a:rPr lang="en-US" dirty="0"/>
              <a:t> </a:t>
            </a:r>
            <a:r>
              <a:rPr lang="en-US" dirty="0" err="1"/>
              <a:t>kehakiman</a:t>
            </a:r>
            <a:r>
              <a:rPr lang="en-US" dirty="0"/>
              <a:t> </a:t>
            </a:r>
            <a:r>
              <a:rPr lang="en-US" dirty="0" err="1"/>
              <a:t>dilakukan</a:t>
            </a:r>
            <a:r>
              <a:rPr lang="en-US" dirty="0"/>
              <a:t> </a:t>
            </a:r>
            <a:r>
              <a:rPr lang="en-US" dirty="0" err="1"/>
              <a:t>oleh</a:t>
            </a:r>
            <a:r>
              <a:rPr lang="en-US" dirty="0"/>
              <a:t> </a:t>
            </a:r>
            <a:r>
              <a:rPr lang="en-US" dirty="0" err="1"/>
              <a:t>sebuah</a:t>
            </a:r>
            <a:r>
              <a:rPr lang="en-US" dirty="0"/>
              <a:t> </a:t>
            </a:r>
            <a:r>
              <a:rPr lang="en-US" dirty="0" err="1"/>
              <a:t>Mahkamah</a:t>
            </a:r>
            <a:r>
              <a:rPr lang="en-US" dirty="0"/>
              <a:t> </a:t>
            </a:r>
            <a:r>
              <a:rPr lang="en-US" dirty="0" err="1"/>
              <a:t>Agung</a:t>
            </a:r>
            <a:r>
              <a:rPr lang="en-US" dirty="0"/>
              <a:t> </a:t>
            </a:r>
            <a:r>
              <a:rPr lang="en-US" dirty="0" err="1"/>
              <a:t>dan</a:t>
            </a:r>
            <a:r>
              <a:rPr lang="en-US" dirty="0"/>
              <a:t> </a:t>
            </a:r>
            <a:r>
              <a:rPr lang="en-US" dirty="0" err="1"/>
              <a:t>badan</a:t>
            </a:r>
            <a:r>
              <a:rPr lang="en-US" dirty="0"/>
              <a:t> </a:t>
            </a:r>
            <a:r>
              <a:rPr lang="en-US" dirty="0" err="1"/>
              <a:t>peradilan</a:t>
            </a:r>
            <a:r>
              <a:rPr lang="en-US" dirty="0"/>
              <a:t> yang </a:t>
            </a:r>
            <a:r>
              <a:rPr lang="en-US" dirty="0" err="1"/>
              <a:t>berada</a:t>
            </a:r>
            <a:r>
              <a:rPr lang="en-US" dirty="0"/>
              <a:t> </a:t>
            </a:r>
            <a:r>
              <a:rPr lang="en-US" dirty="0" err="1"/>
              <a:t>di</a:t>
            </a:r>
            <a:r>
              <a:rPr lang="en-US" dirty="0"/>
              <a:t> </a:t>
            </a:r>
            <a:r>
              <a:rPr lang="en-US" dirty="0" err="1"/>
              <a:t>bawahnya</a:t>
            </a:r>
            <a:r>
              <a:rPr lang="en-US" dirty="0"/>
              <a:t> </a:t>
            </a:r>
            <a:r>
              <a:rPr lang="en-US" dirty="0" err="1"/>
              <a:t>dalam</a:t>
            </a:r>
            <a:r>
              <a:rPr lang="en-US" dirty="0"/>
              <a:t> </a:t>
            </a:r>
            <a:r>
              <a:rPr lang="en-US" dirty="0" err="1"/>
              <a:t>lingkungan</a:t>
            </a:r>
            <a:r>
              <a:rPr lang="en-US" dirty="0"/>
              <a:t> </a:t>
            </a:r>
            <a:r>
              <a:rPr lang="en-US" dirty="0" err="1"/>
              <a:t>peradilan</a:t>
            </a:r>
            <a:r>
              <a:rPr lang="en-US" dirty="0"/>
              <a:t> </a:t>
            </a:r>
            <a:r>
              <a:rPr lang="en-US" dirty="0" err="1"/>
              <a:t>umum</a:t>
            </a:r>
            <a:r>
              <a:rPr lang="en-US" dirty="0"/>
              <a:t>, </a:t>
            </a:r>
            <a:r>
              <a:rPr lang="en-US" dirty="0" err="1"/>
              <a:t>lingkungan</a:t>
            </a:r>
            <a:r>
              <a:rPr lang="en-US" dirty="0"/>
              <a:t> </a:t>
            </a:r>
            <a:r>
              <a:rPr lang="en-US" dirty="0" err="1"/>
              <a:t>peradilan</a:t>
            </a:r>
            <a:r>
              <a:rPr lang="en-US" dirty="0"/>
              <a:t> agama, </a:t>
            </a:r>
            <a:r>
              <a:rPr lang="en-US" dirty="0" err="1"/>
              <a:t>lingkungan</a:t>
            </a:r>
            <a:r>
              <a:rPr lang="en-US" dirty="0"/>
              <a:t> </a:t>
            </a:r>
            <a:r>
              <a:rPr lang="en-US" dirty="0" err="1"/>
              <a:t>peradilan</a:t>
            </a:r>
            <a:r>
              <a:rPr lang="en-US" dirty="0"/>
              <a:t> </a:t>
            </a:r>
            <a:r>
              <a:rPr lang="en-US" dirty="0" err="1"/>
              <a:t>militer</a:t>
            </a:r>
            <a:r>
              <a:rPr lang="en-US" dirty="0"/>
              <a:t>, </a:t>
            </a:r>
            <a:r>
              <a:rPr lang="en-US" dirty="0" err="1"/>
              <a:t>lingkungan</a:t>
            </a:r>
            <a:r>
              <a:rPr lang="en-US" dirty="0"/>
              <a:t> </a:t>
            </a:r>
            <a:r>
              <a:rPr lang="en-US" dirty="0" err="1"/>
              <a:t>peradilan</a:t>
            </a:r>
            <a:r>
              <a:rPr lang="en-US" dirty="0"/>
              <a:t> </a:t>
            </a:r>
            <a:r>
              <a:rPr lang="en-US" dirty="0" err="1"/>
              <a:t>tata</a:t>
            </a:r>
            <a:r>
              <a:rPr lang="en-US" dirty="0"/>
              <a:t> </a:t>
            </a:r>
            <a:r>
              <a:rPr lang="en-US" dirty="0" err="1"/>
              <a:t>usaha</a:t>
            </a:r>
            <a:r>
              <a:rPr lang="en-US" dirty="0"/>
              <a:t> </a:t>
            </a:r>
            <a:r>
              <a:rPr lang="en-US" dirty="0" err="1"/>
              <a:t>negara</a:t>
            </a:r>
            <a:r>
              <a:rPr lang="en-US" dirty="0"/>
              <a:t>, </a:t>
            </a:r>
            <a:r>
              <a:rPr lang="en-US" dirty="0" err="1"/>
              <a:t>dan</a:t>
            </a:r>
            <a:r>
              <a:rPr lang="en-US" dirty="0"/>
              <a:t> </a:t>
            </a:r>
            <a:r>
              <a:rPr lang="en-US" dirty="0" err="1"/>
              <a:t>oleh</a:t>
            </a:r>
            <a:r>
              <a:rPr lang="en-US" dirty="0"/>
              <a:t> </a:t>
            </a:r>
            <a:r>
              <a:rPr lang="en-US" dirty="0" err="1"/>
              <a:t>sebuah</a:t>
            </a:r>
            <a:r>
              <a:rPr lang="en-US" dirty="0"/>
              <a:t> </a:t>
            </a:r>
            <a:r>
              <a:rPr lang="en-US" dirty="0" err="1"/>
              <a:t>Mahkamah</a:t>
            </a:r>
            <a:r>
              <a:rPr lang="en-US" dirty="0"/>
              <a:t> </a:t>
            </a:r>
            <a:r>
              <a:rPr lang="en-US" dirty="0" err="1"/>
              <a:t>Konstitusi</a:t>
            </a:r>
            <a:r>
              <a:rPr lang="en-US" dirty="0"/>
              <a:t>.***)</a:t>
            </a:r>
            <a:endParaRPr lang="id-ID" dirty="0"/>
          </a:p>
          <a:p>
            <a:endParaRPr lang="id-ID" dirty="0"/>
          </a:p>
        </p:txBody>
      </p:sp>
      <p:sp>
        <p:nvSpPr>
          <p:cNvPr id="2" name="Title 1"/>
          <p:cNvSpPr>
            <a:spLocks noGrp="1"/>
          </p:cNvSpPr>
          <p:nvPr>
            <p:ph type="title"/>
          </p:nvPr>
        </p:nvSpPr>
        <p:spPr>
          <a:xfrm>
            <a:off x="457200" y="274638"/>
            <a:ext cx="8229600" cy="939784"/>
          </a:xfrm>
        </p:spPr>
        <p:txBody>
          <a:bodyPr>
            <a:normAutofit fontScale="90000"/>
          </a:bodyPr>
          <a:lstStyle/>
          <a:p>
            <a:pPr algn="ctr"/>
            <a:r>
              <a:rPr lang="id-ID" dirty="0"/>
              <a:t>Susunan, Kedudukan dan Wewenang PERATUN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0"/>
            <a:ext cx="9144000" cy="6278563"/>
          </a:xfrm>
        </p:spPr>
        <p:txBody>
          <a:bodyPr/>
          <a:lstStyle/>
          <a:p>
            <a:br>
              <a:rPr lang="en-US"/>
            </a:br>
            <a:br>
              <a:rPr lang="en-US" sz="2400" b="1"/>
            </a:br>
            <a:br>
              <a:rPr lang="en-US" sz="2400" b="1"/>
            </a:br>
            <a:br>
              <a:rPr lang="en-US" sz="2400" b="1"/>
            </a:br>
            <a:br>
              <a:rPr lang="en-US" sz="2400" b="1"/>
            </a:br>
            <a:br>
              <a:rPr lang="en-US" sz="2400" b="1"/>
            </a:br>
            <a:br>
              <a:rPr lang="en-US" sz="2400" b="1"/>
            </a:br>
            <a:br>
              <a:rPr lang="en-US" sz="2400" b="1"/>
            </a:br>
            <a:endParaRPr lang="en-US" sz="2400" b="1"/>
          </a:p>
        </p:txBody>
      </p:sp>
      <p:sp>
        <p:nvSpPr>
          <p:cNvPr id="16387" name="AutoShape 3"/>
          <p:cNvSpPr>
            <a:spLocks noChangeArrowheads="1"/>
          </p:cNvSpPr>
          <p:nvPr/>
        </p:nvSpPr>
        <p:spPr bwMode="auto">
          <a:xfrm>
            <a:off x="990600" y="1524000"/>
            <a:ext cx="3124200" cy="10668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3600" dirty="0">
                <a:solidFill>
                  <a:schemeClr val="tx2"/>
                </a:solidFill>
                <a:latin typeface="Times New Roman" pitchFamily="18" charset="0"/>
              </a:rPr>
              <a:t>MA</a:t>
            </a:r>
          </a:p>
          <a:p>
            <a:pPr algn="ctr"/>
            <a:r>
              <a:rPr lang="en-US" sz="2400" dirty="0">
                <a:latin typeface="Times New Roman" pitchFamily="18" charset="0"/>
              </a:rPr>
              <a:t>UU NO.</a:t>
            </a:r>
            <a:r>
              <a:rPr lang="id-ID" sz="2400" dirty="0">
                <a:latin typeface="Times New Roman" pitchFamily="18" charset="0"/>
              </a:rPr>
              <a:t>03</a:t>
            </a:r>
            <a:r>
              <a:rPr lang="en-US" sz="2400" dirty="0">
                <a:latin typeface="Times New Roman" pitchFamily="18" charset="0"/>
              </a:rPr>
              <a:t> TH. 200</a:t>
            </a:r>
            <a:r>
              <a:rPr lang="id-ID" sz="2400" dirty="0">
                <a:latin typeface="Times New Roman" pitchFamily="18" charset="0"/>
              </a:rPr>
              <a:t>9</a:t>
            </a:r>
            <a:endParaRPr lang="en-US" sz="2400" dirty="0">
              <a:latin typeface="Times New Roman" pitchFamily="18" charset="0"/>
            </a:endParaRPr>
          </a:p>
        </p:txBody>
      </p:sp>
      <p:sp>
        <p:nvSpPr>
          <p:cNvPr id="16388" name="AutoShape 4"/>
          <p:cNvSpPr>
            <a:spLocks noChangeArrowheads="1"/>
          </p:cNvSpPr>
          <p:nvPr/>
        </p:nvSpPr>
        <p:spPr bwMode="auto">
          <a:xfrm>
            <a:off x="4572000" y="1524000"/>
            <a:ext cx="3276600" cy="10668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3600">
                <a:solidFill>
                  <a:srgbClr val="FFFF00"/>
                </a:solidFill>
                <a:latin typeface="Times New Roman" pitchFamily="18" charset="0"/>
              </a:rPr>
              <a:t>MK</a:t>
            </a:r>
          </a:p>
          <a:p>
            <a:pPr algn="ctr"/>
            <a:r>
              <a:rPr lang="en-US" sz="2400">
                <a:latin typeface="Times New Roman" pitchFamily="18" charset="0"/>
              </a:rPr>
              <a:t>UU NO.24 TH. 2003</a:t>
            </a:r>
          </a:p>
        </p:txBody>
      </p:sp>
      <p:grpSp>
        <p:nvGrpSpPr>
          <p:cNvPr id="2" name="Group 5"/>
          <p:cNvGrpSpPr>
            <a:grpSpLocks/>
          </p:cNvGrpSpPr>
          <p:nvPr/>
        </p:nvGrpSpPr>
        <p:grpSpPr bwMode="auto">
          <a:xfrm>
            <a:off x="228600" y="3429000"/>
            <a:ext cx="8839200" cy="1752600"/>
            <a:chOff x="144" y="2736"/>
            <a:chExt cx="5568" cy="1104"/>
          </a:xfrm>
        </p:grpSpPr>
        <p:sp>
          <p:nvSpPr>
            <p:cNvPr id="16390" name="AutoShape 6"/>
            <p:cNvSpPr>
              <a:spLocks noChangeArrowheads="1"/>
            </p:cNvSpPr>
            <p:nvPr/>
          </p:nvSpPr>
          <p:spPr bwMode="auto">
            <a:xfrm>
              <a:off x="1632" y="2976"/>
              <a:ext cx="1248" cy="86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4400" dirty="0">
                  <a:solidFill>
                    <a:schemeClr val="hlink"/>
                  </a:solidFill>
                  <a:latin typeface="Times New Roman" pitchFamily="18" charset="0"/>
                </a:rPr>
                <a:t>PA</a:t>
              </a:r>
            </a:p>
            <a:p>
              <a:pPr algn="ctr"/>
              <a:r>
                <a:rPr lang="en-US" sz="2400" dirty="0">
                  <a:latin typeface="Times New Roman" pitchFamily="18" charset="0"/>
                </a:rPr>
                <a:t>UU NO.</a:t>
              </a:r>
              <a:r>
                <a:rPr lang="id-ID" sz="2400" dirty="0">
                  <a:latin typeface="Times New Roman" pitchFamily="18" charset="0"/>
                </a:rPr>
                <a:t>50/2009</a:t>
              </a:r>
              <a:endParaRPr lang="en-US" sz="2400" dirty="0">
                <a:latin typeface="Times New Roman" pitchFamily="18" charset="0"/>
              </a:endParaRPr>
            </a:p>
          </p:txBody>
        </p:sp>
        <p:sp>
          <p:nvSpPr>
            <p:cNvPr id="16391" name="AutoShape 7"/>
            <p:cNvSpPr>
              <a:spLocks noChangeArrowheads="1"/>
            </p:cNvSpPr>
            <p:nvPr/>
          </p:nvSpPr>
          <p:spPr bwMode="auto">
            <a:xfrm>
              <a:off x="144" y="2976"/>
              <a:ext cx="1296" cy="86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4400" dirty="0">
                  <a:solidFill>
                    <a:schemeClr val="hlink"/>
                  </a:solidFill>
                  <a:latin typeface="Times New Roman" pitchFamily="18" charset="0"/>
                </a:rPr>
                <a:t>PU</a:t>
              </a:r>
            </a:p>
            <a:p>
              <a:pPr algn="ctr"/>
              <a:r>
                <a:rPr lang="en-US" sz="2400" dirty="0">
                  <a:latin typeface="Times New Roman" pitchFamily="18" charset="0"/>
                </a:rPr>
                <a:t>UU NO.</a:t>
              </a:r>
              <a:r>
                <a:rPr lang="id-ID" sz="2400" dirty="0">
                  <a:latin typeface="Times New Roman" pitchFamily="18" charset="0"/>
                </a:rPr>
                <a:t>49</a:t>
              </a:r>
              <a:r>
                <a:rPr lang="en-US" sz="2400" dirty="0">
                  <a:latin typeface="Times New Roman" pitchFamily="18" charset="0"/>
                </a:rPr>
                <a:t>/200</a:t>
              </a:r>
              <a:r>
                <a:rPr lang="id-ID" sz="2400" dirty="0">
                  <a:latin typeface="Times New Roman" pitchFamily="18" charset="0"/>
                </a:rPr>
                <a:t>9</a:t>
              </a:r>
              <a:endParaRPr lang="en-US" sz="2400" dirty="0">
                <a:latin typeface="Times New Roman" pitchFamily="18" charset="0"/>
              </a:endParaRPr>
            </a:p>
          </p:txBody>
        </p:sp>
        <p:sp>
          <p:nvSpPr>
            <p:cNvPr id="16392" name="AutoShape 8"/>
            <p:cNvSpPr>
              <a:spLocks noChangeArrowheads="1"/>
            </p:cNvSpPr>
            <p:nvPr/>
          </p:nvSpPr>
          <p:spPr bwMode="auto">
            <a:xfrm>
              <a:off x="3072" y="2976"/>
              <a:ext cx="1248" cy="86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4400">
                  <a:solidFill>
                    <a:schemeClr val="hlink"/>
                  </a:solidFill>
                  <a:latin typeface="Times New Roman" pitchFamily="18" charset="0"/>
                </a:rPr>
                <a:t>PM</a:t>
              </a:r>
            </a:p>
            <a:p>
              <a:pPr algn="ctr"/>
              <a:r>
                <a:rPr lang="en-US" sz="2400">
                  <a:latin typeface="Times New Roman" pitchFamily="18" charset="0"/>
                </a:rPr>
                <a:t>UU NO.31/97</a:t>
              </a:r>
            </a:p>
          </p:txBody>
        </p:sp>
        <p:sp>
          <p:nvSpPr>
            <p:cNvPr id="16393" name="AutoShape 9"/>
            <p:cNvSpPr>
              <a:spLocks noChangeArrowheads="1"/>
            </p:cNvSpPr>
            <p:nvPr/>
          </p:nvSpPr>
          <p:spPr bwMode="auto">
            <a:xfrm>
              <a:off x="4455" y="2976"/>
              <a:ext cx="1257" cy="86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4400" dirty="0">
                  <a:solidFill>
                    <a:schemeClr val="hlink"/>
                  </a:solidFill>
                  <a:latin typeface="Times New Roman" pitchFamily="18" charset="0"/>
                </a:rPr>
                <a:t>PTUN</a:t>
              </a:r>
            </a:p>
            <a:p>
              <a:pPr algn="ctr"/>
              <a:r>
                <a:rPr lang="en-US" sz="2400" dirty="0">
                  <a:latin typeface="Times New Roman" pitchFamily="18" charset="0"/>
                </a:rPr>
                <a:t>UU NO.</a:t>
              </a:r>
              <a:r>
                <a:rPr lang="id-ID" sz="2400" dirty="0">
                  <a:latin typeface="Times New Roman" pitchFamily="18" charset="0"/>
                </a:rPr>
                <a:t>51</a:t>
              </a:r>
              <a:r>
                <a:rPr lang="en-US" sz="2400" dirty="0">
                  <a:latin typeface="Times New Roman" pitchFamily="18" charset="0"/>
                </a:rPr>
                <a:t>/</a:t>
              </a:r>
              <a:r>
                <a:rPr lang="id-ID" sz="2400" dirty="0">
                  <a:latin typeface="Times New Roman" pitchFamily="18" charset="0"/>
                </a:rPr>
                <a:t>20</a:t>
              </a:r>
              <a:r>
                <a:rPr lang="en-US" sz="2400" dirty="0">
                  <a:latin typeface="Times New Roman" pitchFamily="18" charset="0"/>
                </a:rPr>
                <a:t>0</a:t>
              </a:r>
              <a:r>
                <a:rPr lang="id-ID" sz="2400" dirty="0">
                  <a:latin typeface="Times New Roman" pitchFamily="18" charset="0"/>
                </a:rPr>
                <a:t>9</a:t>
              </a:r>
              <a:endParaRPr lang="en-US" sz="2400" dirty="0">
                <a:latin typeface="Times New Roman" pitchFamily="18" charset="0"/>
              </a:endParaRPr>
            </a:p>
          </p:txBody>
        </p:sp>
        <p:sp>
          <p:nvSpPr>
            <p:cNvPr id="16394" name="Line 10"/>
            <p:cNvSpPr>
              <a:spLocks noChangeShapeType="1"/>
            </p:cNvSpPr>
            <p:nvPr/>
          </p:nvSpPr>
          <p:spPr bwMode="auto">
            <a:xfrm>
              <a:off x="768" y="2736"/>
              <a:ext cx="4224" cy="0"/>
            </a:xfrm>
            <a:prstGeom prst="line">
              <a:avLst/>
            </a:prstGeom>
            <a:noFill/>
            <a:ln w="9525">
              <a:solidFill>
                <a:schemeClr val="tx1"/>
              </a:solidFill>
              <a:round/>
              <a:headEnd/>
              <a:tailEnd/>
            </a:ln>
            <a:effectLst/>
          </p:spPr>
          <p:txBody>
            <a:bodyPr wrap="none"/>
            <a:lstStyle/>
            <a:p>
              <a:endParaRPr lang="id-ID"/>
            </a:p>
          </p:txBody>
        </p:sp>
        <p:sp>
          <p:nvSpPr>
            <p:cNvPr id="16395" name="Line 11"/>
            <p:cNvSpPr>
              <a:spLocks noChangeShapeType="1"/>
            </p:cNvSpPr>
            <p:nvPr/>
          </p:nvSpPr>
          <p:spPr bwMode="auto">
            <a:xfrm>
              <a:off x="768" y="2736"/>
              <a:ext cx="0" cy="240"/>
            </a:xfrm>
            <a:prstGeom prst="line">
              <a:avLst/>
            </a:prstGeom>
            <a:noFill/>
            <a:ln w="9525">
              <a:solidFill>
                <a:schemeClr val="tx1"/>
              </a:solidFill>
              <a:round/>
              <a:headEnd/>
              <a:tailEnd/>
            </a:ln>
            <a:effectLst/>
          </p:spPr>
          <p:txBody>
            <a:bodyPr wrap="none"/>
            <a:lstStyle/>
            <a:p>
              <a:endParaRPr lang="id-ID"/>
            </a:p>
          </p:txBody>
        </p:sp>
        <p:sp>
          <p:nvSpPr>
            <p:cNvPr id="16396" name="Line 12"/>
            <p:cNvSpPr>
              <a:spLocks noChangeShapeType="1"/>
            </p:cNvSpPr>
            <p:nvPr/>
          </p:nvSpPr>
          <p:spPr bwMode="auto">
            <a:xfrm>
              <a:off x="3696" y="2736"/>
              <a:ext cx="0" cy="240"/>
            </a:xfrm>
            <a:prstGeom prst="line">
              <a:avLst/>
            </a:prstGeom>
            <a:noFill/>
            <a:ln w="9525">
              <a:solidFill>
                <a:schemeClr val="tx1"/>
              </a:solidFill>
              <a:round/>
              <a:headEnd/>
              <a:tailEnd/>
            </a:ln>
            <a:effectLst/>
          </p:spPr>
          <p:txBody>
            <a:bodyPr wrap="none"/>
            <a:lstStyle/>
            <a:p>
              <a:endParaRPr lang="id-ID"/>
            </a:p>
          </p:txBody>
        </p:sp>
        <p:sp>
          <p:nvSpPr>
            <p:cNvPr id="16397" name="Line 13"/>
            <p:cNvSpPr>
              <a:spLocks noChangeShapeType="1"/>
            </p:cNvSpPr>
            <p:nvPr/>
          </p:nvSpPr>
          <p:spPr bwMode="auto">
            <a:xfrm>
              <a:off x="2256" y="2736"/>
              <a:ext cx="0" cy="240"/>
            </a:xfrm>
            <a:prstGeom prst="line">
              <a:avLst/>
            </a:prstGeom>
            <a:noFill/>
            <a:ln w="9525">
              <a:solidFill>
                <a:schemeClr val="tx1"/>
              </a:solidFill>
              <a:round/>
              <a:headEnd/>
              <a:tailEnd/>
            </a:ln>
            <a:effectLst/>
          </p:spPr>
          <p:txBody>
            <a:bodyPr wrap="none"/>
            <a:lstStyle/>
            <a:p>
              <a:endParaRPr lang="id-ID"/>
            </a:p>
          </p:txBody>
        </p:sp>
        <p:sp>
          <p:nvSpPr>
            <p:cNvPr id="16398" name="Line 14"/>
            <p:cNvSpPr>
              <a:spLocks noChangeShapeType="1"/>
            </p:cNvSpPr>
            <p:nvPr/>
          </p:nvSpPr>
          <p:spPr bwMode="auto">
            <a:xfrm>
              <a:off x="4992" y="2736"/>
              <a:ext cx="0" cy="240"/>
            </a:xfrm>
            <a:prstGeom prst="line">
              <a:avLst/>
            </a:prstGeom>
            <a:noFill/>
            <a:ln w="9525">
              <a:solidFill>
                <a:schemeClr val="tx1"/>
              </a:solidFill>
              <a:round/>
              <a:headEnd/>
              <a:tailEnd/>
            </a:ln>
            <a:effectLst/>
          </p:spPr>
          <p:txBody>
            <a:bodyPr wrap="none"/>
            <a:lstStyle/>
            <a:p>
              <a:endParaRPr lang="id-ID"/>
            </a:p>
          </p:txBody>
        </p:sp>
      </p:grpSp>
      <p:sp>
        <p:nvSpPr>
          <p:cNvPr id="16399" name="AutoShape 15"/>
          <p:cNvSpPr>
            <a:spLocks noChangeArrowheads="1"/>
          </p:cNvSpPr>
          <p:nvPr/>
        </p:nvSpPr>
        <p:spPr bwMode="auto">
          <a:xfrm>
            <a:off x="304800" y="228600"/>
            <a:ext cx="8534400" cy="9906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4000" dirty="0">
                <a:solidFill>
                  <a:schemeClr val="hlink"/>
                </a:solidFill>
                <a:latin typeface="Times New Roman" pitchFamily="18" charset="0"/>
              </a:rPr>
              <a:t>PELAKU KEKUASAAN KEHAKIMAN</a:t>
            </a:r>
          </a:p>
          <a:p>
            <a:pPr algn="ctr"/>
            <a:r>
              <a:rPr lang="en-US" sz="2400" dirty="0">
                <a:latin typeface="Times New Roman" pitchFamily="18" charset="0"/>
              </a:rPr>
              <a:t>UU NO. 4</a:t>
            </a:r>
            <a:r>
              <a:rPr lang="id-ID" sz="2400" dirty="0">
                <a:latin typeface="Times New Roman" pitchFamily="18" charset="0"/>
              </a:rPr>
              <a:t>8</a:t>
            </a:r>
            <a:r>
              <a:rPr lang="en-US" sz="2400" dirty="0">
                <a:latin typeface="Times New Roman" pitchFamily="18" charset="0"/>
              </a:rPr>
              <a:t> TH. 200</a:t>
            </a:r>
            <a:r>
              <a:rPr lang="id-ID" sz="2400" dirty="0">
                <a:latin typeface="Times New Roman" pitchFamily="18" charset="0"/>
              </a:rPr>
              <a:t>9</a:t>
            </a:r>
            <a:endParaRPr lang="en-US" sz="2400" dirty="0">
              <a:latin typeface="Times New Roman" pitchFamily="18" charset="0"/>
            </a:endParaRPr>
          </a:p>
        </p:txBody>
      </p:sp>
      <p:sp>
        <p:nvSpPr>
          <p:cNvPr id="16400" name="Line 16"/>
          <p:cNvSpPr>
            <a:spLocks noChangeShapeType="1"/>
          </p:cNvSpPr>
          <p:nvPr/>
        </p:nvSpPr>
        <p:spPr bwMode="auto">
          <a:xfrm>
            <a:off x="2514600" y="2590800"/>
            <a:ext cx="0" cy="838200"/>
          </a:xfrm>
          <a:prstGeom prst="line">
            <a:avLst/>
          </a:prstGeom>
          <a:noFill/>
          <a:ln w="9525">
            <a:solidFill>
              <a:schemeClr val="tx1"/>
            </a:solidFill>
            <a:round/>
            <a:headEnd/>
            <a:tailEnd/>
          </a:ln>
          <a:effectLst/>
        </p:spPr>
        <p:txBody>
          <a:bodyPr/>
          <a:lstStyle/>
          <a:p>
            <a:endParaRPr lang="id-ID"/>
          </a:p>
        </p:txBody>
      </p:sp>
      <p:sp>
        <p:nvSpPr>
          <p:cNvPr id="16401" name="AutoShape 17"/>
          <p:cNvSpPr>
            <a:spLocks noChangeArrowheads="1"/>
          </p:cNvSpPr>
          <p:nvPr/>
        </p:nvSpPr>
        <p:spPr bwMode="auto">
          <a:xfrm>
            <a:off x="1828800" y="5715000"/>
            <a:ext cx="57912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eaLnBrk="0" hangingPunct="0"/>
            <a:r>
              <a:rPr lang="en-US" b="1">
                <a:latin typeface="Verdana" pitchFamily="34" charset="0"/>
              </a:rPr>
              <a:t>PENGADILAN-PENGADILAN KHUSUS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905000" y="228600"/>
            <a:ext cx="5410200" cy="944563"/>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b="1" dirty="0">
                <a:latin typeface="Arial" charset="0"/>
              </a:rPr>
              <a:t>MAHKAMAH AGUNG</a:t>
            </a:r>
          </a:p>
          <a:p>
            <a:pPr algn="ctr" eaLnBrk="0" hangingPunct="0"/>
            <a:r>
              <a:rPr lang="id-ID" b="1" dirty="0">
                <a:latin typeface="Arial" charset="0"/>
              </a:rPr>
              <a:t>UU No.3 th 2009, jis </a:t>
            </a:r>
          </a:p>
          <a:p>
            <a:pPr algn="ctr" eaLnBrk="0" hangingPunct="0"/>
            <a:r>
              <a:rPr lang="en-US" b="1" dirty="0">
                <a:latin typeface="Arial" charset="0"/>
              </a:rPr>
              <a:t>UU no.5 </a:t>
            </a:r>
            <a:r>
              <a:rPr lang="en-US" b="1" dirty="0" err="1">
                <a:latin typeface="Arial" charset="0"/>
              </a:rPr>
              <a:t>th</a:t>
            </a:r>
            <a:r>
              <a:rPr lang="en-US" b="1" dirty="0">
                <a:latin typeface="Arial" charset="0"/>
              </a:rPr>
              <a:t> 2004 Jo. UU no.14 </a:t>
            </a:r>
            <a:r>
              <a:rPr lang="en-US" b="1" dirty="0" err="1">
                <a:latin typeface="Arial" charset="0"/>
              </a:rPr>
              <a:t>th</a:t>
            </a:r>
            <a:r>
              <a:rPr lang="en-US" b="1" dirty="0">
                <a:latin typeface="Arial" charset="0"/>
              </a:rPr>
              <a:t> 1985</a:t>
            </a:r>
          </a:p>
        </p:txBody>
      </p:sp>
      <p:sp>
        <p:nvSpPr>
          <p:cNvPr id="17411" name="Rectangle 3"/>
          <p:cNvSpPr>
            <a:spLocks noChangeArrowheads="1"/>
          </p:cNvSpPr>
          <p:nvPr/>
        </p:nvSpPr>
        <p:spPr bwMode="auto">
          <a:xfrm>
            <a:off x="304800" y="2012950"/>
            <a:ext cx="1981200" cy="125888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400" b="1" dirty="0">
                <a:latin typeface="Arial" charset="0"/>
              </a:rPr>
              <a:t>LINGKUNGAN </a:t>
            </a:r>
          </a:p>
          <a:p>
            <a:pPr algn="ctr" eaLnBrk="0" hangingPunct="0"/>
            <a:r>
              <a:rPr lang="en-US" sz="1400" b="1" dirty="0">
                <a:latin typeface="Arial" charset="0"/>
              </a:rPr>
              <a:t>PERADILAN UMUM</a:t>
            </a:r>
          </a:p>
          <a:p>
            <a:pPr algn="ctr" eaLnBrk="0" hangingPunct="0"/>
            <a:r>
              <a:rPr lang="id-ID" sz="1400" b="1" dirty="0">
                <a:latin typeface="Arial" charset="0"/>
              </a:rPr>
              <a:t>UU NO.49 TH. 20009</a:t>
            </a:r>
          </a:p>
          <a:p>
            <a:pPr algn="ctr" eaLnBrk="0" hangingPunct="0"/>
            <a:r>
              <a:rPr lang="id-ID" sz="1400" b="1" dirty="0">
                <a:latin typeface="Arial" charset="0"/>
              </a:rPr>
              <a:t>Jis. </a:t>
            </a:r>
            <a:r>
              <a:rPr lang="en-US" sz="1400" b="1" dirty="0">
                <a:latin typeface="Arial" charset="0"/>
              </a:rPr>
              <a:t>UU no.8 </a:t>
            </a:r>
            <a:r>
              <a:rPr lang="en-US" sz="1400" b="1" dirty="0" err="1">
                <a:latin typeface="Arial" charset="0"/>
              </a:rPr>
              <a:t>th</a:t>
            </a:r>
            <a:r>
              <a:rPr lang="en-US" sz="1400" b="1" dirty="0">
                <a:latin typeface="Arial" charset="0"/>
              </a:rPr>
              <a:t> 2004 </a:t>
            </a:r>
          </a:p>
          <a:p>
            <a:pPr algn="ctr" eaLnBrk="0" hangingPunct="0"/>
            <a:r>
              <a:rPr lang="en-US" sz="1400" b="1" dirty="0">
                <a:latin typeface="Arial" charset="0"/>
              </a:rPr>
              <a:t>Jo. UU no.2 </a:t>
            </a:r>
            <a:r>
              <a:rPr lang="en-US" sz="1400" b="1" dirty="0" err="1">
                <a:latin typeface="Arial" charset="0"/>
              </a:rPr>
              <a:t>th</a:t>
            </a:r>
            <a:r>
              <a:rPr lang="en-US" sz="1400" b="1" dirty="0">
                <a:latin typeface="Arial" charset="0"/>
              </a:rPr>
              <a:t> 1986</a:t>
            </a:r>
          </a:p>
        </p:txBody>
      </p:sp>
      <p:sp>
        <p:nvSpPr>
          <p:cNvPr id="17412" name="Rectangle 4"/>
          <p:cNvSpPr>
            <a:spLocks noChangeArrowheads="1"/>
          </p:cNvSpPr>
          <p:nvPr/>
        </p:nvSpPr>
        <p:spPr bwMode="auto">
          <a:xfrm>
            <a:off x="6934200" y="2012950"/>
            <a:ext cx="1905000" cy="125888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400" b="1">
                <a:latin typeface="Arial" charset="0"/>
              </a:rPr>
              <a:t>LINGKUNGAN </a:t>
            </a:r>
          </a:p>
          <a:p>
            <a:pPr algn="ctr" eaLnBrk="0" hangingPunct="0"/>
            <a:r>
              <a:rPr lang="en-US" sz="1400" b="1">
                <a:latin typeface="Arial" charset="0"/>
              </a:rPr>
              <a:t>PERADILAN MILITER</a:t>
            </a:r>
          </a:p>
          <a:p>
            <a:pPr algn="ctr" eaLnBrk="0" hangingPunct="0"/>
            <a:r>
              <a:rPr lang="en-US" sz="1400" b="1">
                <a:latin typeface="Arial" charset="0"/>
              </a:rPr>
              <a:t>UU no.31 th 1997</a:t>
            </a:r>
          </a:p>
          <a:p>
            <a:pPr algn="ctr" eaLnBrk="0" hangingPunct="0"/>
            <a:endParaRPr lang="en-US" sz="1400" b="1">
              <a:latin typeface="Arial" charset="0"/>
            </a:endParaRPr>
          </a:p>
        </p:txBody>
      </p:sp>
      <p:sp>
        <p:nvSpPr>
          <p:cNvPr id="17413" name="Rectangle 5"/>
          <p:cNvSpPr>
            <a:spLocks noChangeArrowheads="1"/>
          </p:cNvSpPr>
          <p:nvPr/>
        </p:nvSpPr>
        <p:spPr bwMode="auto">
          <a:xfrm>
            <a:off x="4724400" y="2012950"/>
            <a:ext cx="1905000" cy="1258888"/>
          </a:xfrm>
          <a:prstGeom prst="rect">
            <a:avLst/>
          </a:prstGeom>
          <a:solidFill>
            <a:schemeClr val="accent1"/>
          </a:solidFill>
          <a:ln w="9525">
            <a:solidFill>
              <a:schemeClr val="tx1"/>
            </a:solidFill>
            <a:miter lim="800000"/>
            <a:headEnd/>
            <a:tailEnd/>
          </a:ln>
          <a:effectLst/>
        </p:spPr>
        <p:txBody>
          <a:bodyPr wrap="none" anchor="ctr"/>
          <a:lstStyle/>
          <a:p>
            <a:pPr algn="ctr" eaLnBrk="0" hangingPunct="0"/>
            <a:endParaRPr lang="en-US" sz="1400" b="1" dirty="0">
              <a:latin typeface="Arial" charset="0"/>
            </a:endParaRPr>
          </a:p>
          <a:p>
            <a:pPr algn="ctr" eaLnBrk="0" hangingPunct="0"/>
            <a:r>
              <a:rPr lang="en-US" sz="1400" b="1" dirty="0">
                <a:latin typeface="Arial" charset="0"/>
              </a:rPr>
              <a:t>LINGKUNGAN </a:t>
            </a:r>
          </a:p>
          <a:p>
            <a:pPr algn="ctr" eaLnBrk="0" hangingPunct="0"/>
            <a:r>
              <a:rPr lang="en-US" sz="1400" b="1" dirty="0">
                <a:latin typeface="Arial" charset="0"/>
              </a:rPr>
              <a:t>PERADILAN AGAMA</a:t>
            </a:r>
          </a:p>
          <a:p>
            <a:pPr algn="ctr" eaLnBrk="0" hangingPunct="0"/>
            <a:r>
              <a:rPr lang="id-ID" sz="1400" b="1" dirty="0">
                <a:latin typeface="Arial" charset="0"/>
              </a:rPr>
              <a:t>UU No.50 th.2009</a:t>
            </a:r>
            <a:r>
              <a:rPr lang="en-US" sz="1400" b="1" dirty="0">
                <a:latin typeface="Arial" charset="0"/>
              </a:rPr>
              <a:t> </a:t>
            </a:r>
          </a:p>
          <a:p>
            <a:pPr algn="ctr" eaLnBrk="0" hangingPunct="0"/>
            <a:r>
              <a:rPr lang="en-US" sz="1400" b="1" dirty="0">
                <a:latin typeface="Arial" charset="0"/>
              </a:rPr>
              <a:t>J</a:t>
            </a:r>
            <a:r>
              <a:rPr lang="id-ID" sz="1400" b="1" dirty="0">
                <a:latin typeface="Arial" charset="0"/>
              </a:rPr>
              <a:t>is.</a:t>
            </a:r>
            <a:r>
              <a:rPr lang="en-US" sz="1400" b="1" dirty="0">
                <a:latin typeface="Arial" charset="0"/>
              </a:rPr>
              <a:t> </a:t>
            </a:r>
            <a:r>
              <a:rPr lang="id-ID" sz="1400" b="1" dirty="0">
                <a:latin typeface="Tahoma" pitchFamily="34" charset="0"/>
              </a:rPr>
              <a:t>UU No.3/2006</a:t>
            </a:r>
          </a:p>
          <a:p>
            <a:pPr algn="ctr" eaLnBrk="0" hangingPunct="0"/>
            <a:r>
              <a:rPr lang="id-ID" sz="1400" b="1" dirty="0">
                <a:latin typeface="Tahoma" pitchFamily="34" charset="0"/>
              </a:rPr>
              <a:t>Jo. </a:t>
            </a:r>
            <a:r>
              <a:rPr lang="en-US" sz="1400" b="1" dirty="0">
                <a:latin typeface="Arial" charset="0"/>
              </a:rPr>
              <a:t>UU no.7 </a:t>
            </a:r>
            <a:r>
              <a:rPr lang="en-US" sz="1400" b="1" dirty="0" err="1">
                <a:latin typeface="Arial" charset="0"/>
              </a:rPr>
              <a:t>th</a:t>
            </a:r>
            <a:r>
              <a:rPr lang="en-US" sz="1400" b="1" dirty="0">
                <a:latin typeface="Arial" charset="0"/>
              </a:rPr>
              <a:t> 1989</a:t>
            </a:r>
            <a:endParaRPr lang="en-US" sz="1400" b="1" dirty="0">
              <a:latin typeface="Tahoma" pitchFamily="34" charset="0"/>
            </a:endParaRPr>
          </a:p>
          <a:p>
            <a:pPr algn="ctr" eaLnBrk="0" hangingPunct="0"/>
            <a:endParaRPr lang="en-US" sz="1400" b="1" dirty="0">
              <a:latin typeface="Arial" charset="0"/>
            </a:endParaRPr>
          </a:p>
        </p:txBody>
      </p:sp>
      <p:sp>
        <p:nvSpPr>
          <p:cNvPr id="17414" name="Rectangle 6"/>
          <p:cNvSpPr>
            <a:spLocks noChangeArrowheads="1"/>
          </p:cNvSpPr>
          <p:nvPr/>
        </p:nvSpPr>
        <p:spPr bwMode="auto">
          <a:xfrm>
            <a:off x="2514600" y="2012950"/>
            <a:ext cx="1905000" cy="1258888"/>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400" b="1" dirty="0">
                <a:latin typeface="Arial" charset="0"/>
              </a:rPr>
              <a:t>LINGKUNGAN </a:t>
            </a:r>
          </a:p>
          <a:p>
            <a:pPr algn="ctr" eaLnBrk="0" hangingPunct="0"/>
            <a:r>
              <a:rPr lang="en-US" sz="1400" b="1" dirty="0">
                <a:latin typeface="Arial" charset="0"/>
              </a:rPr>
              <a:t>PERADILAN TUN</a:t>
            </a:r>
          </a:p>
          <a:p>
            <a:pPr algn="ctr" eaLnBrk="0" hangingPunct="0"/>
            <a:r>
              <a:rPr lang="id-ID" sz="1400" b="1" dirty="0">
                <a:latin typeface="Arial" charset="0"/>
              </a:rPr>
              <a:t>UU No.51 TH 2009, jis. </a:t>
            </a:r>
          </a:p>
          <a:p>
            <a:pPr algn="ctr" eaLnBrk="0" hangingPunct="0"/>
            <a:r>
              <a:rPr lang="en-US" sz="1400" b="1" dirty="0">
                <a:latin typeface="Arial" charset="0"/>
              </a:rPr>
              <a:t>UU No.9 </a:t>
            </a:r>
            <a:r>
              <a:rPr lang="en-US" sz="1400" b="1" dirty="0" err="1">
                <a:latin typeface="Arial" charset="0"/>
              </a:rPr>
              <a:t>th</a:t>
            </a:r>
            <a:r>
              <a:rPr lang="en-US" sz="1400" b="1" dirty="0">
                <a:latin typeface="Arial" charset="0"/>
              </a:rPr>
              <a:t> 2004</a:t>
            </a:r>
          </a:p>
          <a:p>
            <a:pPr algn="ctr" eaLnBrk="0" hangingPunct="0"/>
            <a:r>
              <a:rPr lang="en-US" sz="1400" b="1" dirty="0">
                <a:latin typeface="Arial" charset="0"/>
              </a:rPr>
              <a:t>Jo. UU No.5 </a:t>
            </a:r>
            <a:r>
              <a:rPr lang="en-US" sz="1400" b="1" dirty="0" err="1">
                <a:latin typeface="Arial" charset="0"/>
              </a:rPr>
              <a:t>th</a:t>
            </a:r>
            <a:r>
              <a:rPr lang="en-US" sz="1400" b="1" dirty="0">
                <a:latin typeface="Arial" charset="0"/>
              </a:rPr>
              <a:t> 1986</a:t>
            </a:r>
          </a:p>
        </p:txBody>
      </p:sp>
      <p:sp>
        <p:nvSpPr>
          <p:cNvPr id="17415" name="Line 7"/>
          <p:cNvSpPr>
            <a:spLocks noChangeShapeType="1"/>
          </p:cNvSpPr>
          <p:nvPr/>
        </p:nvSpPr>
        <p:spPr bwMode="auto">
          <a:xfrm>
            <a:off x="4572000" y="1173163"/>
            <a:ext cx="0" cy="419100"/>
          </a:xfrm>
          <a:prstGeom prst="line">
            <a:avLst/>
          </a:prstGeom>
          <a:noFill/>
          <a:ln w="9525">
            <a:solidFill>
              <a:schemeClr val="tx1"/>
            </a:solidFill>
            <a:round/>
            <a:headEnd/>
            <a:tailEnd/>
          </a:ln>
          <a:effectLst/>
        </p:spPr>
        <p:txBody>
          <a:bodyPr/>
          <a:lstStyle/>
          <a:p>
            <a:endParaRPr lang="id-ID"/>
          </a:p>
        </p:txBody>
      </p:sp>
      <p:sp>
        <p:nvSpPr>
          <p:cNvPr id="17416" name="Line 8"/>
          <p:cNvSpPr>
            <a:spLocks noChangeShapeType="1"/>
          </p:cNvSpPr>
          <p:nvPr/>
        </p:nvSpPr>
        <p:spPr bwMode="auto">
          <a:xfrm>
            <a:off x="1371600" y="1592263"/>
            <a:ext cx="6705600" cy="0"/>
          </a:xfrm>
          <a:prstGeom prst="line">
            <a:avLst/>
          </a:prstGeom>
          <a:noFill/>
          <a:ln w="9525">
            <a:solidFill>
              <a:schemeClr val="tx1"/>
            </a:solidFill>
            <a:round/>
            <a:headEnd/>
            <a:tailEnd/>
          </a:ln>
          <a:effectLst/>
        </p:spPr>
        <p:txBody>
          <a:bodyPr/>
          <a:lstStyle/>
          <a:p>
            <a:endParaRPr lang="id-ID"/>
          </a:p>
        </p:txBody>
      </p:sp>
      <p:sp>
        <p:nvSpPr>
          <p:cNvPr id="17417" name="Line 9"/>
          <p:cNvSpPr>
            <a:spLocks noChangeShapeType="1"/>
          </p:cNvSpPr>
          <p:nvPr/>
        </p:nvSpPr>
        <p:spPr bwMode="auto">
          <a:xfrm>
            <a:off x="1371600" y="1592263"/>
            <a:ext cx="0" cy="420687"/>
          </a:xfrm>
          <a:prstGeom prst="line">
            <a:avLst/>
          </a:prstGeom>
          <a:noFill/>
          <a:ln w="9525">
            <a:solidFill>
              <a:schemeClr val="tx1"/>
            </a:solidFill>
            <a:round/>
            <a:headEnd/>
            <a:tailEnd type="triangle" w="med" len="med"/>
          </a:ln>
          <a:effectLst/>
        </p:spPr>
        <p:txBody>
          <a:bodyPr/>
          <a:lstStyle/>
          <a:p>
            <a:endParaRPr lang="id-ID"/>
          </a:p>
        </p:txBody>
      </p:sp>
      <p:sp>
        <p:nvSpPr>
          <p:cNvPr id="17418" name="Line 10"/>
          <p:cNvSpPr>
            <a:spLocks noChangeShapeType="1"/>
          </p:cNvSpPr>
          <p:nvPr/>
        </p:nvSpPr>
        <p:spPr bwMode="auto">
          <a:xfrm>
            <a:off x="3429000" y="1592263"/>
            <a:ext cx="0" cy="420687"/>
          </a:xfrm>
          <a:prstGeom prst="line">
            <a:avLst/>
          </a:prstGeom>
          <a:noFill/>
          <a:ln w="9525">
            <a:solidFill>
              <a:schemeClr val="tx1"/>
            </a:solidFill>
            <a:round/>
            <a:headEnd/>
            <a:tailEnd type="triangle" w="med" len="med"/>
          </a:ln>
          <a:effectLst/>
        </p:spPr>
        <p:txBody>
          <a:bodyPr/>
          <a:lstStyle/>
          <a:p>
            <a:endParaRPr lang="id-ID"/>
          </a:p>
        </p:txBody>
      </p:sp>
      <p:sp>
        <p:nvSpPr>
          <p:cNvPr id="17419" name="Line 11"/>
          <p:cNvSpPr>
            <a:spLocks noChangeShapeType="1"/>
          </p:cNvSpPr>
          <p:nvPr/>
        </p:nvSpPr>
        <p:spPr bwMode="auto">
          <a:xfrm>
            <a:off x="8077200" y="1592263"/>
            <a:ext cx="0" cy="420687"/>
          </a:xfrm>
          <a:prstGeom prst="line">
            <a:avLst/>
          </a:prstGeom>
          <a:noFill/>
          <a:ln w="9525">
            <a:solidFill>
              <a:schemeClr val="tx1"/>
            </a:solidFill>
            <a:round/>
            <a:headEnd/>
            <a:tailEnd type="triangle" w="med" len="med"/>
          </a:ln>
          <a:effectLst/>
        </p:spPr>
        <p:txBody>
          <a:bodyPr/>
          <a:lstStyle/>
          <a:p>
            <a:endParaRPr lang="id-ID"/>
          </a:p>
        </p:txBody>
      </p:sp>
      <p:sp>
        <p:nvSpPr>
          <p:cNvPr id="17420" name="Line 12"/>
          <p:cNvSpPr>
            <a:spLocks noChangeShapeType="1"/>
          </p:cNvSpPr>
          <p:nvPr/>
        </p:nvSpPr>
        <p:spPr bwMode="auto">
          <a:xfrm>
            <a:off x="5715000" y="1592263"/>
            <a:ext cx="0" cy="420687"/>
          </a:xfrm>
          <a:prstGeom prst="line">
            <a:avLst/>
          </a:prstGeom>
          <a:noFill/>
          <a:ln w="9525">
            <a:solidFill>
              <a:schemeClr val="tx1"/>
            </a:solidFill>
            <a:round/>
            <a:headEnd/>
            <a:tailEnd type="triangle" w="med" len="med"/>
          </a:ln>
          <a:effectLst/>
        </p:spPr>
        <p:txBody>
          <a:bodyPr/>
          <a:lstStyle/>
          <a:p>
            <a:endParaRPr lang="id-ID"/>
          </a:p>
        </p:txBody>
      </p:sp>
      <p:sp>
        <p:nvSpPr>
          <p:cNvPr id="17421" name="Rectangle 13"/>
          <p:cNvSpPr>
            <a:spLocks noChangeArrowheads="1"/>
          </p:cNvSpPr>
          <p:nvPr/>
        </p:nvSpPr>
        <p:spPr bwMode="auto">
          <a:xfrm>
            <a:off x="685800" y="5580063"/>
            <a:ext cx="1600200" cy="525462"/>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 </a:t>
            </a:r>
          </a:p>
          <a:p>
            <a:pPr algn="ctr" eaLnBrk="0" hangingPunct="0"/>
            <a:r>
              <a:rPr lang="en-US" sz="1200" b="1">
                <a:latin typeface="Arial" charset="0"/>
              </a:rPr>
              <a:t>TIPIKOR</a:t>
            </a:r>
          </a:p>
        </p:txBody>
      </p:sp>
      <p:sp>
        <p:nvSpPr>
          <p:cNvPr id="17422" name="Rectangle 14"/>
          <p:cNvSpPr>
            <a:spLocks noChangeArrowheads="1"/>
          </p:cNvSpPr>
          <p:nvPr/>
        </p:nvSpPr>
        <p:spPr bwMode="auto">
          <a:xfrm>
            <a:off x="685800" y="3481388"/>
            <a:ext cx="1600200" cy="525462"/>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 </a:t>
            </a:r>
          </a:p>
          <a:p>
            <a:pPr algn="ctr" eaLnBrk="0" hangingPunct="0"/>
            <a:r>
              <a:rPr lang="en-US" sz="1200" b="1">
                <a:latin typeface="Arial" charset="0"/>
              </a:rPr>
              <a:t>ANAK</a:t>
            </a:r>
          </a:p>
        </p:txBody>
      </p:sp>
      <p:sp>
        <p:nvSpPr>
          <p:cNvPr id="17423" name="Rectangle 15"/>
          <p:cNvSpPr>
            <a:spLocks noChangeArrowheads="1"/>
          </p:cNvSpPr>
          <p:nvPr/>
        </p:nvSpPr>
        <p:spPr bwMode="auto">
          <a:xfrm>
            <a:off x="685800" y="5056188"/>
            <a:ext cx="1600200" cy="523875"/>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a:t>
            </a:r>
          </a:p>
          <a:p>
            <a:pPr algn="ctr" eaLnBrk="0" hangingPunct="0"/>
            <a:r>
              <a:rPr lang="en-US" sz="1200" b="1">
                <a:latin typeface="Arial" charset="0"/>
              </a:rPr>
              <a:t>HUB. INDUSTRIAL</a:t>
            </a:r>
          </a:p>
        </p:txBody>
      </p:sp>
      <p:sp>
        <p:nvSpPr>
          <p:cNvPr id="17424" name="Rectangle 16"/>
          <p:cNvSpPr>
            <a:spLocks noChangeArrowheads="1"/>
          </p:cNvSpPr>
          <p:nvPr/>
        </p:nvSpPr>
        <p:spPr bwMode="auto">
          <a:xfrm>
            <a:off x="685800" y="4530725"/>
            <a:ext cx="1600200" cy="525463"/>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 </a:t>
            </a:r>
          </a:p>
          <a:p>
            <a:pPr algn="ctr" eaLnBrk="0" hangingPunct="0"/>
            <a:r>
              <a:rPr lang="en-US" sz="1200" b="1">
                <a:latin typeface="Arial" charset="0"/>
              </a:rPr>
              <a:t>HAM</a:t>
            </a:r>
          </a:p>
        </p:txBody>
      </p:sp>
      <p:sp>
        <p:nvSpPr>
          <p:cNvPr id="17425" name="Rectangle 17"/>
          <p:cNvSpPr>
            <a:spLocks noChangeArrowheads="1"/>
          </p:cNvSpPr>
          <p:nvPr/>
        </p:nvSpPr>
        <p:spPr bwMode="auto">
          <a:xfrm>
            <a:off x="685800" y="4006850"/>
            <a:ext cx="1600200" cy="523875"/>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a:t>
            </a:r>
          </a:p>
          <a:p>
            <a:pPr algn="ctr" eaLnBrk="0" hangingPunct="0"/>
            <a:r>
              <a:rPr lang="en-US" sz="1200" b="1">
                <a:latin typeface="Arial" charset="0"/>
              </a:rPr>
              <a:t>NIAGA</a:t>
            </a:r>
          </a:p>
        </p:txBody>
      </p:sp>
      <p:sp>
        <p:nvSpPr>
          <p:cNvPr id="17426" name="Rectangle 18"/>
          <p:cNvSpPr>
            <a:spLocks noChangeArrowheads="1"/>
          </p:cNvSpPr>
          <p:nvPr/>
        </p:nvSpPr>
        <p:spPr bwMode="auto">
          <a:xfrm>
            <a:off x="685800" y="6105525"/>
            <a:ext cx="1600200" cy="523875"/>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a:t>
            </a:r>
          </a:p>
          <a:p>
            <a:pPr algn="ctr" eaLnBrk="0" hangingPunct="0"/>
            <a:r>
              <a:rPr lang="en-US" sz="1200" b="1">
                <a:latin typeface="Arial" charset="0"/>
              </a:rPr>
              <a:t>PERIKANAN</a:t>
            </a:r>
          </a:p>
        </p:txBody>
      </p:sp>
      <p:sp>
        <p:nvSpPr>
          <p:cNvPr id="17427" name="Line 19"/>
          <p:cNvSpPr>
            <a:spLocks noChangeShapeType="1"/>
          </p:cNvSpPr>
          <p:nvPr/>
        </p:nvSpPr>
        <p:spPr bwMode="auto">
          <a:xfrm>
            <a:off x="381000" y="3271838"/>
            <a:ext cx="0" cy="3148012"/>
          </a:xfrm>
          <a:prstGeom prst="line">
            <a:avLst/>
          </a:prstGeom>
          <a:noFill/>
          <a:ln w="9525">
            <a:solidFill>
              <a:schemeClr val="tx1"/>
            </a:solidFill>
            <a:round/>
            <a:headEnd/>
            <a:tailEnd/>
          </a:ln>
          <a:effectLst/>
        </p:spPr>
        <p:txBody>
          <a:bodyPr/>
          <a:lstStyle/>
          <a:p>
            <a:endParaRPr lang="id-ID"/>
          </a:p>
        </p:txBody>
      </p:sp>
      <p:sp>
        <p:nvSpPr>
          <p:cNvPr id="17428" name="Line 20"/>
          <p:cNvSpPr>
            <a:spLocks noChangeShapeType="1"/>
          </p:cNvSpPr>
          <p:nvPr/>
        </p:nvSpPr>
        <p:spPr bwMode="auto">
          <a:xfrm>
            <a:off x="381000" y="6419850"/>
            <a:ext cx="304800" cy="0"/>
          </a:xfrm>
          <a:prstGeom prst="line">
            <a:avLst/>
          </a:prstGeom>
          <a:noFill/>
          <a:ln w="9525">
            <a:solidFill>
              <a:schemeClr val="tx1"/>
            </a:solidFill>
            <a:round/>
            <a:headEnd/>
            <a:tailEnd type="triangle" w="med" len="med"/>
          </a:ln>
          <a:effectLst/>
        </p:spPr>
        <p:txBody>
          <a:bodyPr/>
          <a:lstStyle/>
          <a:p>
            <a:endParaRPr lang="id-ID"/>
          </a:p>
        </p:txBody>
      </p:sp>
      <p:sp>
        <p:nvSpPr>
          <p:cNvPr id="17429" name="Line 21"/>
          <p:cNvSpPr>
            <a:spLocks noChangeShapeType="1"/>
          </p:cNvSpPr>
          <p:nvPr/>
        </p:nvSpPr>
        <p:spPr bwMode="auto">
          <a:xfrm>
            <a:off x="381000" y="5789613"/>
            <a:ext cx="304800" cy="0"/>
          </a:xfrm>
          <a:prstGeom prst="line">
            <a:avLst/>
          </a:prstGeom>
          <a:noFill/>
          <a:ln w="9525">
            <a:solidFill>
              <a:schemeClr val="tx1"/>
            </a:solidFill>
            <a:round/>
            <a:headEnd/>
            <a:tailEnd type="triangle" w="med" len="med"/>
          </a:ln>
          <a:effectLst/>
        </p:spPr>
        <p:txBody>
          <a:bodyPr/>
          <a:lstStyle/>
          <a:p>
            <a:endParaRPr lang="id-ID"/>
          </a:p>
        </p:txBody>
      </p:sp>
      <p:sp>
        <p:nvSpPr>
          <p:cNvPr id="17430" name="Line 22"/>
          <p:cNvSpPr>
            <a:spLocks noChangeShapeType="1"/>
          </p:cNvSpPr>
          <p:nvPr/>
        </p:nvSpPr>
        <p:spPr bwMode="auto">
          <a:xfrm>
            <a:off x="381000" y="5265738"/>
            <a:ext cx="304800" cy="0"/>
          </a:xfrm>
          <a:prstGeom prst="line">
            <a:avLst/>
          </a:prstGeom>
          <a:noFill/>
          <a:ln w="9525">
            <a:solidFill>
              <a:schemeClr val="tx1"/>
            </a:solidFill>
            <a:round/>
            <a:headEnd/>
            <a:tailEnd type="triangle" w="med" len="med"/>
          </a:ln>
          <a:effectLst/>
        </p:spPr>
        <p:txBody>
          <a:bodyPr/>
          <a:lstStyle/>
          <a:p>
            <a:endParaRPr lang="id-ID"/>
          </a:p>
        </p:txBody>
      </p:sp>
      <p:sp>
        <p:nvSpPr>
          <p:cNvPr id="17431" name="Line 23"/>
          <p:cNvSpPr>
            <a:spLocks noChangeShapeType="1"/>
          </p:cNvSpPr>
          <p:nvPr/>
        </p:nvSpPr>
        <p:spPr bwMode="auto">
          <a:xfrm>
            <a:off x="381000" y="4740275"/>
            <a:ext cx="304800" cy="0"/>
          </a:xfrm>
          <a:prstGeom prst="line">
            <a:avLst/>
          </a:prstGeom>
          <a:noFill/>
          <a:ln w="9525">
            <a:solidFill>
              <a:schemeClr val="tx1"/>
            </a:solidFill>
            <a:round/>
            <a:headEnd/>
            <a:tailEnd type="triangle" w="med" len="med"/>
          </a:ln>
          <a:effectLst/>
        </p:spPr>
        <p:txBody>
          <a:bodyPr/>
          <a:lstStyle/>
          <a:p>
            <a:endParaRPr lang="id-ID"/>
          </a:p>
        </p:txBody>
      </p:sp>
      <p:sp>
        <p:nvSpPr>
          <p:cNvPr id="17432" name="Line 24"/>
          <p:cNvSpPr>
            <a:spLocks noChangeShapeType="1"/>
          </p:cNvSpPr>
          <p:nvPr/>
        </p:nvSpPr>
        <p:spPr bwMode="auto">
          <a:xfrm>
            <a:off x="381000" y="4216400"/>
            <a:ext cx="304800" cy="0"/>
          </a:xfrm>
          <a:prstGeom prst="line">
            <a:avLst/>
          </a:prstGeom>
          <a:noFill/>
          <a:ln w="9525">
            <a:solidFill>
              <a:schemeClr val="tx1"/>
            </a:solidFill>
            <a:round/>
            <a:headEnd/>
            <a:tailEnd type="triangle" w="med" len="med"/>
          </a:ln>
          <a:effectLst/>
        </p:spPr>
        <p:txBody>
          <a:bodyPr/>
          <a:lstStyle/>
          <a:p>
            <a:endParaRPr lang="id-ID"/>
          </a:p>
        </p:txBody>
      </p:sp>
      <p:sp>
        <p:nvSpPr>
          <p:cNvPr id="17433" name="Line 25"/>
          <p:cNvSpPr>
            <a:spLocks noChangeShapeType="1"/>
          </p:cNvSpPr>
          <p:nvPr/>
        </p:nvSpPr>
        <p:spPr bwMode="auto">
          <a:xfrm>
            <a:off x="381000" y="3690938"/>
            <a:ext cx="304800" cy="0"/>
          </a:xfrm>
          <a:prstGeom prst="line">
            <a:avLst/>
          </a:prstGeom>
          <a:noFill/>
          <a:ln w="9525">
            <a:solidFill>
              <a:schemeClr val="tx1"/>
            </a:solidFill>
            <a:round/>
            <a:headEnd/>
            <a:tailEnd type="triangle" w="med" len="med"/>
          </a:ln>
          <a:effectLst/>
        </p:spPr>
        <p:txBody>
          <a:bodyPr/>
          <a:lstStyle/>
          <a:p>
            <a:endParaRPr lang="id-ID"/>
          </a:p>
        </p:txBody>
      </p:sp>
      <p:sp>
        <p:nvSpPr>
          <p:cNvPr id="17434" name="Rectangle 26"/>
          <p:cNvSpPr>
            <a:spLocks noChangeArrowheads="1"/>
          </p:cNvSpPr>
          <p:nvPr/>
        </p:nvSpPr>
        <p:spPr bwMode="auto">
          <a:xfrm>
            <a:off x="2667000" y="4216400"/>
            <a:ext cx="1600200" cy="523875"/>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n-US" sz="1200" b="1">
                <a:latin typeface="Arial" charset="0"/>
              </a:rPr>
              <a:t>PENGADILAN </a:t>
            </a:r>
          </a:p>
          <a:p>
            <a:pPr algn="ctr" eaLnBrk="0" hangingPunct="0"/>
            <a:r>
              <a:rPr lang="en-US" sz="1200" b="1">
                <a:latin typeface="Arial" charset="0"/>
              </a:rPr>
              <a:t>PAJAK</a:t>
            </a:r>
          </a:p>
        </p:txBody>
      </p:sp>
      <p:sp>
        <p:nvSpPr>
          <p:cNvPr id="17435" name="Line 27"/>
          <p:cNvSpPr>
            <a:spLocks noChangeShapeType="1"/>
          </p:cNvSpPr>
          <p:nvPr/>
        </p:nvSpPr>
        <p:spPr bwMode="auto">
          <a:xfrm>
            <a:off x="3429000" y="3271838"/>
            <a:ext cx="0" cy="944562"/>
          </a:xfrm>
          <a:prstGeom prst="line">
            <a:avLst/>
          </a:prstGeom>
          <a:noFill/>
          <a:ln w="9525">
            <a:solidFill>
              <a:schemeClr val="tx1"/>
            </a:solidFill>
            <a:round/>
            <a:headEnd/>
            <a:tailEnd type="triangle" w="med" len="med"/>
          </a:ln>
          <a:effectLst/>
        </p:spPr>
        <p:txBody>
          <a:bodyPr/>
          <a:lstStyle/>
          <a:p>
            <a:endParaRPr lang="id-ID"/>
          </a:p>
        </p:txBody>
      </p:sp>
      <p:sp>
        <p:nvSpPr>
          <p:cNvPr id="17436" name="Rectangle 28"/>
          <p:cNvSpPr>
            <a:spLocks noChangeArrowheads="1"/>
          </p:cNvSpPr>
          <p:nvPr/>
        </p:nvSpPr>
        <p:spPr bwMode="auto">
          <a:xfrm>
            <a:off x="4876800" y="4219575"/>
            <a:ext cx="1600200" cy="523875"/>
          </a:xfrm>
          <a:prstGeom prst="rect">
            <a:avLst/>
          </a:prstGeom>
          <a:solidFill>
            <a:schemeClr val="accent1"/>
          </a:solidFill>
          <a:ln w="9525">
            <a:solidFill>
              <a:schemeClr val="tx1"/>
            </a:solidFill>
            <a:miter lim="800000"/>
            <a:headEnd/>
            <a:tailEnd/>
          </a:ln>
          <a:effectLst/>
        </p:spPr>
        <p:txBody>
          <a:bodyPr wrap="none" anchor="ctr"/>
          <a:lstStyle/>
          <a:p>
            <a:pPr algn="ctr" eaLnBrk="0" hangingPunct="0"/>
            <a:endParaRPr lang="en-US" sz="1200" b="1">
              <a:latin typeface="Arial" charset="0"/>
            </a:endParaRPr>
          </a:p>
          <a:p>
            <a:pPr algn="ctr" eaLnBrk="0" hangingPunct="0"/>
            <a:r>
              <a:rPr lang="en-US" sz="1200" b="1">
                <a:latin typeface="Arial" charset="0"/>
              </a:rPr>
              <a:t>MAHKAMAH</a:t>
            </a:r>
          </a:p>
          <a:p>
            <a:pPr algn="ctr" eaLnBrk="0" hangingPunct="0"/>
            <a:r>
              <a:rPr lang="en-US" sz="1200" b="1">
                <a:latin typeface="Arial" charset="0"/>
              </a:rPr>
              <a:t> SYARIAH (ACEH)</a:t>
            </a:r>
          </a:p>
          <a:p>
            <a:pPr algn="ctr" eaLnBrk="0" hangingPunct="0"/>
            <a:endParaRPr lang="en-US" sz="1200" b="1">
              <a:latin typeface="Arial" charset="0"/>
            </a:endParaRPr>
          </a:p>
        </p:txBody>
      </p:sp>
      <p:sp>
        <p:nvSpPr>
          <p:cNvPr id="17437" name="Line 29"/>
          <p:cNvSpPr>
            <a:spLocks noChangeShapeType="1"/>
          </p:cNvSpPr>
          <p:nvPr/>
        </p:nvSpPr>
        <p:spPr bwMode="auto">
          <a:xfrm>
            <a:off x="5686425" y="3290888"/>
            <a:ext cx="0" cy="944562"/>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ransition spd="slow">
    <p:comb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normAutofit fontScale="90000"/>
          </a:bodyPr>
          <a:lstStyle/>
          <a:p>
            <a:pPr algn="ctr"/>
            <a:br>
              <a:rPr lang="en-GB" b="0" dirty="0">
                <a:latin typeface="Comic Sans MS" pitchFamily="66" charset="0"/>
                <a:cs typeface="Arial" charset="0"/>
              </a:rPr>
            </a:br>
            <a:r>
              <a:rPr lang="id-ID" b="0" dirty="0">
                <a:latin typeface="Comic Sans MS" pitchFamily="66" charset="0"/>
                <a:cs typeface="Arial" charset="0"/>
              </a:rPr>
              <a:t>KEWENANGAN PTUN</a:t>
            </a:r>
            <a:br>
              <a:rPr lang="en-GB" b="0" dirty="0">
                <a:solidFill>
                  <a:srgbClr val="000000"/>
                </a:solidFill>
                <a:effectLst>
                  <a:outerShdw blurRad="38100" dist="38100" dir="2700000" algn="tl">
                    <a:srgbClr val="FFFFFF"/>
                  </a:outerShdw>
                </a:effectLst>
                <a:latin typeface="Comic Sans MS" pitchFamily="66" charset="0"/>
                <a:cs typeface="Times New Roman" pitchFamily="18" charset="0"/>
              </a:rPr>
            </a:br>
            <a:endParaRPr lang="en-US" b="0" dirty="0">
              <a:solidFill>
                <a:srgbClr val="000000"/>
              </a:solidFill>
              <a:effectLst>
                <a:outerShdw blurRad="38100" dist="38100" dir="2700000" algn="tl">
                  <a:srgbClr val="FFFFFF"/>
                </a:outerShdw>
              </a:effectLst>
              <a:latin typeface="Comic Sans MS" pitchFamily="66" charset="0"/>
              <a:cs typeface="Times New Roman" pitchFamily="18" charset="0"/>
            </a:endParaRPr>
          </a:p>
        </p:txBody>
      </p:sp>
      <p:sp>
        <p:nvSpPr>
          <p:cNvPr id="43011" name="Rectangle 3"/>
          <p:cNvSpPr>
            <a:spLocks noGrp="1" noChangeArrowheads="1"/>
          </p:cNvSpPr>
          <p:nvPr>
            <p:ph idx="1"/>
          </p:nvPr>
        </p:nvSpPr>
        <p:spPr/>
        <p:txBody>
          <a:bodyPr/>
          <a:lstStyle/>
          <a:p>
            <a:pPr>
              <a:lnSpc>
                <a:spcPct val="80000"/>
              </a:lnSpc>
            </a:pPr>
            <a:endParaRPr lang="en-US" sz="2800" b="1">
              <a:latin typeface="Comic Sans MS" pitchFamily="66" charset="0"/>
              <a:cs typeface="Arial" charset="0"/>
            </a:endParaRPr>
          </a:p>
          <a:p>
            <a:pPr algn="just">
              <a:lnSpc>
                <a:spcPct val="80000"/>
              </a:lnSpc>
            </a:pPr>
            <a:r>
              <a:rPr lang="en-US" sz="2800">
                <a:latin typeface="Comic Sans MS" pitchFamily="66" charset="0"/>
                <a:cs typeface="Arial" charset="0"/>
              </a:rPr>
              <a:t>Peradilan Tata Usaha Negara adalah salah satu pelaku kekuasaan kehakiman bagi rakyat pencari keadilan terhadap sengketa Tata Usaha Negara.</a:t>
            </a:r>
            <a:r>
              <a:rPr lang="en-US" sz="2800">
                <a:latin typeface="Comic Sans MS" pitchFamily="66" charset="0"/>
              </a:rPr>
              <a:t> </a:t>
            </a:r>
          </a:p>
          <a:p>
            <a:pPr>
              <a:lnSpc>
                <a:spcPct val="80000"/>
              </a:lnSpc>
            </a:pPr>
            <a:endParaRPr lang="en-US" sz="2800">
              <a:latin typeface="Comic Sans MS" pitchFamily="66" charset="0"/>
            </a:endParaRPr>
          </a:p>
          <a:p>
            <a:pPr algn="just">
              <a:lnSpc>
                <a:spcPct val="80000"/>
              </a:lnSpc>
            </a:pPr>
            <a:r>
              <a:rPr lang="en-US" sz="2800">
                <a:latin typeface="Comic Sans MS" pitchFamily="66" charset="0"/>
                <a:cs typeface="Arial" charset="0"/>
              </a:rPr>
              <a:t>Yang dimaksud dengan “rakyat pencari keadilan” adalah setiap orang baik warga negara Indonesia maupun orang asing, dan badan hukum perdata yang mencari keadilan pada Peradilan Tata Usaha Negara</a:t>
            </a:r>
            <a:r>
              <a:rPr lang="en-US" sz="2800">
                <a:latin typeface="Comic Sans MS" pitchFamily="66" charset="0"/>
              </a:rPr>
              <a:t> </a:t>
            </a:r>
          </a:p>
          <a:p>
            <a:pPr algn="ctr">
              <a:lnSpc>
                <a:spcPct val="80000"/>
              </a:lnSpc>
              <a:buFont typeface="Wingdings" pitchFamily="2" charset="2"/>
              <a:buNone/>
            </a:pPr>
            <a:endParaRPr lang="en-US" sz="160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IMG1556"/>
          <p:cNvPicPr>
            <a:picLocks noChangeAspect="1" noChangeArrowheads="1"/>
          </p:cNvPicPr>
          <p:nvPr/>
        </p:nvPicPr>
        <p:blipFill>
          <a:blip r:embed="rId2"/>
          <a:srcRect/>
          <a:stretch>
            <a:fillRect/>
          </a:stretch>
        </p:blipFill>
        <p:spPr>
          <a:xfrm>
            <a:off x="1000100" y="2714620"/>
            <a:ext cx="7429552" cy="2143140"/>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sz="quarter" idx="1"/>
          </p:nvPr>
        </p:nvSpPr>
        <p:spPr/>
        <p:txBody>
          <a:bodyPr>
            <a:normAutofit/>
          </a:bodyPr>
          <a:lstStyle/>
          <a:p>
            <a:pPr algn="ctr">
              <a:buNone/>
            </a:pPr>
            <a:r>
              <a:rPr lang="id-ID" sz="6000" dirty="0">
                <a:latin typeface="Aston-F1" pitchFamily="2" charset="0"/>
              </a:rPr>
              <a:t>PENDAHULUAN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58763"/>
            <a:ext cx="8229600" cy="914400"/>
          </a:xfrm>
        </p:spPr>
        <p:txBody>
          <a:bodyPr>
            <a:normAutofit fontScale="90000"/>
          </a:bodyPr>
          <a:lstStyle/>
          <a:p>
            <a:pPr algn="ctr"/>
            <a:r>
              <a:rPr lang="en-US" sz="4000" b="1" dirty="0" err="1">
                <a:latin typeface="Century Gothic" pitchFamily="34" charset="0"/>
              </a:rPr>
              <a:t>Kekuasaan</a:t>
            </a:r>
            <a:r>
              <a:rPr lang="en-US" sz="4000" b="1" dirty="0">
                <a:latin typeface="Century Gothic" pitchFamily="34" charset="0"/>
              </a:rPr>
              <a:t> </a:t>
            </a:r>
            <a:r>
              <a:rPr lang="en-US" sz="4000" b="1" dirty="0" err="1">
                <a:latin typeface="Century Gothic" pitchFamily="34" charset="0"/>
              </a:rPr>
              <a:t>Kehakiman</a:t>
            </a:r>
            <a:r>
              <a:rPr lang="en-US" sz="4000" b="1" dirty="0">
                <a:latin typeface="Century Gothic" pitchFamily="34" charset="0"/>
              </a:rPr>
              <a:t> </a:t>
            </a:r>
            <a:r>
              <a:rPr lang="en-US" sz="4000" b="1" dirty="0" err="1">
                <a:latin typeface="Century Gothic" pitchFamily="34" charset="0"/>
              </a:rPr>
              <a:t>dilingkungan</a:t>
            </a:r>
            <a:r>
              <a:rPr lang="en-US" sz="4000" b="1" dirty="0">
                <a:latin typeface="Century Gothic" pitchFamily="34" charset="0"/>
              </a:rPr>
              <a:t> </a:t>
            </a:r>
            <a:r>
              <a:rPr lang="en-US" sz="4000" b="1" dirty="0" err="1">
                <a:latin typeface="Century Gothic" pitchFamily="34" charset="0"/>
              </a:rPr>
              <a:t>Peradilan</a:t>
            </a:r>
            <a:r>
              <a:rPr lang="en-US" sz="4000" b="1" dirty="0">
                <a:latin typeface="Century Gothic" pitchFamily="34" charset="0"/>
              </a:rPr>
              <a:t> TUN</a:t>
            </a:r>
          </a:p>
        </p:txBody>
      </p:sp>
      <p:sp>
        <p:nvSpPr>
          <p:cNvPr id="145411" name="Rectangle 3"/>
          <p:cNvSpPr>
            <a:spLocks noGrp="1" noChangeArrowheads="1"/>
          </p:cNvSpPr>
          <p:nvPr>
            <p:ph sz="quarter" idx="1"/>
          </p:nvPr>
        </p:nvSpPr>
        <p:spPr>
          <a:xfrm>
            <a:off x="228600" y="1981200"/>
            <a:ext cx="8686800" cy="4495800"/>
          </a:xfrm>
        </p:spPr>
        <p:txBody>
          <a:bodyPr>
            <a:normAutofit lnSpcReduction="10000"/>
          </a:bodyPr>
          <a:lstStyle/>
          <a:p>
            <a:pPr algn="just"/>
            <a:r>
              <a:rPr lang="en-US" sz="2600" dirty="0" err="1"/>
              <a:t>Dilaksanakan</a:t>
            </a:r>
            <a:r>
              <a:rPr lang="en-US" sz="2600" dirty="0"/>
              <a:t> </a:t>
            </a:r>
            <a:r>
              <a:rPr lang="en-US" sz="2600" dirty="0" err="1"/>
              <a:t>oleh</a:t>
            </a:r>
            <a:r>
              <a:rPr lang="en-US" sz="2600" dirty="0"/>
              <a:t> :</a:t>
            </a:r>
          </a:p>
          <a:p>
            <a:pPr lvl="2" algn="just"/>
            <a:r>
              <a:rPr lang="en-US" sz="2600" dirty="0" err="1"/>
              <a:t>Pengadilan</a:t>
            </a:r>
            <a:r>
              <a:rPr lang="en-US" sz="2600" dirty="0"/>
              <a:t> Tata Usaha Negara (</a:t>
            </a:r>
            <a:r>
              <a:rPr lang="en-US" sz="2600" dirty="0" err="1"/>
              <a:t>sebagai</a:t>
            </a:r>
            <a:r>
              <a:rPr lang="en-US" sz="2600" dirty="0"/>
              <a:t> </a:t>
            </a:r>
            <a:r>
              <a:rPr lang="en-US" sz="2600" dirty="0" err="1"/>
              <a:t>pengadilan</a:t>
            </a:r>
            <a:r>
              <a:rPr lang="en-US" sz="2600" dirty="0"/>
              <a:t> </a:t>
            </a:r>
            <a:r>
              <a:rPr lang="en-US" sz="2600" dirty="0" err="1"/>
              <a:t>tingkat</a:t>
            </a:r>
            <a:r>
              <a:rPr lang="en-US" sz="2600" dirty="0"/>
              <a:t> </a:t>
            </a:r>
            <a:r>
              <a:rPr lang="en-US" sz="2600" dirty="0" err="1"/>
              <a:t>pertama</a:t>
            </a:r>
            <a:r>
              <a:rPr lang="en-US" sz="2600" dirty="0"/>
              <a:t>, </a:t>
            </a:r>
            <a:r>
              <a:rPr lang="en-US" sz="2600" dirty="0" err="1"/>
              <a:t>berkedudukan</a:t>
            </a:r>
            <a:r>
              <a:rPr lang="en-US" sz="2600" dirty="0"/>
              <a:t> </a:t>
            </a:r>
            <a:r>
              <a:rPr lang="en-US" sz="2600" dirty="0" err="1"/>
              <a:t>di</a:t>
            </a:r>
            <a:r>
              <a:rPr lang="en-US" sz="2600" dirty="0"/>
              <a:t> </a:t>
            </a:r>
            <a:r>
              <a:rPr lang="en-US" sz="2600" dirty="0" err="1"/>
              <a:t>Ibu</a:t>
            </a:r>
            <a:r>
              <a:rPr lang="en-US" sz="2600" dirty="0"/>
              <a:t> Kota </a:t>
            </a:r>
            <a:r>
              <a:rPr lang="en-US" sz="2600" dirty="0" err="1"/>
              <a:t>Kabupaten</a:t>
            </a:r>
            <a:r>
              <a:rPr lang="en-US" sz="2600" dirty="0"/>
              <a:t>/Kota</a:t>
            </a:r>
            <a:r>
              <a:rPr lang="id-ID" sz="2600" dirty="0"/>
              <a:t>, saat ini berjumlah 28 pengadilan</a:t>
            </a:r>
            <a:r>
              <a:rPr lang="en-US" sz="2600" dirty="0"/>
              <a:t>);</a:t>
            </a:r>
          </a:p>
          <a:p>
            <a:pPr lvl="2" algn="just"/>
            <a:r>
              <a:rPr lang="en-US" sz="2600" dirty="0" err="1"/>
              <a:t>Pengadilan</a:t>
            </a:r>
            <a:r>
              <a:rPr lang="en-US" sz="2600" dirty="0"/>
              <a:t> </a:t>
            </a:r>
            <a:r>
              <a:rPr lang="en-US" sz="2600" dirty="0" err="1"/>
              <a:t>Tinggi</a:t>
            </a:r>
            <a:r>
              <a:rPr lang="en-US" sz="2600" dirty="0"/>
              <a:t> Tata Usaha Negara (</a:t>
            </a:r>
            <a:r>
              <a:rPr lang="en-US" sz="2600" dirty="0" err="1"/>
              <a:t>sebagai</a:t>
            </a:r>
            <a:r>
              <a:rPr lang="en-US" sz="2600" dirty="0"/>
              <a:t> </a:t>
            </a:r>
            <a:r>
              <a:rPr lang="en-US" sz="2600" dirty="0" err="1"/>
              <a:t>pengadilan</a:t>
            </a:r>
            <a:r>
              <a:rPr lang="en-US" sz="2600" dirty="0"/>
              <a:t> </a:t>
            </a:r>
            <a:r>
              <a:rPr lang="en-US" sz="2600" dirty="0" err="1"/>
              <a:t>tingkat</a:t>
            </a:r>
            <a:r>
              <a:rPr lang="en-US" sz="2600" dirty="0"/>
              <a:t> banding</a:t>
            </a:r>
            <a:r>
              <a:rPr lang="id-ID" sz="2600" dirty="0"/>
              <a:t>, sekaligus </a:t>
            </a:r>
            <a:r>
              <a:rPr lang="en-US" sz="2600" dirty="0" err="1"/>
              <a:t>dapat</a:t>
            </a:r>
            <a:r>
              <a:rPr lang="en-US" sz="2600" dirty="0"/>
              <a:t> </a:t>
            </a:r>
            <a:r>
              <a:rPr lang="en-US" sz="2600" dirty="0" err="1"/>
              <a:t>juga</a:t>
            </a:r>
            <a:r>
              <a:rPr lang="en-US" sz="2600" dirty="0"/>
              <a:t> </a:t>
            </a:r>
            <a:r>
              <a:rPr lang="en-US" sz="2600" dirty="0" err="1"/>
              <a:t>sebagai</a:t>
            </a:r>
            <a:r>
              <a:rPr lang="en-US" sz="2600" dirty="0"/>
              <a:t> </a:t>
            </a:r>
            <a:r>
              <a:rPr lang="en-US" sz="2600" dirty="0" err="1"/>
              <a:t>Pengadilan</a:t>
            </a:r>
            <a:r>
              <a:rPr lang="en-US" sz="2600" dirty="0"/>
              <a:t> </a:t>
            </a:r>
            <a:r>
              <a:rPr lang="en-US" sz="2600" dirty="0" err="1"/>
              <a:t>tingkat</a:t>
            </a:r>
            <a:r>
              <a:rPr lang="en-US" sz="2600" dirty="0"/>
              <a:t> </a:t>
            </a:r>
            <a:r>
              <a:rPr lang="en-US" sz="2600" dirty="0" err="1"/>
              <a:t>pertama</a:t>
            </a:r>
            <a:r>
              <a:rPr lang="en-US" sz="2600" dirty="0"/>
              <a:t> </a:t>
            </a:r>
            <a:r>
              <a:rPr lang="en-US" sz="2600" dirty="0" err="1"/>
              <a:t>berdasarkan</a:t>
            </a:r>
            <a:r>
              <a:rPr lang="en-US" sz="2600" dirty="0"/>
              <a:t> </a:t>
            </a:r>
            <a:r>
              <a:rPr lang="en-US" sz="2600" dirty="0" err="1"/>
              <a:t>ketentuan</a:t>
            </a:r>
            <a:r>
              <a:rPr lang="en-US" sz="2600" dirty="0"/>
              <a:t> </a:t>
            </a:r>
            <a:r>
              <a:rPr lang="en-US" sz="2600" dirty="0" err="1"/>
              <a:t>Pasal</a:t>
            </a:r>
            <a:r>
              <a:rPr lang="en-US" sz="2600" dirty="0"/>
              <a:t> 51 (2)&amp;(3)), </a:t>
            </a:r>
            <a:r>
              <a:rPr lang="en-US" sz="2600" dirty="0" err="1"/>
              <a:t>berkedudukan</a:t>
            </a:r>
            <a:r>
              <a:rPr lang="en-US" sz="2600" dirty="0"/>
              <a:t> </a:t>
            </a:r>
            <a:r>
              <a:rPr lang="en-US" sz="2600" dirty="0" err="1"/>
              <a:t>di</a:t>
            </a:r>
            <a:r>
              <a:rPr lang="en-US" sz="2600" dirty="0"/>
              <a:t> </a:t>
            </a:r>
            <a:r>
              <a:rPr lang="en-US" sz="2600" dirty="0" err="1"/>
              <a:t>Ibu</a:t>
            </a:r>
            <a:r>
              <a:rPr lang="en-US" sz="2600" dirty="0"/>
              <a:t> Kota </a:t>
            </a:r>
            <a:r>
              <a:rPr lang="en-US" sz="2600" dirty="0" err="1"/>
              <a:t>Provinsi</a:t>
            </a:r>
            <a:r>
              <a:rPr lang="id-ID" sz="2600" dirty="0"/>
              <a:t>. Saat ini terdapat 4 buat PT TUN</a:t>
            </a:r>
            <a:r>
              <a:rPr lang="en-US" sz="2600" dirty="0"/>
              <a:t>);</a:t>
            </a:r>
          </a:p>
          <a:p>
            <a:pPr lvl="2" algn="just"/>
            <a:r>
              <a:rPr lang="en-US" sz="2600" dirty="0"/>
              <a:t> </a:t>
            </a:r>
            <a:r>
              <a:rPr lang="en-US" sz="2600" dirty="0" err="1"/>
              <a:t>kekuasaan</a:t>
            </a:r>
            <a:r>
              <a:rPr lang="en-US" sz="2600" dirty="0"/>
              <a:t> </a:t>
            </a:r>
            <a:r>
              <a:rPr lang="en-US" sz="2600" dirty="0" err="1"/>
              <a:t>tersebut</a:t>
            </a:r>
            <a:r>
              <a:rPr lang="en-US" sz="2600" dirty="0"/>
              <a:t> </a:t>
            </a:r>
            <a:r>
              <a:rPr lang="en-US" sz="2600" dirty="0" err="1"/>
              <a:t>berpuncak</a:t>
            </a:r>
            <a:r>
              <a:rPr lang="en-US" sz="2600" dirty="0"/>
              <a:t> </a:t>
            </a:r>
            <a:r>
              <a:rPr lang="en-US" sz="2600" dirty="0" err="1"/>
              <a:t>pada</a:t>
            </a:r>
            <a:r>
              <a:rPr lang="en-US" sz="2600" dirty="0"/>
              <a:t> MA </a:t>
            </a:r>
            <a:r>
              <a:rPr lang="en-US" sz="2600" dirty="0" err="1"/>
              <a:t>sebagai</a:t>
            </a:r>
            <a:r>
              <a:rPr lang="en-US" sz="2600" dirty="0"/>
              <a:t> </a:t>
            </a:r>
            <a:r>
              <a:rPr lang="en-US" sz="2600" dirty="0" err="1"/>
              <a:t>Pengadilan</a:t>
            </a:r>
            <a:r>
              <a:rPr lang="en-US" sz="2600" dirty="0"/>
              <a:t> Negara </a:t>
            </a:r>
            <a:r>
              <a:rPr lang="en-US" sz="2600" dirty="0" err="1"/>
              <a:t>Tertingi</a:t>
            </a:r>
            <a:r>
              <a:rPr lang="en-US" sz="26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“SUSUNAN PENGADILAN TUN”</a:t>
            </a:r>
          </a:p>
        </p:txBody>
      </p:sp>
      <p:sp>
        <p:nvSpPr>
          <p:cNvPr id="3" name="Content Placeholder 2"/>
          <p:cNvSpPr>
            <a:spLocks noGrp="1"/>
          </p:cNvSpPr>
          <p:nvPr>
            <p:ph sz="quarter" idx="1"/>
          </p:nvPr>
        </p:nvSpPr>
        <p:spPr/>
        <p:txBody>
          <a:bodyPr/>
          <a:lstStyle/>
          <a:p>
            <a:endParaRPr lang="id-ID" dirty="0"/>
          </a:p>
          <a:p>
            <a:r>
              <a:rPr lang="id-ID" dirty="0"/>
              <a:t>Open hyperlink”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714356"/>
            <a:ext cx="7239000" cy="4846320"/>
          </a:xfrm>
        </p:spPr>
        <p:txBody>
          <a:bodyPr/>
          <a:lstStyle/>
          <a:p>
            <a:pPr>
              <a:buNone/>
            </a:pPr>
            <a:endParaRPr lang="id-ID" dirty="0"/>
          </a:p>
          <a:p>
            <a:pPr>
              <a:buNone/>
            </a:pPr>
            <a:endParaRPr lang="id-ID" dirty="0"/>
          </a:p>
          <a:p>
            <a:pPr>
              <a:buNone/>
            </a:pPr>
            <a:endParaRPr lang="id-ID" dirty="0"/>
          </a:p>
          <a:p>
            <a:pPr>
              <a:buNone/>
            </a:pPr>
            <a:r>
              <a:rPr lang="id-ID" sz="2800" dirty="0">
                <a:solidFill>
                  <a:srgbClr val="002060"/>
                </a:solidFill>
                <a:latin typeface="Harlow Solid Italic" pitchFamily="82" charset="0"/>
              </a:rPr>
              <a:t>.</a:t>
            </a:r>
          </a:p>
        </p:txBody>
      </p:sp>
      <p:sp>
        <p:nvSpPr>
          <p:cNvPr id="5" name="Rectangle 4"/>
          <p:cNvSpPr>
            <a:spLocks noChangeArrowheads="1"/>
          </p:cNvSpPr>
          <p:nvPr/>
        </p:nvSpPr>
        <p:spPr bwMode="auto">
          <a:xfrm>
            <a:off x="4714876" y="1785926"/>
            <a:ext cx="2819400" cy="819152"/>
          </a:xfrm>
          <a:prstGeom prst="rect">
            <a:avLst/>
          </a:prstGeom>
          <a:solidFill>
            <a:srgbClr val="00B0F0"/>
          </a:solidFill>
          <a:ln w="9525">
            <a:miter lim="800000"/>
            <a:headEnd/>
            <a:tailEnd/>
          </a:ln>
          <a:effectLst>
            <a:reflection blurRad="6350" stA="50000" endA="300" endPos="55500" dist="50800" dir="5400000" sy="-100000" algn="bl" rotWithShape="0"/>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lstStyle/>
          <a:p>
            <a:pPr algn="ctr"/>
            <a:r>
              <a:rPr lang="id-ID"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Absolut </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
        <p:nvSpPr>
          <p:cNvPr id="6" name="Rectangle 5"/>
          <p:cNvSpPr>
            <a:spLocks noChangeArrowheads="1"/>
          </p:cNvSpPr>
          <p:nvPr/>
        </p:nvSpPr>
        <p:spPr bwMode="auto">
          <a:xfrm>
            <a:off x="4643438" y="4143380"/>
            <a:ext cx="2928958" cy="714380"/>
          </a:xfrm>
          <a:prstGeom prst="rect">
            <a:avLst/>
          </a:prstGeom>
          <a:solidFill>
            <a:schemeClr val="accent5">
              <a:lumMod val="60000"/>
              <a:lumOff val="40000"/>
            </a:schemeClr>
          </a:solidFill>
          <a:ln w="9525">
            <a:miter lim="800000"/>
            <a:headEnd/>
            <a:tailEnd/>
          </a:ln>
          <a:effectLst>
            <a:reflection blurRad="6350" stA="50000" endA="300" endPos="38500" dist="50800" dir="5400000" sy="-100000" algn="bl" rotWithShape="0"/>
          </a:effectLst>
          <a:scene3d>
            <a:camera prst="legacyObliqueTopLeft"/>
            <a:lightRig rig="legacyFlat3" dir="t"/>
          </a:scene3d>
          <a:sp3d extrusionH="430200" prstMaterial="legacyMatte">
            <a:bevelT w="13500" h="13500" prst="hardEdge"/>
            <a:bevelB w="13500" h="13500" prst="angle"/>
            <a:extrusionClr>
              <a:schemeClr val="hlink"/>
            </a:extrusionClr>
          </a:sp3d>
        </p:spPr>
        <p:txBody>
          <a:bodyPr wrap="none" anchor="ctr"/>
          <a:lstStyle/>
          <a:p>
            <a:pPr algn="ctr"/>
            <a:r>
              <a:rPr lang="id-ID"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rPr>
              <a:t>Relatif</a:t>
            </a:r>
            <a:endParaRPr lang="en-US" sz="2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rebuchet MS" pitchFamily="34" charset="0"/>
            </a:endParaRPr>
          </a:p>
        </p:txBody>
      </p:sp>
      <p:sp>
        <p:nvSpPr>
          <p:cNvPr id="7" name="AutoShape 6"/>
          <p:cNvSpPr>
            <a:spLocks/>
          </p:cNvSpPr>
          <p:nvPr/>
        </p:nvSpPr>
        <p:spPr bwMode="auto">
          <a:xfrm>
            <a:off x="4000496" y="2214554"/>
            <a:ext cx="571504" cy="2219332"/>
          </a:xfrm>
          <a:prstGeom prst="leftBrace">
            <a:avLst>
              <a:gd name="adj1" fmla="val 66667"/>
              <a:gd name="adj2" fmla="val 50000"/>
            </a:avLst>
          </a:prstGeom>
          <a:noFill/>
          <a:ln w="38100">
            <a:solidFill>
              <a:schemeClr val="tx2"/>
            </a:solidFill>
            <a:round/>
            <a:headEnd/>
            <a:tailEnd/>
          </a:ln>
          <a:effectLst/>
        </p:spPr>
        <p:txBody>
          <a:bodyPr wrap="none" anchor="ctr"/>
          <a:lstStyle/>
          <a:p>
            <a:endParaRPr lang="id-ID"/>
          </a:p>
        </p:txBody>
      </p:sp>
      <p:sp>
        <p:nvSpPr>
          <p:cNvPr id="8" name="Rectangle 7"/>
          <p:cNvSpPr>
            <a:spLocks noChangeArrowheads="1"/>
          </p:cNvSpPr>
          <p:nvPr/>
        </p:nvSpPr>
        <p:spPr bwMode="auto">
          <a:xfrm>
            <a:off x="571472" y="3000372"/>
            <a:ext cx="3357586" cy="785818"/>
          </a:xfrm>
          <a:prstGeom prst="rect">
            <a:avLst/>
          </a:prstGeom>
          <a:solidFill>
            <a:schemeClr val="accent1"/>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lstStyle/>
          <a:p>
            <a:pPr algn="ctr"/>
            <a:r>
              <a:rPr lang="id-ID"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rPr>
              <a:t>KOMPETENSI PTUN</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rebuchet MS"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857256"/>
          </a:xfrm>
        </p:spPr>
        <p:txBody>
          <a:bodyPr>
            <a:normAutofit/>
          </a:bodyPr>
          <a:lstStyle/>
          <a:p>
            <a:pPr algn="ctr"/>
            <a:r>
              <a:rPr lang="id-ID" sz="3600" dirty="0">
                <a:solidFill>
                  <a:schemeClr val="accent3">
                    <a:lumMod val="75000"/>
                  </a:schemeClr>
                </a:solidFill>
              </a:rPr>
              <a:t>KOMPETENSI absolut PTUN</a:t>
            </a:r>
          </a:p>
        </p:txBody>
      </p:sp>
      <p:sp>
        <p:nvSpPr>
          <p:cNvPr id="3" name="Content Placeholder 2"/>
          <p:cNvSpPr>
            <a:spLocks noGrp="1"/>
          </p:cNvSpPr>
          <p:nvPr>
            <p:ph idx="1"/>
          </p:nvPr>
        </p:nvSpPr>
        <p:spPr>
          <a:xfrm>
            <a:off x="285720" y="1428736"/>
            <a:ext cx="8572560" cy="5145800"/>
          </a:xfrm>
        </p:spPr>
        <p:txBody>
          <a:bodyPr>
            <a:normAutofit fontScale="92500" lnSpcReduction="10000"/>
          </a:bodyPr>
          <a:lstStyle/>
          <a:p>
            <a:pPr marL="269875" indent="-269875" algn="just">
              <a:buClrTx/>
              <a:buFont typeface="Wingdings" pitchFamily="2" charset="2"/>
              <a:buChar char="§"/>
            </a:pPr>
            <a:r>
              <a:rPr lang="id-ID" sz="2400" dirty="0">
                <a:solidFill>
                  <a:schemeClr val="accent4">
                    <a:lumMod val="75000"/>
                  </a:schemeClr>
                </a:solidFill>
                <a:latin typeface="+mj-lt"/>
              </a:rPr>
              <a:t>Kompetensi absolut pengadilan adalah kewenangan badan pengadilan dalam memeriksa dan mengadili jenis perkara tertentu yang secara mutlak tidak dapat diperiksa dan diadili oleh badan pengadilan lain sesuai dengan ketentuan peraturan perundang-undangan yang berlaku.</a:t>
            </a:r>
          </a:p>
          <a:p>
            <a:pPr marL="269875" indent="-269875" algn="just">
              <a:buClrTx/>
              <a:buFont typeface="Wingdings" pitchFamily="2" charset="2"/>
              <a:buChar char="§"/>
            </a:pPr>
            <a:r>
              <a:rPr lang="id-ID" sz="2400" dirty="0">
                <a:solidFill>
                  <a:schemeClr val="accent4">
                    <a:lumMod val="75000"/>
                  </a:schemeClr>
                </a:solidFill>
                <a:latin typeface="+mj-lt"/>
              </a:rPr>
              <a:t>Sebagai contoh, kompetensi absolut antara Pengadilan Negeri dengan Pengadilan Agama dalam sengketa waris;</a:t>
            </a:r>
          </a:p>
          <a:p>
            <a:pPr marL="269875" indent="-269875" algn="just">
              <a:buClrTx/>
              <a:buFont typeface="Wingdings" pitchFamily="2" charset="2"/>
              <a:buChar char="§"/>
            </a:pPr>
            <a:r>
              <a:rPr lang="id-ID" sz="2400" dirty="0">
                <a:solidFill>
                  <a:schemeClr val="accent4">
                    <a:lumMod val="75000"/>
                  </a:schemeClr>
                </a:solidFill>
                <a:latin typeface="+mj-lt"/>
              </a:rPr>
              <a:t>Sesuai dengan ketentuan Pasal 50 UU Peratun, kompetensi absolut Pengadilan Tata Usaha Negara adalah memeriksa, memutus dan menyelesaikan sengketa TUN di tingkat pertama. </a:t>
            </a:r>
          </a:p>
          <a:p>
            <a:pPr marL="269875" indent="-269875" algn="just">
              <a:buClrTx/>
              <a:buFont typeface="Wingdings" pitchFamily="2" charset="2"/>
              <a:buChar char="§"/>
            </a:pPr>
            <a:r>
              <a:rPr lang="id-ID" sz="2400" dirty="0">
                <a:solidFill>
                  <a:schemeClr val="accent4">
                    <a:lumMod val="75000"/>
                  </a:schemeClr>
                </a:solidFill>
                <a:latin typeface="+mj-lt"/>
              </a:rPr>
              <a:t>Sedangkan kompetensi absolut Pengadilan Tinggi TUN adalah: 1. memeriksa dan memutus sengketa TUN ditingkat banding; 2. Memeriksa dan memutus di tingkat pertama dan terakhir sengketa kewenangan mengadili antar Pengadilan TUN di wilayah hukumnya; 3. Memeriksa serta memutus sengketa TUN (dlm Tk. I) sebagaimana dimaksud Pasal 48 UU Peratun.</a:t>
            </a:r>
          </a:p>
          <a:p>
            <a:pPr marL="269875" indent="-269875" algn="just">
              <a:buClrTx/>
              <a:buFont typeface="Wingdings" pitchFamily="2" charset="2"/>
              <a:buChar char="§"/>
            </a:pPr>
            <a:endParaRPr lang="id-ID" sz="2400" dirty="0">
              <a:latin typeface="+mj-lt"/>
            </a:endParaRPr>
          </a:p>
          <a:p>
            <a:pPr marL="269875" indent="-269875" algn="just">
              <a:buClrTx/>
              <a:buFont typeface="Wingdings" pitchFamily="2" charset="2"/>
              <a:buChar char="§"/>
            </a:pPr>
            <a:endParaRPr lang="id-ID" sz="2400" dirty="0">
              <a:latin typeface="+mj-lt"/>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066800"/>
          </a:xfrm>
        </p:spPr>
        <p:txBody>
          <a:bodyPr/>
          <a:lstStyle/>
          <a:p>
            <a:pPr algn="ctr"/>
            <a:r>
              <a:rPr lang="id-ID" dirty="0"/>
              <a:t>Kompetensi Relatif</a:t>
            </a:r>
          </a:p>
        </p:txBody>
      </p:sp>
      <p:sp>
        <p:nvSpPr>
          <p:cNvPr id="3" name="Content Placeholder 2"/>
          <p:cNvSpPr>
            <a:spLocks noGrp="1"/>
          </p:cNvSpPr>
          <p:nvPr>
            <p:ph idx="1"/>
          </p:nvPr>
        </p:nvSpPr>
        <p:spPr>
          <a:xfrm>
            <a:off x="457200" y="2000240"/>
            <a:ext cx="8229600" cy="4574296"/>
          </a:xfrm>
        </p:spPr>
        <p:txBody>
          <a:bodyPr>
            <a:normAutofit fontScale="92500" lnSpcReduction="20000"/>
          </a:bodyPr>
          <a:lstStyle/>
          <a:p>
            <a:pPr algn="just">
              <a:buClr>
                <a:schemeClr val="tx1"/>
              </a:buClr>
              <a:buFont typeface="Wingdings" pitchFamily="2" charset="2"/>
              <a:buChar char="ü"/>
            </a:pPr>
            <a:r>
              <a:rPr lang="id-ID" dirty="0"/>
              <a:t>Kompetensi relatif pengadilan adalah kewenangan mengadili antar pengadilan yang setingkat dalam satu lingkungan peradilan. Kompetensi relatif ini menunjukkan pada Pengadilan TUN manakah yang berwenang untuk memeriksa, memutus dan menyelesaikan suatu sengketa TUN.</a:t>
            </a:r>
          </a:p>
          <a:p>
            <a:pPr algn="just">
              <a:buClrTx/>
              <a:buFont typeface="Wingdings" pitchFamily="2" charset="2"/>
              <a:buChar char="ü"/>
            </a:pPr>
            <a:r>
              <a:rPr lang="id-ID" dirty="0"/>
              <a:t> Pada prinsipnya Kompetensi relatifPTUN didasarkan pada asas </a:t>
            </a:r>
            <a:r>
              <a:rPr lang="id-ID" i="1" dirty="0"/>
              <a:t>actor sequitur forum rei, </a:t>
            </a:r>
            <a:r>
              <a:rPr lang="id-ID" dirty="0"/>
              <a:t>pada prinsipnya gugatan diajukan di PTUN tempat kediaman Tergugat dengan pengecualian diatur dalam Pasal 54.</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eaLnBrk="1" hangingPunct="1"/>
            <a:r>
              <a:rPr lang="en-US" sz="3600" dirty="0" err="1">
                <a:latin typeface="AvantGarde Bk BT" pitchFamily="34" charset="0"/>
              </a:rPr>
              <a:t>Alur</a:t>
            </a:r>
            <a:r>
              <a:rPr lang="en-US" sz="3600" dirty="0">
                <a:latin typeface="AvantGarde Bk BT" pitchFamily="34" charset="0"/>
              </a:rPr>
              <a:t> </a:t>
            </a:r>
            <a:r>
              <a:rPr lang="en-US" sz="3600" dirty="0" err="1">
                <a:latin typeface="AvantGarde Bk BT" pitchFamily="34" charset="0"/>
              </a:rPr>
              <a:t>Penyelesaian</a:t>
            </a:r>
            <a:r>
              <a:rPr lang="en-US" sz="3600" dirty="0">
                <a:latin typeface="AvantGarde Bk BT" pitchFamily="34" charset="0"/>
              </a:rPr>
              <a:t> </a:t>
            </a:r>
            <a:r>
              <a:rPr lang="en-US" sz="3600" dirty="0" err="1">
                <a:latin typeface="AvantGarde Bk BT" pitchFamily="34" charset="0"/>
              </a:rPr>
              <a:t>sengketa</a:t>
            </a:r>
            <a:r>
              <a:rPr lang="en-US" sz="3600" dirty="0">
                <a:latin typeface="AvantGarde Bk BT" pitchFamily="34" charset="0"/>
              </a:rPr>
              <a:t> TUN</a:t>
            </a:r>
          </a:p>
        </p:txBody>
      </p:sp>
      <p:sp>
        <p:nvSpPr>
          <p:cNvPr id="90115" name="Rectangle 3"/>
          <p:cNvSpPr>
            <a:spLocks noGrp="1" noChangeArrowheads="1"/>
          </p:cNvSpPr>
          <p:nvPr>
            <p:ph type="body" idx="1"/>
          </p:nvPr>
        </p:nvSpPr>
        <p:spPr>
          <a:xfrm>
            <a:off x="381000" y="1600200"/>
            <a:ext cx="8153400" cy="4419600"/>
          </a:xfrm>
        </p:spPr>
        <p:txBody>
          <a:bodyPr/>
          <a:lstStyle/>
          <a:p>
            <a:pPr eaLnBrk="1" hangingPunct="1">
              <a:buFont typeface="Wingdings" pitchFamily="2" charset="2"/>
              <a:buNone/>
            </a:pPr>
            <a:endParaRPr lang="en-US"/>
          </a:p>
          <a:p>
            <a:pPr eaLnBrk="1" hangingPunct="1">
              <a:buFont typeface="Wingdings" pitchFamily="2" charset="2"/>
              <a:buNone/>
            </a:pPr>
            <a:endParaRPr lang="en-US"/>
          </a:p>
          <a:p>
            <a:pPr eaLnBrk="1" hangingPunct="1">
              <a:buFont typeface="Wingdings" pitchFamily="2" charset="2"/>
              <a:buNone/>
            </a:pPr>
            <a:endParaRPr lang="en-US"/>
          </a:p>
          <a:p>
            <a:pPr eaLnBrk="1" hangingPunct="1">
              <a:buFont typeface="Wingdings" pitchFamily="2" charset="2"/>
              <a:buNone/>
            </a:pPr>
            <a:r>
              <a:rPr lang="en-US" b="1">
                <a:latin typeface="AvantGarde Bk BT" pitchFamily="34" charset="0"/>
              </a:rPr>
              <a:t>Sengketa </a:t>
            </a:r>
          </a:p>
          <a:p>
            <a:pPr eaLnBrk="1" hangingPunct="1">
              <a:buFont typeface="Wingdings" pitchFamily="2" charset="2"/>
              <a:buNone/>
            </a:pPr>
            <a:r>
              <a:rPr lang="en-US" b="1">
                <a:latin typeface="AvantGarde Bk BT" pitchFamily="34" charset="0"/>
              </a:rPr>
              <a:t>TUN</a:t>
            </a:r>
          </a:p>
        </p:txBody>
      </p:sp>
      <p:sp>
        <p:nvSpPr>
          <p:cNvPr id="90116" name="AutoShape 4"/>
          <p:cNvSpPr>
            <a:spLocks/>
          </p:cNvSpPr>
          <p:nvPr/>
        </p:nvSpPr>
        <p:spPr bwMode="auto">
          <a:xfrm>
            <a:off x="2438400" y="2682875"/>
            <a:ext cx="381000" cy="2286000"/>
          </a:xfrm>
          <a:prstGeom prst="leftBrace">
            <a:avLst>
              <a:gd name="adj1" fmla="val 50000"/>
              <a:gd name="adj2" fmla="val 50000"/>
            </a:avLst>
          </a:prstGeom>
          <a:noFill/>
          <a:ln w="9525">
            <a:solidFill>
              <a:schemeClr val="accent2"/>
            </a:solidFill>
            <a:round/>
            <a:headEnd/>
            <a:tailEnd/>
          </a:ln>
          <a:scene3d>
            <a:camera prst="legacyObliqueTop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endParaRPr lang="id-ID"/>
          </a:p>
        </p:txBody>
      </p:sp>
      <p:sp>
        <p:nvSpPr>
          <p:cNvPr id="90117" name="Rectangle 5"/>
          <p:cNvSpPr>
            <a:spLocks noChangeArrowheads="1"/>
          </p:cNvSpPr>
          <p:nvPr/>
        </p:nvSpPr>
        <p:spPr bwMode="auto">
          <a:xfrm>
            <a:off x="2895600" y="4724400"/>
            <a:ext cx="2743200" cy="6858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a:latin typeface="Comic Sans MS" pitchFamily="66" charset="0"/>
              </a:rPr>
              <a:t>Upaya Peradilan</a:t>
            </a:r>
          </a:p>
        </p:txBody>
      </p:sp>
      <p:sp>
        <p:nvSpPr>
          <p:cNvPr id="90118" name="Rectangle 6"/>
          <p:cNvSpPr>
            <a:spLocks noChangeArrowheads="1"/>
          </p:cNvSpPr>
          <p:nvPr/>
        </p:nvSpPr>
        <p:spPr bwMode="auto">
          <a:xfrm>
            <a:off x="2895600" y="2286000"/>
            <a:ext cx="3429000" cy="6858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a:latin typeface="Comic Sans MS" pitchFamily="66" charset="0"/>
              </a:rPr>
              <a:t>Upaya Administratif</a:t>
            </a:r>
          </a:p>
        </p:txBody>
      </p:sp>
      <p:sp>
        <p:nvSpPr>
          <p:cNvPr id="90119" name="AutoShape 7"/>
          <p:cNvSpPr>
            <a:spLocks/>
          </p:cNvSpPr>
          <p:nvPr/>
        </p:nvSpPr>
        <p:spPr bwMode="auto">
          <a:xfrm>
            <a:off x="6553200" y="1768475"/>
            <a:ext cx="304800" cy="1828800"/>
          </a:xfrm>
          <a:prstGeom prst="leftBrace">
            <a:avLst>
              <a:gd name="adj1" fmla="val 50000"/>
              <a:gd name="adj2" fmla="val 50000"/>
            </a:avLst>
          </a:prstGeom>
          <a:noFill/>
          <a:ln w="9525">
            <a:solidFill>
              <a:schemeClr val="accent2"/>
            </a:solidFill>
            <a:round/>
            <a:headEnd/>
            <a:tailEnd/>
          </a:ln>
          <a:scene3d>
            <a:camera prst="legacyObliqueTop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endParaRPr lang="id-ID"/>
          </a:p>
        </p:txBody>
      </p:sp>
      <p:sp>
        <p:nvSpPr>
          <p:cNvPr id="90120" name="Rectangle 8"/>
          <p:cNvSpPr>
            <a:spLocks noChangeArrowheads="1"/>
          </p:cNvSpPr>
          <p:nvPr/>
        </p:nvSpPr>
        <p:spPr bwMode="auto">
          <a:xfrm>
            <a:off x="7010400" y="1600200"/>
            <a:ext cx="1676400" cy="6096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a:latin typeface="Comic Sans MS" pitchFamily="66" charset="0"/>
              </a:rPr>
              <a:t>keberatan</a:t>
            </a:r>
          </a:p>
        </p:txBody>
      </p:sp>
      <p:sp>
        <p:nvSpPr>
          <p:cNvPr id="90121" name="Rectangle 9"/>
          <p:cNvSpPr>
            <a:spLocks noChangeArrowheads="1"/>
          </p:cNvSpPr>
          <p:nvPr/>
        </p:nvSpPr>
        <p:spPr bwMode="auto">
          <a:xfrm>
            <a:off x="7010400" y="3352800"/>
            <a:ext cx="1447800" cy="685800"/>
          </a:xfrm>
          <a:prstGeom prst="rect">
            <a:avLst/>
          </a:prstGeom>
          <a:solidFill>
            <a:schemeClr val="accent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a:latin typeface="Comic Sans MS" pitchFamily="66" charset="0"/>
              </a:rPr>
              <a:t>Banding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3" end="3"/>
                                            </p:txEl>
                                          </p:spTgt>
                                        </p:tgtEl>
                                        <p:attrNameLst>
                                          <p:attrName>style.visibility</p:attrName>
                                        </p:attrNameLst>
                                      </p:cBhvr>
                                      <p:to>
                                        <p:strVal val="visible"/>
                                      </p:to>
                                    </p:set>
                                    <p:animEffect transition="in" filter="fade">
                                      <p:cBhvr>
                                        <p:cTn id="12" dur="2000"/>
                                        <p:tgtEl>
                                          <p:spTgt spid="901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animEffect transition="in" filter="fade">
                                      <p:cBhvr>
                                        <p:cTn id="17" dur="2000"/>
                                        <p:tgtEl>
                                          <p:spTgt spid="901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0117"/>
                                        </p:tgtEl>
                                        <p:attrNameLst>
                                          <p:attrName>style.visibility</p:attrName>
                                        </p:attrNameLst>
                                      </p:cBhvr>
                                      <p:to>
                                        <p:strVal val="visible"/>
                                      </p:to>
                                    </p:set>
                                    <p:animEffect transition="in" filter="checkerboard(across)">
                                      <p:cBhvr>
                                        <p:cTn id="22" dur="500"/>
                                        <p:tgtEl>
                                          <p:spTgt spid="901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0118"/>
                                        </p:tgtEl>
                                        <p:attrNameLst>
                                          <p:attrName>style.visibility</p:attrName>
                                        </p:attrNameLst>
                                      </p:cBhvr>
                                      <p:to>
                                        <p:strVal val="visible"/>
                                      </p:to>
                                    </p:set>
                                    <p:animEffect transition="in" filter="checkerboard(across)">
                                      <p:cBhvr>
                                        <p:cTn id="27" dur="500"/>
                                        <p:tgtEl>
                                          <p:spTgt spid="901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0120"/>
                                        </p:tgtEl>
                                        <p:attrNameLst>
                                          <p:attrName>style.visibility</p:attrName>
                                        </p:attrNameLst>
                                      </p:cBhvr>
                                      <p:to>
                                        <p:strVal val="visible"/>
                                      </p:to>
                                    </p:set>
                                    <p:animEffect transition="in" filter="checkerboard(across)">
                                      <p:cBhvr>
                                        <p:cTn id="32" dur="500"/>
                                        <p:tgtEl>
                                          <p:spTgt spid="9012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0121"/>
                                        </p:tgtEl>
                                        <p:attrNameLst>
                                          <p:attrName>style.visibility</p:attrName>
                                        </p:attrNameLst>
                                      </p:cBhvr>
                                      <p:to>
                                        <p:strVal val="visible"/>
                                      </p:to>
                                    </p:set>
                                    <p:animEffect transition="in" filter="checkerboard(across)">
                                      <p:cBhvr>
                                        <p:cTn id="37" dur="500"/>
                                        <p:tgtEl>
                                          <p:spTgt spid="9012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0116"/>
                                        </p:tgtEl>
                                        <p:attrNameLst>
                                          <p:attrName>style.visibility</p:attrName>
                                        </p:attrNameLst>
                                      </p:cBhvr>
                                      <p:to>
                                        <p:strVal val="visible"/>
                                      </p:to>
                                    </p:set>
                                    <p:anim calcmode="lin" valueType="num">
                                      <p:cBhvr additive="base">
                                        <p:cTn id="42" dur="500" fill="hold"/>
                                        <p:tgtEl>
                                          <p:spTgt spid="90116"/>
                                        </p:tgtEl>
                                        <p:attrNameLst>
                                          <p:attrName>ppt_x</p:attrName>
                                        </p:attrNameLst>
                                      </p:cBhvr>
                                      <p:tavLst>
                                        <p:tav tm="0">
                                          <p:val>
                                            <p:strVal val="#ppt_x"/>
                                          </p:val>
                                        </p:tav>
                                        <p:tav tm="100000">
                                          <p:val>
                                            <p:strVal val="#ppt_x"/>
                                          </p:val>
                                        </p:tav>
                                      </p:tavLst>
                                    </p:anim>
                                    <p:anim calcmode="lin" valueType="num">
                                      <p:cBhvr additive="base">
                                        <p:cTn id="43"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0119"/>
                                        </p:tgtEl>
                                        <p:attrNameLst>
                                          <p:attrName>style.visibility</p:attrName>
                                        </p:attrNameLst>
                                      </p:cBhvr>
                                      <p:to>
                                        <p:strVal val="visible"/>
                                      </p:to>
                                    </p:set>
                                    <p:anim calcmode="lin" valueType="num">
                                      <p:cBhvr additive="base">
                                        <p:cTn id="48" dur="500" fill="hold"/>
                                        <p:tgtEl>
                                          <p:spTgt spid="90119"/>
                                        </p:tgtEl>
                                        <p:attrNameLst>
                                          <p:attrName>ppt_x</p:attrName>
                                        </p:attrNameLst>
                                      </p:cBhvr>
                                      <p:tavLst>
                                        <p:tav tm="0">
                                          <p:val>
                                            <p:strVal val="#ppt_x"/>
                                          </p:val>
                                        </p:tav>
                                        <p:tav tm="100000">
                                          <p:val>
                                            <p:strVal val="#ppt_x"/>
                                          </p:val>
                                        </p:tav>
                                      </p:tavLst>
                                    </p:anim>
                                    <p:anim calcmode="lin" valueType="num">
                                      <p:cBhvr additive="base">
                                        <p:cTn id="49" dur="500" fill="hold"/>
                                        <p:tgtEl>
                                          <p:spTgt spid="90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P spid="90116" grpId="0" animBg="1"/>
      <p:bldP spid="90117" grpId="0" animBg="1"/>
      <p:bldP spid="90118" grpId="0" animBg="1"/>
      <p:bldP spid="90119" grpId="0" animBg="1"/>
      <p:bldP spid="90120" grpId="0" animBg="1"/>
      <p:bldP spid="901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574675" y="304800"/>
            <a:ext cx="8001000" cy="892175"/>
          </a:xfrm>
        </p:spPr>
        <p:txBody>
          <a:bodyPr/>
          <a:lstStyle/>
          <a:p>
            <a:pPr algn="ctr"/>
            <a:r>
              <a:rPr lang="en-US">
                <a:latin typeface="Bookman Old Style" pitchFamily="18" charset="0"/>
              </a:rPr>
              <a:t>UPAYA ADMINISTRATIF</a:t>
            </a:r>
          </a:p>
        </p:txBody>
      </p:sp>
      <p:sp>
        <p:nvSpPr>
          <p:cNvPr id="171011" name="Rectangle 3"/>
          <p:cNvSpPr>
            <a:spLocks noGrp="1" noChangeArrowheads="1"/>
          </p:cNvSpPr>
          <p:nvPr>
            <p:ph type="body" idx="1"/>
          </p:nvPr>
        </p:nvSpPr>
        <p:spPr>
          <a:xfrm>
            <a:off x="503238" y="1377950"/>
            <a:ext cx="8316912" cy="4575175"/>
          </a:xfrm>
        </p:spPr>
        <p:txBody>
          <a:bodyPr/>
          <a:lstStyle/>
          <a:p>
            <a:pPr marL="0" indent="0">
              <a:lnSpc>
                <a:spcPct val="90000"/>
              </a:lnSpc>
              <a:buFont typeface="Wingdings" pitchFamily="2" charset="2"/>
              <a:buNone/>
            </a:pPr>
            <a:endParaRPr lang="en-US" sz="2400" dirty="0"/>
          </a:p>
          <a:p>
            <a:pPr marL="0" indent="0">
              <a:lnSpc>
                <a:spcPct val="90000"/>
              </a:lnSpc>
              <a:buFont typeface="Wingdings" pitchFamily="2" charset="2"/>
              <a:buNone/>
            </a:pPr>
            <a:r>
              <a:rPr lang="en-US" sz="2400" dirty="0"/>
              <a:t>- </a:t>
            </a:r>
            <a:r>
              <a:rPr lang="en-US" sz="2400" dirty="0" err="1"/>
              <a:t>Upaya</a:t>
            </a:r>
            <a:r>
              <a:rPr lang="en-US" sz="2400" dirty="0"/>
              <a:t> </a:t>
            </a:r>
            <a:r>
              <a:rPr lang="en-US" sz="2400" dirty="0" err="1"/>
              <a:t>administratif</a:t>
            </a:r>
            <a:r>
              <a:rPr lang="en-US" sz="2400" dirty="0"/>
              <a:t> :</a:t>
            </a:r>
          </a:p>
          <a:p>
            <a:pPr marL="0" indent="0">
              <a:lnSpc>
                <a:spcPct val="90000"/>
              </a:lnSpc>
              <a:buFont typeface="Wingdings" pitchFamily="2" charset="2"/>
              <a:buNone/>
            </a:pPr>
            <a:r>
              <a:rPr lang="en-US" sz="2500" b="1" dirty="0"/>
              <a:t>   a.  KEBERATAN</a:t>
            </a:r>
            <a:endParaRPr lang="id-ID" sz="2500" b="1" dirty="0"/>
          </a:p>
          <a:p>
            <a:pPr marL="0" indent="0">
              <a:lnSpc>
                <a:spcPct val="90000"/>
              </a:lnSpc>
              <a:buFont typeface="Wingdings" pitchFamily="2" charset="2"/>
              <a:buNone/>
            </a:pPr>
            <a:r>
              <a:rPr lang="en-US" sz="2500" b="1" dirty="0"/>
              <a:t> </a:t>
            </a:r>
            <a:r>
              <a:rPr lang="en-US" sz="2400" dirty="0"/>
              <a:t>(</a:t>
            </a:r>
            <a:r>
              <a:rPr lang="en-US" sz="2400" i="1" dirty="0" err="1"/>
              <a:t>Administratief</a:t>
            </a:r>
            <a:r>
              <a:rPr lang="en-US" sz="2400" i="1" dirty="0"/>
              <a:t> </a:t>
            </a:r>
            <a:r>
              <a:rPr lang="en-US" sz="2400" i="1" dirty="0" err="1"/>
              <a:t>bezwaar</a:t>
            </a:r>
            <a:r>
              <a:rPr lang="en-US" sz="2400" dirty="0"/>
              <a:t>),</a:t>
            </a:r>
            <a:r>
              <a:rPr lang="id-ID" sz="2400" dirty="0"/>
              <a:t> </a:t>
            </a:r>
            <a:r>
              <a:rPr lang="en-US" sz="2400" dirty="0" err="1"/>
              <a:t>kepada</a:t>
            </a:r>
            <a:r>
              <a:rPr lang="en-US" sz="2400" dirty="0"/>
              <a:t> </a:t>
            </a:r>
            <a:r>
              <a:rPr lang="en-US" sz="2400" dirty="0" err="1"/>
              <a:t>Badan</a:t>
            </a:r>
            <a:r>
              <a:rPr lang="en-US" sz="2400" dirty="0"/>
              <a:t>/</a:t>
            </a:r>
            <a:r>
              <a:rPr lang="en-US" sz="2400" dirty="0" err="1"/>
              <a:t>Pejabat</a:t>
            </a:r>
            <a:r>
              <a:rPr lang="en-US" sz="2400" dirty="0"/>
              <a:t> TUN yang </a:t>
            </a:r>
            <a:r>
              <a:rPr lang="en-US" sz="2400" dirty="0" err="1"/>
              <a:t>menerbitkan</a:t>
            </a:r>
            <a:r>
              <a:rPr lang="en-US" sz="2400" dirty="0"/>
              <a:t> 	KTUN ----- </a:t>
            </a:r>
            <a:r>
              <a:rPr lang="en-US" sz="2400" dirty="0" err="1"/>
              <a:t>Digugat</a:t>
            </a:r>
            <a:r>
              <a:rPr lang="en-US" sz="2400" dirty="0"/>
              <a:t> </a:t>
            </a:r>
            <a:r>
              <a:rPr lang="en-US" sz="2400" dirty="0" err="1"/>
              <a:t>ke</a:t>
            </a:r>
            <a:r>
              <a:rPr lang="en-US" sz="2400" dirty="0"/>
              <a:t> </a:t>
            </a:r>
            <a:r>
              <a:rPr lang="en-US" sz="2400" b="1" dirty="0"/>
              <a:t>PTUN;</a:t>
            </a:r>
          </a:p>
          <a:p>
            <a:pPr marL="0" indent="0">
              <a:lnSpc>
                <a:spcPct val="90000"/>
              </a:lnSpc>
              <a:buFont typeface="Wingdings" pitchFamily="2" charset="2"/>
              <a:buNone/>
            </a:pPr>
            <a:endParaRPr lang="en-US" sz="2400" b="1" dirty="0"/>
          </a:p>
          <a:p>
            <a:pPr marL="0" indent="0">
              <a:lnSpc>
                <a:spcPct val="90000"/>
              </a:lnSpc>
              <a:buFont typeface="Wingdings" pitchFamily="2" charset="2"/>
              <a:buNone/>
            </a:pPr>
            <a:r>
              <a:rPr lang="en-US" sz="2400" b="1" dirty="0"/>
              <a:t>   b.  BANDING ADMINISTRATIF</a:t>
            </a:r>
            <a:r>
              <a:rPr lang="en-US" sz="2400" dirty="0"/>
              <a:t>	</a:t>
            </a:r>
            <a:endParaRPr lang="id-ID" sz="2400" dirty="0"/>
          </a:p>
          <a:p>
            <a:pPr marL="0" indent="0" algn="just">
              <a:lnSpc>
                <a:spcPct val="90000"/>
              </a:lnSpc>
              <a:buFont typeface="Wingdings" pitchFamily="2" charset="2"/>
              <a:buNone/>
            </a:pPr>
            <a:r>
              <a:rPr lang="en-US" sz="2400" dirty="0"/>
              <a:t>(</a:t>
            </a:r>
            <a:r>
              <a:rPr lang="en-US" sz="2400" i="1" dirty="0" err="1"/>
              <a:t>Administratief</a:t>
            </a:r>
            <a:r>
              <a:rPr lang="en-US" sz="2400" i="1" dirty="0"/>
              <a:t> </a:t>
            </a:r>
            <a:r>
              <a:rPr lang="en-US" sz="2400" i="1" dirty="0" err="1"/>
              <a:t>beroep</a:t>
            </a:r>
            <a:r>
              <a:rPr lang="en-US" sz="2400" dirty="0"/>
              <a:t>), </a:t>
            </a:r>
            <a:r>
              <a:rPr lang="en-US" sz="2400" dirty="0" err="1"/>
              <a:t>kepada</a:t>
            </a:r>
            <a:r>
              <a:rPr lang="en-US" sz="2400" dirty="0"/>
              <a:t> </a:t>
            </a:r>
            <a:r>
              <a:rPr lang="en-US" sz="2400" dirty="0" err="1"/>
              <a:t>atasan</a:t>
            </a:r>
            <a:r>
              <a:rPr lang="en-US" sz="2400" dirty="0"/>
              <a:t>/</a:t>
            </a:r>
            <a:r>
              <a:rPr lang="en-US" sz="2400" dirty="0" err="1"/>
              <a:t>instansi</a:t>
            </a:r>
            <a:r>
              <a:rPr lang="en-US" sz="2400" dirty="0"/>
              <a:t> lain yang </a:t>
            </a:r>
            <a:r>
              <a:rPr lang="en-US" sz="2400" dirty="0" err="1"/>
              <a:t>lebih</a:t>
            </a:r>
            <a:r>
              <a:rPr lang="en-US" sz="2400" dirty="0"/>
              <a:t> </a:t>
            </a:r>
            <a:r>
              <a:rPr lang="en-US" sz="2400" dirty="0" err="1"/>
              <a:t>tingg</a:t>
            </a:r>
            <a:r>
              <a:rPr lang="id-ID" sz="2400" dirty="0"/>
              <a:t>I </a:t>
            </a:r>
            <a:r>
              <a:rPr lang="en-US" sz="2400" dirty="0"/>
              <a:t>yang 	</a:t>
            </a:r>
            <a:r>
              <a:rPr lang="en-US" sz="2400" dirty="0" err="1"/>
              <a:t>mengeluarkan</a:t>
            </a:r>
            <a:r>
              <a:rPr lang="en-US" sz="2400" dirty="0"/>
              <a:t> KTUN ----- </a:t>
            </a:r>
            <a:r>
              <a:rPr lang="en-US" sz="2400" dirty="0" err="1"/>
              <a:t>gugatan</a:t>
            </a:r>
            <a:r>
              <a:rPr lang="en-US" sz="2400" dirty="0"/>
              <a:t> </a:t>
            </a:r>
            <a:r>
              <a:rPr lang="en-US" sz="2400" dirty="0" err="1"/>
              <a:t>ke</a:t>
            </a:r>
            <a:r>
              <a:rPr lang="en-US" sz="2400" dirty="0"/>
              <a:t> </a:t>
            </a:r>
            <a:r>
              <a:rPr lang="en-US" sz="2400" b="1" dirty="0"/>
              <a:t>PT.TUN;</a:t>
            </a:r>
            <a:endParaRPr lang="en-US" sz="2400" dirty="0"/>
          </a:p>
          <a:p>
            <a:pPr marL="0" indent="0" algn="ctr">
              <a:lnSpc>
                <a:spcPct val="90000"/>
              </a:lnSpc>
              <a:buFont typeface="Wingdings" pitchFamily="2" charset="2"/>
              <a:buNone/>
            </a:pPr>
            <a:r>
              <a:rPr lang="en-US" sz="2400" dirty="0"/>
              <a:t>	 </a:t>
            </a:r>
          </a:p>
          <a:p>
            <a:pPr marL="0" indent="0" algn="ctr">
              <a:lnSpc>
                <a:spcPct val="90000"/>
              </a:lnSpc>
              <a:buFont typeface="Wingdings" pitchFamily="2" charset="2"/>
              <a:buNone/>
            </a:pPr>
            <a:r>
              <a:rPr lang="en-US" sz="2400" b="1" dirty="0"/>
              <a:t>(</a:t>
            </a:r>
            <a:r>
              <a:rPr lang="en-US" sz="2400" b="1" dirty="0" err="1"/>
              <a:t>Pasal</a:t>
            </a:r>
            <a:r>
              <a:rPr lang="en-US" sz="2400" b="1" dirty="0"/>
              <a:t> 48 UU No. 5 </a:t>
            </a:r>
            <a:r>
              <a:rPr lang="en-US" sz="2400" b="1" dirty="0" err="1"/>
              <a:t>Tahun</a:t>
            </a:r>
            <a:r>
              <a:rPr lang="en-US" sz="2400" b="1" dirty="0"/>
              <a:t> 1986)</a:t>
            </a:r>
          </a:p>
          <a:p>
            <a:pPr marL="0" indent="0">
              <a:lnSpc>
                <a:spcPct val="90000"/>
              </a:lnSpc>
              <a:buFont typeface="Wingdings" pitchFamily="2" charset="2"/>
              <a:buNone/>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71010"/>
                                        </p:tgtEl>
                                        <p:attrNameLst>
                                          <p:attrName>style.visibility</p:attrName>
                                        </p:attrNameLst>
                                      </p:cBhvr>
                                      <p:to>
                                        <p:strVal val="visible"/>
                                      </p:to>
                                    </p:set>
                                    <p:anim calcmode="lin" valueType="num">
                                      <p:cBhvr>
                                        <p:cTn id="7" dur="1000" fill="hold"/>
                                        <p:tgtEl>
                                          <p:spTgt spid="171010"/>
                                        </p:tgtEl>
                                        <p:attrNameLst>
                                          <p:attrName>ppt_w</p:attrName>
                                        </p:attrNameLst>
                                      </p:cBhvr>
                                      <p:tavLst>
                                        <p:tav tm="0">
                                          <p:val>
                                            <p:fltVal val="0"/>
                                          </p:val>
                                        </p:tav>
                                        <p:tav tm="100000">
                                          <p:val>
                                            <p:strVal val="#ppt_w"/>
                                          </p:val>
                                        </p:tav>
                                      </p:tavLst>
                                    </p:anim>
                                    <p:anim calcmode="lin" valueType="num">
                                      <p:cBhvr>
                                        <p:cTn id="8" dur="1000" fill="hold"/>
                                        <p:tgtEl>
                                          <p:spTgt spid="171010"/>
                                        </p:tgtEl>
                                        <p:attrNameLst>
                                          <p:attrName>ppt_h</p:attrName>
                                        </p:attrNameLst>
                                      </p:cBhvr>
                                      <p:tavLst>
                                        <p:tav tm="0">
                                          <p:val>
                                            <p:fltVal val="0"/>
                                          </p:val>
                                        </p:tav>
                                        <p:tav tm="100000">
                                          <p:val>
                                            <p:strVal val="#ppt_h"/>
                                          </p:val>
                                        </p:tav>
                                      </p:tavLst>
                                    </p:anim>
                                    <p:anim calcmode="lin" valueType="num">
                                      <p:cBhvr>
                                        <p:cTn id="9" dur="1000" fill="hold"/>
                                        <p:tgtEl>
                                          <p:spTgt spid="171010"/>
                                        </p:tgtEl>
                                        <p:attrNameLst>
                                          <p:attrName>style.rotation</p:attrName>
                                        </p:attrNameLst>
                                      </p:cBhvr>
                                      <p:tavLst>
                                        <p:tav tm="0">
                                          <p:val>
                                            <p:fltVal val="90"/>
                                          </p:val>
                                        </p:tav>
                                        <p:tav tm="100000">
                                          <p:val>
                                            <p:fltVal val="0"/>
                                          </p:val>
                                        </p:tav>
                                      </p:tavLst>
                                    </p:anim>
                                    <p:animEffect transition="in" filter="fade">
                                      <p:cBhvr>
                                        <p:cTn id="10" dur="1000"/>
                                        <p:tgtEl>
                                          <p:spTgt spid="17101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1011">
                                            <p:txEl>
                                              <p:pRg st="1" end="1"/>
                                            </p:txEl>
                                          </p:spTgt>
                                        </p:tgtEl>
                                        <p:attrNameLst>
                                          <p:attrName>style.visibility</p:attrName>
                                        </p:attrNameLst>
                                      </p:cBhvr>
                                      <p:to>
                                        <p:strVal val="visible"/>
                                      </p:to>
                                    </p:set>
                                    <p:anim calcmode="lin" valueType="num">
                                      <p:cBhvr>
                                        <p:cTn id="15" dur="500" fill="hold"/>
                                        <p:tgtEl>
                                          <p:spTgt spid="17101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71011">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anim calcmode="lin" valueType="num">
                                      <p:cBhvr>
                                        <p:cTn id="19" dur="500" fill="hold"/>
                                        <p:tgtEl>
                                          <p:spTgt spid="1710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1011">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71011">
                                            <p:txEl>
                                              <p:pRg st="3" end="3"/>
                                            </p:txEl>
                                          </p:spTgt>
                                        </p:tgtEl>
                                        <p:attrNameLst>
                                          <p:attrName>style.visibility</p:attrName>
                                        </p:attrNameLst>
                                      </p:cBhvr>
                                      <p:to>
                                        <p:strVal val="visible"/>
                                      </p:to>
                                    </p:set>
                                    <p:anim calcmode="lin" valueType="num">
                                      <p:cBhvr>
                                        <p:cTn id="23" dur="500" fill="hold"/>
                                        <p:tgtEl>
                                          <p:spTgt spid="17101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71011">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71011">
                                            <p:txEl>
                                              <p:pRg st="5" end="5"/>
                                            </p:txEl>
                                          </p:spTgt>
                                        </p:tgtEl>
                                        <p:attrNameLst>
                                          <p:attrName>style.visibility</p:attrName>
                                        </p:attrNameLst>
                                      </p:cBhvr>
                                      <p:to>
                                        <p:strVal val="visible"/>
                                      </p:to>
                                    </p:set>
                                    <p:anim calcmode="lin" valueType="num">
                                      <p:cBhvr>
                                        <p:cTn id="27" dur="500" fill="hold"/>
                                        <p:tgtEl>
                                          <p:spTgt spid="171011">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71011">
                                            <p:txEl>
                                              <p:pRg st="5" end="5"/>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71011">
                                            <p:txEl>
                                              <p:pRg st="6" end="6"/>
                                            </p:txEl>
                                          </p:spTgt>
                                        </p:tgtEl>
                                        <p:attrNameLst>
                                          <p:attrName>style.visibility</p:attrName>
                                        </p:attrNameLst>
                                      </p:cBhvr>
                                      <p:to>
                                        <p:strVal val="visible"/>
                                      </p:to>
                                    </p:set>
                                    <p:anim calcmode="lin" valueType="num">
                                      <p:cBhvr>
                                        <p:cTn id="31" dur="500" fill="hold"/>
                                        <p:tgtEl>
                                          <p:spTgt spid="171011">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71011">
                                            <p:txEl>
                                              <p:pRg st="6" end="6"/>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71011">
                                            <p:txEl>
                                              <p:pRg st="7" end="7"/>
                                            </p:txEl>
                                          </p:spTgt>
                                        </p:tgtEl>
                                        <p:attrNameLst>
                                          <p:attrName>style.visibility</p:attrName>
                                        </p:attrNameLst>
                                      </p:cBhvr>
                                      <p:to>
                                        <p:strVal val="visible"/>
                                      </p:to>
                                    </p:set>
                                    <p:anim calcmode="lin" valueType="num">
                                      <p:cBhvr>
                                        <p:cTn id="35" dur="500" fill="hold"/>
                                        <p:tgtEl>
                                          <p:spTgt spid="171011">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171011">
                                            <p:txEl>
                                              <p:pRg st="7" end="7"/>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71011">
                                            <p:txEl>
                                              <p:pRg st="8" end="8"/>
                                            </p:txEl>
                                          </p:spTgt>
                                        </p:tgtEl>
                                        <p:attrNameLst>
                                          <p:attrName>style.visibility</p:attrName>
                                        </p:attrNameLst>
                                      </p:cBhvr>
                                      <p:to>
                                        <p:strVal val="visible"/>
                                      </p:to>
                                    </p:set>
                                    <p:anim calcmode="lin" valueType="num">
                                      <p:cBhvr>
                                        <p:cTn id="39" dur="500" fill="hold"/>
                                        <p:tgtEl>
                                          <p:spTgt spid="171011">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171011">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lstStyle/>
          <a:p>
            <a:pPr algn="ctr"/>
            <a:r>
              <a:rPr lang="id-ID" b="1" dirty="0"/>
              <a:t>Objek dan Subjek Sengketa TUN</a:t>
            </a:r>
          </a:p>
        </p:txBody>
      </p:sp>
      <p:sp>
        <p:nvSpPr>
          <p:cNvPr id="3" name="Content Placeholder 2"/>
          <p:cNvSpPr>
            <a:spLocks noGrp="1"/>
          </p:cNvSpPr>
          <p:nvPr>
            <p:ph sz="quarter" idx="1"/>
          </p:nvPr>
        </p:nvSpPr>
        <p:spPr>
          <a:xfrm>
            <a:off x="214282" y="1447800"/>
            <a:ext cx="8572560" cy="5195910"/>
          </a:xfrm>
        </p:spPr>
        <p:txBody>
          <a:bodyPr>
            <a:normAutofit lnSpcReduction="10000"/>
          </a:bodyPr>
          <a:lstStyle/>
          <a:p>
            <a:pPr algn="just"/>
            <a:r>
              <a:rPr lang="id-ID" sz="3200" dirty="0"/>
              <a:t>Sengketa Tata Usaha Negara adalah:</a:t>
            </a:r>
          </a:p>
          <a:p>
            <a:pPr lvl="1" algn="just"/>
            <a:r>
              <a:rPr lang="id-ID" sz="3200" dirty="0"/>
              <a:t>sengketa yang timbul dalam bidang tata usaha negara;</a:t>
            </a:r>
          </a:p>
          <a:p>
            <a:pPr lvl="1" algn="just"/>
            <a:r>
              <a:rPr lang="id-ID" sz="3200" dirty="0"/>
              <a:t>antara orang atau badan hukum perdata dengan badan atau pejabat </a:t>
            </a:r>
            <a:r>
              <a:rPr lang="it-IT" sz="3200" dirty="0"/>
              <a:t>tata usaha negara, </a:t>
            </a:r>
            <a:endParaRPr lang="id-ID" sz="3200" dirty="0"/>
          </a:p>
          <a:p>
            <a:pPr lvl="1" algn="just"/>
            <a:r>
              <a:rPr lang="it-IT" sz="3200" dirty="0"/>
              <a:t>baik di pusat maupun di daerah,</a:t>
            </a:r>
            <a:r>
              <a:rPr lang="id-ID" sz="3200" dirty="0"/>
              <a:t> </a:t>
            </a:r>
          </a:p>
          <a:p>
            <a:pPr lvl="1" algn="just"/>
            <a:r>
              <a:rPr lang="id-ID" sz="3200" dirty="0"/>
              <a:t>sebagai akibat dikeluarkannya </a:t>
            </a:r>
            <a:r>
              <a:rPr lang="id-ID" sz="3200" b="1" dirty="0">
                <a:solidFill>
                  <a:srgbClr val="FF0000"/>
                </a:solidFill>
              </a:rPr>
              <a:t>KEPUTUSAN TATA USAHA NEGARA</a:t>
            </a:r>
            <a:r>
              <a:rPr lang="id-ID" sz="3200" dirty="0"/>
              <a:t>, </a:t>
            </a:r>
            <a:r>
              <a:rPr lang="id-ID" sz="3200" dirty="0">
                <a:sym typeface="Wingdings" pitchFamily="2" charset="2"/>
              </a:rPr>
              <a:t> Objek Sengketa;</a:t>
            </a:r>
            <a:endParaRPr lang="id-ID" sz="3200" dirty="0"/>
          </a:p>
          <a:p>
            <a:pPr lvl="1" algn="just"/>
            <a:r>
              <a:rPr lang="id-ID" sz="3200" dirty="0"/>
              <a:t>termasuk sengketa kepegawaian berdasarkan peraturan perundang-undangan yang berlaku.</a:t>
            </a:r>
          </a:p>
          <a:p>
            <a:pPr lvl="1" algn="ctr">
              <a:buNone/>
            </a:pPr>
            <a:r>
              <a:rPr lang="id-ID" sz="3200" dirty="0"/>
              <a:t>(Pasal 1 angka 10 UU Peratun)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57200" y="1219200"/>
            <a:ext cx="8229600" cy="5410200"/>
          </a:xfrm>
        </p:spPr>
        <p:txBody>
          <a:bodyPr/>
          <a:lstStyle/>
          <a:p>
            <a:pPr eaLnBrk="1" hangingPunct="1">
              <a:lnSpc>
                <a:spcPct val="90000"/>
              </a:lnSpc>
              <a:buFontTx/>
              <a:buNone/>
              <a:defRPr/>
            </a:pPr>
            <a:endParaRPr lang="en-US" sz="2400" dirty="0"/>
          </a:p>
          <a:p>
            <a:pPr eaLnBrk="1" hangingPunct="1">
              <a:lnSpc>
                <a:spcPct val="90000"/>
              </a:lnSpc>
              <a:buFontTx/>
              <a:buNone/>
              <a:defRPr/>
            </a:pPr>
            <a:endParaRPr lang="en-US" sz="2400" dirty="0"/>
          </a:p>
          <a:p>
            <a:pPr eaLnBrk="1" hangingPunct="1">
              <a:lnSpc>
                <a:spcPct val="90000"/>
              </a:lnSpc>
              <a:buFontTx/>
              <a:buNone/>
              <a:defRPr/>
            </a:pPr>
            <a:endParaRPr lang="en-US" sz="2400" dirty="0"/>
          </a:p>
          <a:p>
            <a:pPr eaLnBrk="1" hangingPunct="1">
              <a:lnSpc>
                <a:spcPct val="90000"/>
              </a:lnSpc>
              <a:buFontTx/>
              <a:buNone/>
              <a:defRPr/>
            </a:pPr>
            <a:endParaRPr lang="en-US" sz="2400" dirty="0"/>
          </a:p>
          <a:p>
            <a:pPr algn="ctr" eaLnBrk="1" hangingPunct="1">
              <a:lnSpc>
                <a:spcPct val="90000"/>
              </a:lnSpc>
              <a:buFontTx/>
              <a:buNone/>
              <a:defRPr/>
            </a:pPr>
            <a:r>
              <a:rPr lang="en-US" sz="2700" dirty="0"/>
              <a:t>	</a:t>
            </a:r>
            <a:r>
              <a:rPr lang="en-US" sz="2700" dirty="0">
                <a:solidFill>
                  <a:schemeClr val="tx2"/>
                </a:solidFill>
                <a:latin typeface="Comic Sans MS" pitchFamily="66" charset="0"/>
              </a:rPr>
              <a:t>KTUN</a:t>
            </a:r>
          </a:p>
          <a:p>
            <a:pPr eaLnBrk="1" hangingPunct="1">
              <a:lnSpc>
                <a:spcPct val="90000"/>
              </a:lnSpc>
              <a:buFontTx/>
              <a:buBlip>
                <a:blip r:embed="rId2"/>
              </a:buBlip>
              <a:defRPr/>
            </a:pPr>
            <a:r>
              <a:rPr lang="en-US" sz="2900" dirty="0" err="1">
                <a:solidFill>
                  <a:schemeClr val="tx2"/>
                </a:solidFill>
                <a:latin typeface="Comic Sans MS" pitchFamily="66" charset="0"/>
              </a:rPr>
              <a:t>penetapan</a:t>
            </a:r>
            <a:r>
              <a:rPr lang="en-US" sz="2900" dirty="0">
                <a:solidFill>
                  <a:schemeClr val="tx2"/>
                </a:solidFill>
                <a:latin typeface="Comic Sans MS" pitchFamily="66" charset="0"/>
              </a:rPr>
              <a:t> </a:t>
            </a:r>
            <a:r>
              <a:rPr lang="en-US" sz="2900" dirty="0" err="1">
                <a:solidFill>
                  <a:schemeClr val="tx2"/>
                </a:solidFill>
                <a:latin typeface="Comic Sans MS" pitchFamily="66" charset="0"/>
              </a:rPr>
              <a:t>tertulis</a:t>
            </a:r>
            <a:r>
              <a:rPr lang="en-US" sz="2900" dirty="0">
                <a:solidFill>
                  <a:schemeClr val="tx2"/>
                </a:solidFill>
                <a:latin typeface="Comic Sans MS" pitchFamily="66" charset="0"/>
              </a:rPr>
              <a:t>;</a:t>
            </a:r>
          </a:p>
          <a:p>
            <a:pPr eaLnBrk="1" hangingPunct="1">
              <a:lnSpc>
                <a:spcPct val="90000"/>
              </a:lnSpc>
              <a:buFontTx/>
              <a:buBlip>
                <a:blip r:embed="rId2"/>
              </a:buBlip>
              <a:defRPr/>
            </a:pPr>
            <a:r>
              <a:rPr lang="en-US" sz="2900" dirty="0" err="1">
                <a:solidFill>
                  <a:schemeClr val="tx2"/>
                </a:solidFill>
                <a:latin typeface="Comic Sans MS" pitchFamily="66" charset="0"/>
              </a:rPr>
              <a:t>dikeluarkan</a:t>
            </a:r>
            <a:r>
              <a:rPr lang="en-US" sz="2900" dirty="0">
                <a:solidFill>
                  <a:schemeClr val="tx2"/>
                </a:solidFill>
                <a:latin typeface="Comic Sans MS" pitchFamily="66" charset="0"/>
              </a:rPr>
              <a:t> </a:t>
            </a:r>
            <a:r>
              <a:rPr lang="en-US" sz="2900" dirty="0" err="1">
                <a:solidFill>
                  <a:schemeClr val="tx2"/>
                </a:solidFill>
                <a:latin typeface="Comic Sans MS" pitchFamily="66" charset="0"/>
              </a:rPr>
              <a:t>oleh</a:t>
            </a:r>
            <a:r>
              <a:rPr lang="en-US" sz="2900" dirty="0">
                <a:solidFill>
                  <a:schemeClr val="tx2"/>
                </a:solidFill>
                <a:latin typeface="Comic Sans MS" pitchFamily="66" charset="0"/>
              </a:rPr>
              <a:t> </a:t>
            </a:r>
            <a:r>
              <a:rPr lang="en-US" sz="2900" dirty="0" err="1">
                <a:solidFill>
                  <a:schemeClr val="tx2"/>
                </a:solidFill>
                <a:latin typeface="Comic Sans MS" pitchFamily="66" charset="0"/>
              </a:rPr>
              <a:t>Badan</a:t>
            </a:r>
            <a:r>
              <a:rPr lang="en-US" sz="2900" dirty="0">
                <a:solidFill>
                  <a:schemeClr val="tx2"/>
                </a:solidFill>
                <a:latin typeface="Comic Sans MS" pitchFamily="66" charset="0"/>
              </a:rPr>
              <a:t> </a:t>
            </a:r>
            <a:r>
              <a:rPr lang="en-US" sz="2900" dirty="0" err="1">
                <a:solidFill>
                  <a:schemeClr val="tx2"/>
                </a:solidFill>
                <a:latin typeface="Comic Sans MS" pitchFamily="66" charset="0"/>
              </a:rPr>
              <a:t>atau</a:t>
            </a:r>
            <a:r>
              <a:rPr lang="en-US" sz="2900" dirty="0">
                <a:solidFill>
                  <a:schemeClr val="tx2"/>
                </a:solidFill>
                <a:latin typeface="Comic Sans MS" pitchFamily="66" charset="0"/>
              </a:rPr>
              <a:t> </a:t>
            </a:r>
            <a:r>
              <a:rPr lang="en-US" sz="2900" dirty="0" err="1">
                <a:solidFill>
                  <a:schemeClr val="tx2"/>
                </a:solidFill>
                <a:latin typeface="Comic Sans MS" pitchFamily="66" charset="0"/>
              </a:rPr>
              <a:t>Pejabat</a:t>
            </a:r>
            <a:r>
              <a:rPr lang="en-US" sz="2900" dirty="0">
                <a:solidFill>
                  <a:schemeClr val="tx2"/>
                </a:solidFill>
                <a:latin typeface="Comic Sans MS" pitchFamily="66" charset="0"/>
              </a:rPr>
              <a:t> Tata Usaha Negara;</a:t>
            </a:r>
          </a:p>
          <a:p>
            <a:pPr eaLnBrk="1" hangingPunct="1">
              <a:lnSpc>
                <a:spcPct val="90000"/>
              </a:lnSpc>
              <a:buFontTx/>
              <a:buBlip>
                <a:blip r:embed="rId2"/>
              </a:buBlip>
              <a:defRPr/>
            </a:pPr>
            <a:r>
              <a:rPr lang="en-US" sz="2900" dirty="0" err="1">
                <a:solidFill>
                  <a:schemeClr val="tx2"/>
                </a:solidFill>
                <a:latin typeface="Comic Sans MS" pitchFamily="66" charset="0"/>
              </a:rPr>
              <a:t>berisi</a:t>
            </a:r>
            <a:r>
              <a:rPr lang="en-US" sz="2900" dirty="0">
                <a:solidFill>
                  <a:schemeClr val="tx2"/>
                </a:solidFill>
                <a:latin typeface="Comic Sans MS" pitchFamily="66" charset="0"/>
              </a:rPr>
              <a:t> </a:t>
            </a:r>
            <a:r>
              <a:rPr lang="en-US" sz="2900" dirty="0" err="1">
                <a:solidFill>
                  <a:schemeClr val="tx2"/>
                </a:solidFill>
                <a:latin typeface="Comic Sans MS" pitchFamily="66" charset="0"/>
              </a:rPr>
              <a:t>tindakan</a:t>
            </a:r>
            <a:r>
              <a:rPr lang="en-US" sz="2900" dirty="0">
                <a:solidFill>
                  <a:schemeClr val="tx2"/>
                </a:solidFill>
                <a:latin typeface="Comic Sans MS" pitchFamily="66" charset="0"/>
              </a:rPr>
              <a:t> </a:t>
            </a:r>
            <a:r>
              <a:rPr lang="en-US" sz="2900" dirty="0" err="1">
                <a:solidFill>
                  <a:schemeClr val="tx2"/>
                </a:solidFill>
                <a:latin typeface="Comic Sans MS" pitchFamily="66" charset="0"/>
              </a:rPr>
              <a:t>hukum</a:t>
            </a:r>
            <a:r>
              <a:rPr lang="en-US" sz="2900" dirty="0">
                <a:solidFill>
                  <a:schemeClr val="tx2"/>
                </a:solidFill>
                <a:latin typeface="Comic Sans MS" pitchFamily="66" charset="0"/>
              </a:rPr>
              <a:t> Tata Usaha Negara yang </a:t>
            </a:r>
            <a:r>
              <a:rPr lang="en-US" sz="2900" dirty="0" err="1">
                <a:solidFill>
                  <a:schemeClr val="tx2"/>
                </a:solidFill>
                <a:latin typeface="Comic Sans MS" pitchFamily="66" charset="0"/>
              </a:rPr>
              <a:t>berdasarkan</a:t>
            </a:r>
            <a:r>
              <a:rPr lang="en-US" sz="2900" dirty="0">
                <a:solidFill>
                  <a:schemeClr val="tx2"/>
                </a:solidFill>
                <a:latin typeface="Comic Sans MS" pitchFamily="66" charset="0"/>
              </a:rPr>
              <a:t> </a:t>
            </a:r>
            <a:r>
              <a:rPr lang="en-US" sz="2900" dirty="0" err="1">
                <a:solidFill>
                  <a:schemeClr val="tx2"/>
                </a:solidFill>
                <a:latin typeface="Comic Sans MS" pitchFamily="66" charset="0"/>
              </a:rPr>
              <a:t>peraturan</a:t>
            </a:r>
            <a:r>
              <a:rPr lang="en-US" sz="2900" dirty="0">
                <a:solidFill>
                  <a:schemeClr val="tx2"/>
                </a:solidFill>
                <a:latin typeface="Comic Sans MS" pitchFamily="66" charset="0"/>
              </a:rPr>
              <a:t> per-UU-an;</a:t>
            </a:r>
          </a:p>
          <a:p>
            <a:pPr eaLnBrk="1" hangingPunct="1">
              <a:lnSpc>
                <a:spcPct val="90000"/>
              </a:lnSpc>
              <a:buFontTx/>
              <a:buBlip>
                <a:blip r:embed="rId2"/>
              </a:buBlip>
              <a:defRPr/>
            </a:pPr>
            <a:r>
              <a:rPr lang="en-US" sz="2900" dirty="0" err="1">
                <a:solidFill>
                  <a:schemeClr val="tx2"/>
                </a:solidFill>
                <a:latin typeface="Comic Sans MS" pitchFamily="66" charset="0"/>
              </a:rPr>
              <a:t>bersifat</a:t>
            </a:r>
            <a:r>
              <a:rPr lang="en-US" sz="2900" dirty="0">
                <a:solidFill>
                  <a:schemeClr val="tx2"/>
                </a:solidFill>
                <a:latin typeface="Comic Sans MS" pitchFamily="66" charset="0"/>
              </a:rPr>
              <a:t> </a:t>
            </a:r>
            <a:r>
              <a:rPr lang="en-US" sz="2900" dirty="0" err="1">
                <a:solidFill>
                  <a:schemeClr val="tx2"/>
                </a:solidFill>
                <a:latin typeface="Comic Sans MS" pitchFamily="66" charset="0"/>
              </a:rPr>
              <a:t>konkret</a:t>
            </a:r>
            <a:r>
              <a:rPr lang="en-US" sz="2900" dirty="0">
                <a:solidFill>
                  <a:schemeClr val="tx2"/>
                </a:solidFill>
                <a:latin typeface="Comic Sans MS" pitchFamily="66" charset="0"/>
              </a:rPr>
              <a:t>, individual </a:t>
            </a:r>
            <a:r>
              <a:rPr lang="en-US" sz="2900" dirty="0" err="1">
                <a:solidFill>
                  <a:schemeClr val="tx2"/>
                </a:solidFill>
                <a:latin typeface="Comic Sans MS" pitchFamily="66" charset="0"/>
              </a:rPr>
              <a:t>dan</a:t>
            </a:r>
            <a:r>
              <a:rPr lang="en-US" sz="2900" dirty="0">
                <a:solidFill>
                  <a:schemeClr val="tx2"/>
                </a:solidFill>
                <a:latin typeface="Comic Sans MS" pitchFamily="66" charset="0"/>
              </a:rPr>
              <a:t> final;</a:t>
            </a:r>
          </a:p>
          <a:p>
            <a:pPr eaLnBrk="1" hangingPunct="1">
              <a:lnSpc>
                <a:spcPct val="90000"/>
              </a:lnSpc>
              <a:buFontTx/>
              <a:buBlip>
                <a:blip r:embed="rId2"/>
              </a:buBlip>
              <a:defRPr/>
            </a:pPr>
            <a:r>
              <a:rPr lang="en-US" sz="2900" dirty="0">
                <a:solidFill>
                  <a:schemeClr val="tx2"/>
                </a:solidFill>
                <a:latin typeface="Comic Sans MS" pitchFamily="66" charset="0"/>
              </a:rPr>
              <a:t> </a:t>
            </a:r>
            <a:r>
              <a:rPr lang="en-US" sz="2900" dirty="0" err="1">
                <a:solidFill>
                  <a:schemeClr val="tx2"/>
                </a:solidFill>
                <a:latin typeface="Comic Sans MS" pitchFamily="66" charset="0"/>
              </a:rPr>
              <a:t>menimbulkan</a:t>
            </a:r>
            <a:r>
              <a:rPr lang="en-US" sz="2900" dirty="0">
                <a:solidFill>
                  <a:schemeClr val="tx2"/>
                </a:solidFill>
                <a:latin typeface="Comic Sans MS" pitchFamily="66" charset="0"/>
              </a:rPr>
              <a:t> </a:t>
            </a:r>
            <a:r>
              <a:rPr lang="en-US" sz="2900" dirty="0" err="1">
                <a:solidFill>
                  <a:schemeClr val="tx2"/>
                </a:solidFill>
                <a:latin typeface="Comic Sans MS" pitchFamily="66" charset="0"/>
              </a:rPr>
              <a:t>akibat</a:t>
            </a:r>
            <a:r>
              <a:rPr lang="en-US" sz="2900" dirty="0">
                <a:solidFill>
                  <a:schemeClr val="tx2"/>
                </a:solidFill>
                <a:latin typeface="Comic Sans MS" pitchFamily="66" charset="0"/>
              </a:rPr>
              <a:t> </a:t>
            </a:r>
            <a:r>
              <a:rPr lang="en-US" sz="2900" dirty="0" err="1">
                <a:solidFill>
                  <a:schemeClr val="tx2"/>
                </a:solidFill>
                <a:latin typeface="Comic Sans MS" pitchFamily="66" charset="0"/>
              </a:rPr>
              <a:t>hukum</a:t>
            </a:r>
            <a:r>
              <a:rPr lang="en-US" sz="2900" dirty="0">
                <a:solidFill>
                  <a:schemeClr val="tx2"/>
                </a:solidFill>
                <a:latin typeface="Comic Sans MS" pitchFamily="66" charset="0"/>
              </a:rPr>
              <a:t> </a:t>
            </a:r>
            <a:r>
              <a:rPr lang="en-US" sz="2900" dirty="0" err="1">
                <a:solidFill>
                  <a:schemeClr val="tx2"/>
                </a:solidFill>
                <a:latin typeface="Comic Sans MS" pitchFamily="66" charset="0"/>
              </a:rPr>
              <a:t>bagi</a:t>
            </a:r>
            <a:r>
              <a:rPr lang="en-US" sz="2900" dirty="0">
                <a:solidFill>
                  <a:schemeClr val="tx2"/>
                </a:solidFill>
                <a:latin typeface="Comic Sans MS" pitchFamily="66" charset="0"/>
              </a:rPr>
              <a:t> </a:t>
            </a:r>
            <a:r>
              <a:rPr lang="en-US" sz="2900" dirty="0" err="1">
                <a:solidFill>
                  <a:schemeClr val="tx2"/>
                </a:solidFill>
                <a:latin typeface="Comic Sans MS" pitchFamily="66" charset="0"/>
              </a:rPr>
              <a:t>seseorang</a:t>
            </a:r>
            <a:r>
              <a:rPr lang="en-US" sz="2900" dirty="0">
                <a:solidFill>
                  <a:schemeClr val="tx2"/>
                </a:solidFill>
                <a:latin typeface="Comic Sans MS" pitchFamily="66" charset="0"/>
              </a:rPr>
              <a:t>.</a:t>
            </a:r>
          </a:p>
        </p:txBody>
      </p:sp>
      <p:sp>
        <p:nvSpPr>
          <p:cNvPr id="51203" name="Rectangle 3"/>
          <p:cNvSpPr>
            <a:spLocks noGrp="1" noChangeArrowheads="1"/>
          </p:cNvSpPr>
          <p:nvPr>
            <p:ph type="title"/>
          </p:nvPr>
        </p:nvSpPr>
        <p:spPr>
          <a:xfrm>
            <a:off x="206375" y="277813"/>
            <a:ext cx="8937625" cy="941387"/>
          </a:xfrm>
        </p:spPr>
        <p:txBody>
          <a:bodyPr/>
          <a:lstStyle/>
          <a:p>
            <a:pPr algn="ctr" eaLnBrk="1" hangingPunct="1">
              <a:defRPr/>
            </a:pPr>
            <a:r>
              <a:rPr lang="en-US" sz="4200" b="1" dirty="0" err="1">
                <a:solidFill>
                  <a:schemeClr val="accent2"/>
                </a:solidFill>
              </a:rPr>
              <a:t>Pasal</a:t>
            </a:r>
            <a:r>
              <a:rPr lang="en-US" sz="4200" b="1" dirty="0">
                <a:solidFill>
                  <a:schemeClr val="accent2"/>
                </a:solidFill>
              </a:rPr>
              <a:t> 1 </a:t>
            </a:r>
            <a:r>
              <a:rPr lang="en-US" sz="4200" b="1" dirty="0" err="1">
                <a:solidFill>
                  <a:schemeClr val="accent2"/>
                </a:solidFill>
              </a:rPr>
              <a:t>angka</a:t>
            </a:r>
            <a:r>
              <a:rPr lang="en-US" sz="4200" b="1" dirty="0">
                <a:solidFill>
                  <a:schemeClr val="accent2"/>
                </a:solidFill>
              </a:rPr>
              <a:t> </a:t>
            </a:r>
            <a:r>
              <a:rPr lang="id-ID" sz="4200" b="1" dirty="0">
                <a:solidFill>
                  <a:schemeClr val="accent2"/>
                </a:solidFill>
              </a:rPr>
              <a:t>9</a:t>
            </a:r>
            <a:endParaRPr lang="en-US" sz="4200" b="1" dirty="0">
              <a:solidFill>
                <a:schemeClr val="accent2"/>
              </a:solidFill>
            </a:endParaRPr>
          </a:p>
        </p:txBody>
      </p:sp>
      <p:grpSp>
        <p:nvGrpSpPr>
          <p:cNvPr id="2" name="Group 4"/>
          <p:cNvGrpSpPr>
            <a:grpSpLocks/>
          </p:cNvGrpSpPr>
          <p:nvPr/>
        </p:nvGrpSpPr>
        <p:grpSpPr bwMode="auto">
          <a:xfrm>
            <a:off x="381000" y="1384300"/>
            <a:ext cx="7772400" cy="990600"/>
            <a:chOff x="240" y="768"/>
            <a:chExt cx="4896" cy="624"/>
          </a:xfrm>
        </p:grpSpPr>
        <p:sp>
          <p:nvSpPr>
            <p:cNvPr id="40965" name="Oval 5"/>
            <p:cNvSpPr>
              <a:spLocks noChangeArrowheads="1"/>
            </p:cNvSpPr>
            <p:nvPr/>
          </p:nvSpPr>
          <p:spPr bwMode="auto">
            <a:xfrm>
              <a:off x="240" y="960"/>
              <a:ext cx="2736" cy="432"/>
            </a:xfrm>
            <a:prstGeom prst="ellipse">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a:r>
                <a:rPr lang="en-US" sz="2800">
                  <a:latin typeface="Comic Sans MS" pitchFamily="66" charset="0"/>
                </a:rPr>
                <a:t>OBYEK SENGKETA TUN</a:t>
              </a:r>
            </a:p>
          </p:txBody>
        </p:sp>
        <p:sp>
          <p:nvSpPr>
            <p:cNvPr id="40966" name="Line 6"/>
            <p:cNvSpPr>
              <a:spLocks noChangeShapeType="1"/>
            </p:cNvSpPr>
            <p:nvPr/>
          </p:nvSpPr>
          <p:spPr bwMode="auto">
            <a:xfrm>
              <a:off x="3074" y="1130"/>
              <a:ext cx="384" cy="0"/>
            </a:xfrm>
            <a:prstGeom prst="line">
              <a:avLst/>
            </a:prstGeom>
            <a:noFill/>
            <a:ln w="9525">
              <a:solidFill>
                <a:schemeClr val="tx1"/>
              </a:solidFill>
              <a:round/>
              <a:headEnd/>
              <a:tailEnd type="triangle" w="med" len="med"/>
            </a:ln>
            <a:scene3d>
              <a:camera prst="legacyPerspectiveTopRight"/>
              <a:lightRig rig="legacyFlat3" dir="b"/>
            </a:scene3d>
            <a:sp3d extrusionH="887400" prstMaterial="legacyMatte">
              <a:bevelT w="13500" h="13500" prst="angle"/>
              <a:bevelB w="13500" h="13500" prst="angle"/>
              <a:extrusionClr>
                <a:schemeClr val="tx1"/>
              </a:extrusionClr>
            </a:sp3d>
          </p:spPr>
          <p:txBody>
            <a:bodyPr wrap="none" anchor="ctr">
              <a:flatTx/>
            </a:bodyPr>
            <a:lstStyle/>
            <a:p>
              <a:endParaRPr lang="id-ID"/>
            </a:p>
          </p:txBody>
        </p:sp>
        <p:sp>
          <p:nvSpPr>
            <p:cNvPr id="40967" name="Rectangle 7"/>
            <p:cNvSpPr>
              <a:spLocks noChangeArrowheads="1"/>
            </p:cNvSpPr>
            <p:nvPr/>
          </p:nvSpPr>
          <p:spPr bwMode="auto">
            <a:xfrm>
              <a:off x="3648" y="768"/>
              <a:ext cx="1488" cy="624"/>
            </a:xfrm>
            <a:prstGeom prst="rect">
              <a:avLst/>
            </a:prstGeom>
            <a:solidFill>
              <a:srgbClr val="00FF00"/>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FF00"/>
              </a:extrusionClr>
            </a:sp3d>
          </p:spPr>
          <p:txBody>
            <a:bodyPr wrap="none" anchor="ctr">
              <a:flatTx/>
            </a:bodyPr>
            <a:lstStyle/>
            <a:p>
              <a:pPr algn="ctr"/>
              <a:r>
                <a:rPr lang="en-US" sz="4000" b="1">
                  <a:latin typeface="Comic Sans MS" pitchFamily="66" charset="0"/>
                </a:rPr>
                <a:t>KTUN</a:t>
              </a:r>
            </a:p>
          </p:txBody>
        </p:sp>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fade">
                                      <p:cBhvr>
                                        <p:cTn id="7" dur="769" decel="100000"/>
                                        <p:tgtEl>
                                          <p:spTgt spid="51203"/>
                                        </p:tgtEl>
                                      </p:cBhvr>
                                    </p:animEffect>
                                    <p:animScale>
                                      <p:cBhvr>
                                        <p:cTn id="8" dur="769" decel="100000"/>
                                        <p:tgtEl>
                                          <p:spTgt spid="51203"/>
                                        </p:tgtEl>
                                      </p:cBhvr>
                                      <p:from x="10000" y="10000"/>
                                      <p:to x="200000" y="450000"/>
                                    </p:animScale>
                                    <p:animScale>
                                      <p:cBhvr>
                                        <p:cTn id="9" dur="1231" accel="100000" fill="hold">
                                          <p:stCondLst>
                                            <p:cond delay="769"/>
                                          </p:stCondLst>
                                        </p:cTn>
                                        <p:tgtEl>
                                          <p:spTgt spid="51203"/>
                                        </p:tgtEl>
                                      </p:cBhvr>
                                      <p:from x="200000" y="450000"/>
                                      <p:to x="100000" y="100000"/>
                                    </p:animScale>
                                    <p:set>
                                      <p:cBhvr>
                                        <p:cTn id="10" dur="769" fill="hold"/>
                                        <p:tgtEl>
                                          <p:spTgt spid="51203"/>
                                        </p:tgtEl>
                                        <p:attrNameLst>
                                          <p:attrName>ppt_x</p:attrName>
                                        </p:attrNameLst>
                                      </p:cBhvr>
                                      <p:to>
                                        <p:strVal val="(0.5)"/>
                                      </p:to>
                                    </p:set>
                                    <p:anim from="(0.5)" to="(#ppt_x)" calcmode="lin" valueType="num">
                                      <p:cBhvr>
                                        <p:cTn id="11" dur="1231" accel="100000" fill="hold">
                                          <p:stCondLst>
                                            <p:cond delay="769"/>
                                          </p:stCondLst>
                                        </p:cTn>
                                        <p:tgtEl>
                                          <p:spTgt spid="51203"/>
                                        </p:tgtEl>
                                        <p:attrNameLst>
                                          <p:attrName>ppt_x</p:attrName>
                                        </p:attrNameLst>
                                      </p:cBhvr>
                                    </p:anim>
                                    <p:set>
                                      <p:cBhvr>
                                        <p:cTn id="12" dur="769" fill="hold"/>
                                        <p:tgtEl>
                                          <p:spTgt spid="51203"/>
                                        </p:tgtEl>
                                        <p:attrNameLst>
                                          <p:attrName>ppt_y</p:attrName>
                                        </p:attrNameLst>
                                      </p:cBhvr>
                                      <p:to>
                                        <p:strVal val="(#ppt_y+0.4)"/>
                                      </p:to>
                                    </p:set>
                                    <p:anim from="(#ppt_y+0.4)" to="(#ppt_y)" calcmode="lin" valueType="num">
                                      <p:cBhvr>
                                        <p:cTn id="13" dur="1231" accel="100000" fill="hold">
                                          <p:stCondLst>
                                            <p:cond delay="769"/>
                                          </p:stCondLst>
                                        </p:cTn>
                                        <p:tgtEl>
                                          <p:spTgt spid="5120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iterate type="wd">
                                    <p:tmPct val="10000"/>
                                  </p:iterate>
                                  <p:childTnLst>
                                    <p:set>
                                      <p:cBhvr>
                                        <p:cTn id="17" dur="1" fill="hold">
                                          <p:stCondLst>
                                            <p:cond delay="0"/>
                                          </p:stCondLst>
                                        </p:cTn>
                                        <p:tgtEl>
                                          <p:spTgt spid="51202">
                                            <p:txEl>
                                              <p:pRg st="4" end="4"/>
                                            </p:txEl>
                                          </p:spTgt>
                                        </p:tgtEl>
                                        <p:attrNameLst>
                                          <p:attrName>style.visibility</p:attrName>
                                        </p:attrNameLst>
                                      </p:cBhvr>
                                      <p:to>
                                        <p:strVal val="visible"/>
                                      </p:to>
                                    </p:set>
                                    <p:anim calcmode="lin" valueType="num">
                                      <p:cBhvr>
                                        <p:cTn id="18" dur="1000" fill="hold"/>
                                        <p:tgtEl>
                                          <p:spTgt spid="51202">
                                            <p:txEl>
                                              <p:pRg st="4" end="4"/>
                                            </p:txEl>
                                          </p:spTgt>
                                        </p:tgtEl>
                                        <p:attrNameLst>
                                          <p:attrName>ppt_w</p:attrName>
                                        </p:attrNameLst>
                                      </p:cBhvr>
                                      <p:tavLst>
                                        <p:tav tm="0">
                                          <p:val>
                                            <p:fltVal val="0"/>
                                          </p:val>
                                        </p:tav>
                                        <p:tav tm="100000">
                                          <p:val>
                                            <p:strVal val="#ppt_w"/>
                                          </p:val>
                                        </p:tav>
                                      </p:tavLst>
                                    </p:anim>
                                    <p:anim calcmode="lin" valueType="num">
                                      <p:cBhvr>
                                        <p:cTn id="19" dur="1000" fill="hold"/>
                                        <p:tgtEl>
                                          <p:spTgt spid="51202">
                                            <p:txEl>
                                              <p:pRg st="4" end="4"/>
                                            </p:txEl>
                                          </p:spTgt>
                                        </p:tgtEl>
                                        <p:attrNameLst>
                                          <p:attrName>ppt_h</p:attrName>
                                        </p:attrNameLst>
                                      </p:cBhvr>
                                      <p:tavLst>
                                        <p:tav tm="0">
                                          <p:val>
                                            <p:fltVal val="0"/>
                                          </p:val>
                                        </p:tav>
                                        <p:tav tm="100000">
                                          <p:val>
                                            <p:strVal val="#ppt_h"/>
                                          </p:val>
                                        </p:tav>
                                      </p:tavLst>
                                    </p:anim>
                                    <p:animEffect transition="in" filter="fade">
                                      <p:cBhvr>
                                        <p:cTn id="20" dur="1000"/>
                                        <p:tgtEl>
                                          <p:spTgt spid="5120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iterate type="lt">
                                    <p:tmPct val="10000"/>
                                  </p:iterate>
                                  <p:childTnLst>
                                    <p:set>
                                      <p:cBhvr>
                                        <p:cTn id="24" dur="1" fill="hold">
                                          <p:stCondLst>
                                            <p:cond delay="0"/>
                                          </p:stCondLst>
                                        </p:cTn>
                                        <p:tgtEl>
                                          <p:spTgt spid="51202">
                                            <p:txEl>
                                              <p:pRg st="5" end="5"/>
                                            </p:txEl>
                                          </p:spTgt>
                                        </p:tgtEl>
                                        <p:attrNameLst>
                                          <p:attrName>style.visibility</p:attrName>
                                        </p:attrNameLst>
                                      </p:cBhvr>
                                      <p:to>
                                        <p:strVal val="visible"/>
                                      </p:to>
                                    </p:set>
                                    <p:anim calcmode="lin" valueType="num">
                                      <p:cBhvr>
                                        <p:cTn id="25" dur="1000" fill="hold"/>
                                        <p:tgtEl>
                                          <p:spTgt spid="51202">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51202">
                                            <p:txEl>
                                              <p:pRg st="5" end="5"/>
                                            </p:txEl>
                                          </p:spTgt>
                                        </p:tgtEl>
                                        <p:attrNameLst>
                                          <p:attrName>ppt_h</p:attrName>
                                        </p:attrNameLst>
                                      </p:cBhvr>
                                      <p:tavLst>
                                        <p:tav tm="0">
                                          <p:val>
                                            <p:fltVal val="0"/>
                                          </p:val>
                                        </p:tav>
                                        <p:tav tm="100000">
                                          <p:val>
                                            <p:strVal val="#ppt_h"/>
                                          </p:val>
                                        </p:tav>
                                      </p:tavLst>
                                    </p:anim>
                                    <p:animEffect transition="in" filter="fade">
                                      <p:cBhvr>
                                        <p:cTn id="27" dur="1000"/>
                                        <p:tgtEl>
                                          <p:spTgt spid="512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iterate type="lt">
                                    <p:tmPct val="10000"/>
                                  </p:iterate>
                                  <p:childTnLst>
                                    <p:set>
                                      <p:cBhvr>
                                        <p:cTn id="31" dur="1" fill="hold">
                                          <p:stCondLst>
                                            <p:cond delay="0"/>
                                          </p:stCondLst>
                                        </p:cTn>
                                        <p:tgtEl>
                                          <p:spTgt spid="51202">
                                            <p:txEl>
                                              <p:pRg st="6" end="6"/>
                                            </p:txEl>
                                          </p:spTgt>
                                        </p:tgtEl>
                                        <p:attrNameLst>
                                          <p:attrName>style.visibility</p:attrName>
                                        </p:attrNameLst>
                                      </p:cBhvr>
                                      <p:to>
                                        <p:strVal val="visible"/>
                                      </p:to>
                                    </p:set>
                                    <p:anim calcmode="lin" valueType="num">
                                      <p:cBhvr>
                                        <p:cTn id="32" dur="1000" fill="hold"/>
                                        <p:tgtEl>
                                          <p:spTgt spid="51202">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51202">
                                            <p:txEl>
                                              <p:pRg st="6" end="6"/>
                                            </p:txEl>
                                          </p:spTgt>
                                        </p:tgtEl>
                                        <p:attrNameLst>
                                          <p:attrName>ppt_h</p:attrName>
                                        </p:attrNameLst>
                                      </p:cBhvr>
                                      <p:tavLst>
                                        <p:tav tm="0">
                                          <p:val>
                                            <p:fltVal val="0"/>
                                          </p:val>
                                        </p:tav>
                                        <p:tav tm="100000">
                                          <p:val>
                                            <p:strVal val="#ppt_h"/>
                                          </p:val>
                                        </p:tav>
                                      </p:tavLst>
                                    </p:anim>
                                    <p:animEffect transition="in" filter="fade">
                                      <p:cBhvr>
                                        <p:cTn id="34" dur="1000"/>
                                        <p:tgtEl>
                                          <p:spTgt spid="5120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iterate type="lt">
                                    <p:tmPct val="10000"/>
                                  </p:iterate>
                                  <p:childTnLst>
                                    <p:set>
                                      <p:cBhvr>
                                        <p:cTn id="38" dur="1" fill="hold">
                                          <p:stCondLst>
                                            <p:cond delay="0"/>
                                          </p:stCondLst>
                                        </p:cTn>
                                        <p:tgtEl>
                                          <p:spTgt spid="51202">
                                            <p:txEl>
                                              <p:pRg st="7" end="7"/>
                                            </p:txEl>
                                          </p:spTgt>
                                        </p:tgtEl>
                                        <p:attrNameLst>
                                          <p:attrName>style.visibility</p:attrName>
                                        </p:attrNameLst>
                                      </p:cBhvr>
                                      <p:to>
                                        <p:strVal val="visible"/>
                                      </p:to>
                                    </p:set>
                                    <p:anim calcmode="lin" valueType="num">
                                      <p:cBhvr>
                                        <p:cTn id="39" dur="1000" fill="hold"/>
                                        <p:tgtEl>
                                          <p:spTgt spid="51202">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1202">
                                            <p:txEl>
                                              <p:pRg st="7" end="7"/>
                                            </p:txEl>
                                          </p:spTgt>
                                        </p:tgtEl>
                                        <p:attrNameLst>
                                          <p:attrName>ppt_h</p:attrName>
                                        </p:attrNameLst>
                                      </p:cBhvr>
                                      <p:tavLst>
                                        <p:tav tm="0">
                                          <p:val>
                                            <p:fltVal val="0"/>
                                          </p:val>
                                        </p:tav>
                                        <p:tav tm="100000">
                                          <p:val>
                                            <p:strVal val="#ppt_h"/>
                                          </p:val>
                                        </p:tav>
                                      </p:tavLst>
                                    </p:anim>
                                    <p:animEffect transition="in" filter="fade">
                                      <p:cBhvr>
                                        <p:cTn id="41" dur="1000"/>
                                        <p:tgtEl>
                                          <p:spTgt spid="5120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iterate type="lt">
                                    <p:tmPct val="10000"/>
                                  </p:iterate>
                                  <p:childTnLst>
                                    <p:set>
                                      <p:cBhvr>
                                        <p:cTn id="45" dur="1" fill="hold">
                                          <p:stCondLst>
                                            <p:cond delay="0"/>
                                          </p:stCondLst>
                                        </p:cTn>
                                        <p:tgtEl>
                                          <p:spTgt spid="51202">
                                            <p:txEl>
                                              <p:pRg st="8" end="8"/>
                                            </p:txEl>
                                          </p:spTgt>
                                        </p:tgtEl>
                                        <p:attrNameLst>
                                          <p:attrName>style.visibility</p:attrName>
                                        </p:attrNameLst>
                                      </p:cBhvr>
                                      <p:to>
                                        <p:strVal val="visible"/>
                                      </p:to>
                                    </p:set>
                                    <p:anim calcmode="lin" valueType="num">
                                      <p:cBhvr>
                                        <p:cTn id="46" dur="1000" fill="hold"/>
                                        <p:tgtEl>
                                          <p:spTgt spid="51202">
                                            <p:txEl>
                                              <p:pRg st="8" end="8"/>
                                            </p:txEl>
                                          </p:spTgt>
                                        </p:tgtEl>
                                        <p:attrNameLst>
                                          <p:attrName>ppt_w</p:attrName>
                                        </p:attrNameLst>
                                      </p:cBhvr>
                                      <p:tavLst>
                                        <p:tav tm="0">
                                          <p:val>
                                            <p:fltVal val="0"/>
                                          </p:val>
                                        </p:tav>
                                        <p:tav tm="100000">
                                          <p:val>
                                            <p:strVal val="#ppt_w"/>
                                          </p:val>
                                        </p:tav>
                                      </p:tavLst>
                                    </p:anim>
                                    <p:anim calcmode="lin" valueType="num">
                                      <p:cBhvr>
                                        <p:cTn id="47" dur="1000" fill="hold"/>
                                        <p:tgtEl>
                                          <p:spTgt spid="51202">
                                            <p:txEl>
                                              <p:pRg st="8" end="8"/>
                                            </p:txEl>
                                          </p:spTgt>
                                        </p:tgtEl>
                                        <p:attrNameLst>
                                          <p:attrName>ppt_h</p:attrName>
                                        </p:attrNameLst>
                                      </p:cBhvr>
                                      <p:tavLst>
                                        <p:tav tm="0">
                                          <p:val>
                                            <p:fltVal val="0"/>
                                          </p:val>
                                        </p:tav>
                                        <p:tav tm="100000">
                                          <p:val>
                                            <p:strVal val="#ppt_h"/>
                                          </p:val>
                                        </p:tav>
                                      </p:tavLst>
                                    </p:anim>
                                    <p:animEffect transition="in" filter="fade">
                                      <p:cBhvr>
                                        <p:cTn id="48" dur="1000"/>
                                        <p:tgtEl>
                                          <p:spTgt spid="5120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iterate type="lt">
                                    <p:tmPct val="10000"/>
                                  </p:iterate>
                                  <p:childTnLst>
                                    <p:set>
                                      <p:cBhvr>
                                        <p:cTn id="52" dur="1" fill="hold">
                                          <p:stCondLst>
                                            <p:cond delay="0"/>
                                          </p:stCondLst>
                                        </p:cTn>
                                        <p:tgtEl>
                                          <p:spTgt spid="51202">
                                            <p:txEl>
                                              <p:pRg st="9" end="9"/>
                                            </p:txEl>
                                          </p:spTgt>
                                        </p:tgtEl>
                                        <p:attrNameLst>
                                          <p:attrName>style.visibility</p:attrName>
                                        </p:attrNameLst>
                                      </p:cBhvr>
                                      <p:to>
                                        <p:strVal val="visible"/>
                                      </p:to>
                                    </p:set>
                                    <p:anim calcmode="lin" valueType="num">
                                      <p:cBhvr>
                                        <p:cTn id="53" dur="1000" fill="hold"/>
                                        <p:tgtEl>
                                          <p:spTgt spid="51202">
                                            <p:txEl>
                                              <p:pRg st="9" end="9"/>
                                            </p:txEl>
                                          </p:spTgt>
                                        </p:tgtEl>
                                        <p:attrNameLst>
                                          <p:attrName>ppt_w</p:attrName>
                                        </p:attrNameLst>
                                      </p:cBhvr>
                                      <p:tavLst>
                                        <p:tav tm="0">
                                          <p:val>
                                            <p:fltVal val="0"/>
                                          </p:val>
                                        </p:tav>
                                        <p:tav tm="100000">
                                          <p:val>
                                            <p:strVal val="#ppt_w"/>
                                          </p:val>
                                        </p:tav>
                                      </p:tavLst>
                                    </p:anim>
                                    <p:anim calcmode="lin" valueType="num">
                                      <p:cBhvr>
                                        <p:cTn id="54" dur="1000" fill="hold"/>
                                        <p:tgtEl>
                                          <p:spTgt spid="51202">
                                            <p:txEl>
                                              <p:pRg st="9" end="9"/>
                                            </p:txEl>
                                          </p:spTgt>
                                        </p:tgtEl>
                                        <p:attrNameLst>
                                          <p:attrName>ppt_h</p:attrName>
                                        </p:attrNameLst>
                                      </p:cBhvr>
                                      <p:tavLst>
                                        <p:tav tm="0">
                                          <p:val>
                                            <p:fltVal val="0"/>
                                          </p:val>
                                        </p:tav>
                                        <p:tav tm="100000">
                                          <p:val>
                                            <p:strVal val="#ppt_h"/>
                                          </p:val>
                                        </p:tav>
                                      </p:tavLst>
                                    </p:anim>
                                    <p:animEffect transition="in" filter="fade">
                                      <p:cBhvr>
                                        <p:cTn id="55" dur="1000"/>
                                        <p:tgtEl>
                                          <p:spTgt spid="512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P spid="5120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152400"/>
            <a:ext cx="9144000" cy="1219200"/>
          </a:xfrm>
          <a:effectLst>
            <a:outerShdw dist="107763" dir="2700000" algn="ctr" rotWithShape="0">
              <a:schemeClr val="bg2">
                <a:alpha val="50000"/>
              </a:schemeClr>
            </a:outerShdw>
          </a:effectLst>
        </p:spPr>
        <p:txBody>
          <a:bodyPr/>
          <a:lstStyle/>
          <a:p>
            <a:pPr algn="ctr" eaLnBrk="1" hangingPunct="1">
              <a:defRPr/>
            </a:pPr>
            <a:r>
              <a:rPr lang="en-US" sz="3200" b="1" dirty="0">
                <a:solidFill>
                  <a:schemeClr val="hlink"/>
                </a:solidFill>
                <a:latin typeface="Trebuchet MS" pitchFamily="34" charset="0"/>
              </a:rPr>
              <a:t>KTUN yang </a:t>
            </a:r>
            <a:r>
              <a:rPr lang="en-US" sz="3200" b="1" dirty="0" err="1">
                <a:solidFill>
                  <a:schemeClr val="hlink"/>
                </a:solidFill>
                <a:latin typeface="Trebuchet MS" pitchFamily="34" charset="0"/>
              </a:rPr>
              <a:t>dapat</a:t>
            </a:r>
            <a:r>
              <a:rPr lang="en-US" sz="3200" b="1" dirty="0">
                <a:solidFill>
                  <a:schemeClr val="hlink"/>
                </a:solidFill>
                <a:latin typeface="Trebuchet MS" pitchFamily="34" charset="0"/>
              </a:rPr>
              <a:t> </a:t>
            </a:r>
            <a:r>
              <a:rPr lang="en-US" sz="3200" b="1" dirty="0" err="1">
                <a:solidFill>
                  <a:schemeClr val="hlink"/>
                </a:solidFill>
                <a:latin typeface="Trebuchet MS" pitchFamily="34" charset="0"/>
              </a:rPr>
              <a:t>digugat</a:t>
            </a:r>
            <a:r>
              <a:rPr lang="en-US" sz="3200" b="1" dirty="0">
                <a:solidFill>
                  <a:schemeClr val="hlink"/>
                </a:solidFill>
                <a:latin typeface="Trebuchet MS" pitchFamily="34" charset="0"/>
              </a:rPr>
              <a:t> </a:t>
            </a:r>
            <a:r>
              <a:rPr lang="en-US" sz="3200" b="1" dirty="0" err="1">
                <a:solidFill>
                  <a:schemeClr val="hlink"/>
                </a:solidFill>
                <a:latin typeface="Trebuchet MS" pitchFamily="34" charset="0"/>
              </a:rPr>
              <a:t>di</a:t>
            </a:r>
            <a:r>
              <a:rPr lang="en-US" sz="3200" b="1" dirty="0">
                <a:solidFill>
                  <a:schemeClr val="hlink"/>
                </a:solidFill>
                <a:latin typeface="Trebuchet MS" pitchFamily="34" charset="0"/>
              </a:rPr>
              <a:t> PTUN </a:t>
            </a:r>
            <a:r>
              <a:rPr lang="en-US" sz="3200" b="1" dirty="0" err="1">
                <a:solidFill>
                  <a:schemeClr val="hlink"/>
                </a:solidFill>
                <a:latin typeface="Trebuchet MS" pitchFamily="34" charset="0"/>
              </a:rPr>
              <a:t>adalah</a:t>
            </a:r>
            <a:r>
              <a:rPr lang="en-US" sz="3200" b="1" dirty="0">
                <a:solidFill>
                  <a:srgbClr val="FFFFCC"/>
                </a:solidFill>
                <a:latin typeface="Trebuchet MS" pitchFamily="34" charset="0"/>
              </a:rPr>
              <a:t> </a:t>
            </a:r>
          </a:p>
        </p:txBody>
      </p:sp>
      <p:sp>
        <p:nvSpPr>
          <p:cNvPr id="50179" name="Rectangle 3"/>
          <p:cNvSpPr>
            <a:spLocks noGrp="1" noChangeArrowheads="1"/>
          </p:cNvSpPr>
          <p:nvPr>
            <p:ph type="body" sz="half" idx="2"/>
          </p:nvPr>
        </p:nvSpPr>
        <p:spPr>
          <a:xfrm>
            <a:off x="304800" y="1524000"/>
            <a:ext cx="8382000" cy="4606925"/>
          </a:xfrm>
        </p:spPr>
        <p:txBody>
          <a:bodyPr/>
          <a:lstStyle/>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r>
              <a:rPr lang="id-ID" sz="2400" dirty="0">
                <a:solidFill>
                  <a:schemeClr val="tx2"/>
                </a:solidFill>
                <a:latin typeface="Comic Sans MS" pitchFamily="66" charset="0"/>
              </a:rPr>
              <a:t>INGAT RUMUS INI !!!!!</a:t>
            </a: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endParaRPr lang="en-US" sz="2400" dirty="0">
              <a:solidFill>
                <a:schemeClr val="tx2"/>
              </a:solidFill>
              <a:latin typeface="Comic Sans MS" pitchFamily="66" charset="0"/>
            </a:endParaRPr>
          </a:p>
          <a:p>
            <a:pPr algn="ctr" eaLnBrk="1" hangingPunct="1">
              <a:lnSpc>
                <a:spcPct val="90000"/>
              </a:lnSpc>
              <a:buFont typeface="Wingdings" pitchFamily="2" charset="2"/>
              <a:buNone/>
            </a:pPr>
            <a:r>
              <a:rPr lang="en-US" sz="2400" b="1" dirty="0" err="1">
                <a:solidFill>
                  <a:schemeClr val="tx2"/>
                </a:solidFill>
                <a:latin typeface="Comic Sans MS" pitchFamily="66" charset="0"/>
              </a:rPr>
              <a:t>Tidak</a:t>
            </a:r>
            <a:r>
              <a:rPr lang="en-US" sz="2400" b="1" dirty="0">
                <a:solidFill>
                  <a:schemeClr val="tx2"/>
                </a:solidFill>
                <a:latin typeface="Comic Sans MS" pitchFamily="66" charset="0"/>
              </a:rPr>
              <a:t> </a:t>
            </a:r>
            <a:r>
              <a:rPr lang="en-US" sz="2400" b="1" dirty="0" err="1">
                <a:solidFill>
                  <a:schemeClr val="tx2"/>
                </a:solidFill>
                <a:latin typeface="Comic Sans MS" pitchFamily="66" charset="0"/>
              </a:rPr>
              <a:t>semua</a:t>
            </a:r>
            <a:r>
              <a:rPr lang="en-US" sz="2400" b="1" dirty="0">
                <a:solidFill>
                  <a:schemeClr val="tx2"/>
                </a:solidFill>
                <a:latin typeface="Comic Sans MS" pitchFamily="66" charset="0"/>
              </a:rPr>
              <a:t> KEPUTUSAN </a:t>
            </a:r>
            <a:r>
              <a:rPr lang="en-US" sz="2400" b="1" dirty="0" err="1">
                <a:solidFill>
                  <a:schemeClr val="tx2"/>
                </a:solidFill>
                <a:latin typeface="Comic Sans MS" pitchFamily="66" charset="0"/>
              </a:rPr>
              <a:t>dapat</a:t>
            </a:r>
            <a:r>
              <a:rPr lang="en-US" sz="2400" b="1" dirty="0">
                <a:solidFill>
                  <a:schemeClr val="tx2"/>
                </a:solidFill>
                <a:latin typeface="Comic Sans MS" pitchFamily="66" charset="0"/>
              </a:rPr>
              <a:t> </a:t>
            </a:r>
            <a:r>
              <a:rPr lang="en-US" sz="2400" b="1" dirty="0" err="1">
                <a:solidFill>
                  <a:schemeClr val="tx2"/>
                </a:solidFill>
                <a:latin typeface="Comic Sans MS" pitchFamily="66" charset="0"/>
              </a:rPr>
              <a:t>digugat</a:t>
            </a:r>
            <a:r>
              <a:rPr lang="en-US" sz="2400" b="1" dirty="0">
                <a:solidFill>
                  <a:schemeClr val="tx2"/>
                </a:solidFill>
                <a:latin typeface="Comic Sans MS" pitchFamily="66" charset="0"/>
              </a:rPr>
              <a:t> </a:t>
            </a:r>
            <a:r>
              <a:rPr lang="en-US" sz="2400" b="1" dirty="0" err="1">
                <a:solidFill>
                  <a:schemeClr val="tx2"/>
                </a:solidFill>
                <a:latin typeface="Comic Sans MS" pitchFamily="66" charset="0"/>
              </a:rPr>
              <a:t>di</a:t>
            </a:r>
            <a:r>
              <a:rPr lang="en-US" sz="2400" b="1" dirty="0">
                <a:solidFill>
                  <a:schemeClr val="tx2"/>
                </a:solidFill>
                <a:latin typeface="Comic Sans MS" pitchFamily="66" charset="0"/>
              </a:rPr>
              <a:t> PTUN</a:t>
            </a:r>
          </a:p>
        </p:txBody>
      </p:sp>
      <p:sp>
        <p:nvSpPr>
          <p:cNvPr id="50180" name="AutoShape 4"/>
          <p:cNvSpPr>
            <a:spLocks noChangeArrowheads="1"/>
          </p:cNvSpPr>
          <p:nvPr/>
        </p:nvSpPr>
        <p:spPr bwMode="auto">
          <a:xfrm>
            <a:off x="685800" y="2209800"/>
            <a:ext cx="7924800" cy="2438400"/>
          </a:xfrm>
          <a:prstGeom prst="horizontalScroll">
            <a:avLst>
              <a:gd name="adj" fmla="val 12500"/>
            </a:avLst>
          </a:prstGeom>
          <a:solidFill>
            <a:schemeClr val="accent2"/>
          </a:solidFill>
          <a:ln w="76200">
            <a:solidFill>
              <a:schemeClr val="tx1"/>
            </a:solidFill>
            <a:round/>
            <a:headEnd/>
            <a:tailEnd/>
          </a:ln>
        </p:spPr>
        <p:txBody>
          <a:bodyPr wrap="none" anchor="ctr"/>
          <a:lstStyle/>
          <a:p>
            <a:pPr algn="ctr" eaLnBrk="0" hangingPunct="0"/>
            <a:r>
              <a:rPr lang="en-US" sz="2600">
                <a:latin typeface="Tahoma" pitchFamily="34" charset="0"/>
              </a:rPr>
              <a:t>(Pasal 1 angka </a:t>
            </a:r>
            <a:r>
              <a:rPr lang="id-ID" sz="2600">
                <a:latin typeface="Tahoma" pitchFamily="34" charset="0"/>
              </a:rPr>
              <a:t>9</a:t>
            </a:r>
            <a:r>
              <a:rPr lang="en-US" sz="2600">
                <a:latin typeface="Tahoma" pitchFamily="34" charset="0"/>
              </a:rPr>
              <a:t> + Pasal 3) – (Pasal 2 + Pasal 49)</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iterate type="lt">
                                    <p:tmPct val="10000"/>
                                  </p:iterate>
                                  <p:childTnLst>
                                    <p:set>
                                      <p:cBhvr>
                                        <p:cTn id="6" dur="1" fill="hold">
                                          <p:stCondLst>
                                            <p:cond delay="0"/>
                                          </p:stCondLst>
                                        </p:cTn>
                                        <p:tgtEl>
                                          <p:spTgt spid="50178"/>
                                        </p:tgtEl>
                                        <p:attrNameLst>
                                          <p:attrName>style.visibility</p:attrName>
                                        </p:attrNameLst>
                                      </p:cBhvr>
                                      <p:to>
                                        <p:strVal val="visible"/>
                                      </p:to>
                                    </p:set>
                                    <p:animEffect transition="in" filter="fade">
                                      <p:cBhvr>
                                        <p:cTn id="7" dur="768" decel="100000"/>
                                        <p:tgtEl>
                                          <p:spTgt spid="50178"/>
                                        </p:tgtEl>
                                      </p:cBhvr>
                                    </p:animEffect>
                                    <p:animScale>
                                      <p:cBhvr>
                                        <p:cTn id="8" dur="768" decel="100000"/>
                                        <p:tgtEl>
                                          <p:spTgt spid="50178"/>
                                        </p:tgtEl>
                                      </p:cBhvr>
                                      <p:from x="10000" y="10000"/>
                                      <p:to x="200000" y="450000"/>
                                    </p:animScale>
                                    <p:animScale>
                                      <p:cBhvr>
                                        <p:cTn id="9" dur="1230" accel="100000" fill="hold">
                                          <p:stCondLst>
                                            <p:cond delay="768"/>
                                          </p:stCondLst>
                                        </p:cTn>
                                        <p:tgtEl>
                                          <p:spTgt spid="50178"/>
                                        </p:tgtEl>
                                      </p:cBhvr>
                                      <p:from x="200000" y="450000"/>
                                      <p:to x="100000" y="100000"/>
                                    </p:animScale>
                                    <p:set>
                                      <p:cBhvr>
                                        <p:cTn id="10" dur="768" fill="hold"/>
                                        <p:tgtEl>
                                          <p:spTgt spid="50178"/>
                                        </p:tgtEl>
                                        <p:attrNameLst>
                                          <p:attrName>ppt_x</p:attrName>
                                        </p:attrNameLst>
                                      </p:cBhvr>
                                      <p:to>
                                        <p:strVal val="(0.5)"/>
                                      </p:to>
                                    </p:set>
                                    <p:anim from="(0.5)" to="(#ppt_x)" calcmode="lin" valueType="num">
                                      <p:cBhvr>
                                        <p:cTn id="11" dur="1230" accel="100000" fill="hold">
                                          <p:stCondLst>
                                            <p:cond delay="768"/>
                                          </p:stCondLst>
                                        </p:cTn>
                                        <p:tgtEl>
                                          <p:spTgt spid="50178"/>
                                        </p:tgtEl>
                                        <p:attrNameLst>
                                          <p:attrName>ppt_x</p:attrName>
                                        </p:attrNameLst>
                                      </p:cBhvr>
                                    </p:anim>
                                    <p:set>
                                      <p:cBhvr>
                                        <p:cTn id="12" dur="768" fill="hold"/>
                                        <p:tgtEl>
                                          <p:spTgt spid="50178"/>
                                        </p:tgtEl>
                                        <p:attrNameLst>
                                          <p:attrName>ppt_y</p:attrName>
                                        </p:attrNameLst>
                                      </p:cBhvr>
                                      <p:to>
                                        <p:strVal val="(#ppt_y+0.4)"/>
                                      </p:to>
                                    </p:set>
                                    <p:anim from="(#ppt_y+0.4)" to="(#ppt_y)" calcmode="lin" valueType="num">
                                      <p:cBhvr>
                                        <p:cTn id="13" dur="1230" accel="100000" fill="hold">
                                          <p:stCondLst>
                                            <p:cond delay="768"/>
                                          </p:stCondLst>
                                        </p:cTn>
                                        <p:tgtEl>
                                          <p:spTgt spid="5017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iterate type="wd">
                                    <p:tmPct val="10000"/>
                                  </p:iterate>
                                  <p:childTnLst>
                                    <p:set>
                                      <p:cBhvr>
                                        <p:cTn id="17" dur="1" fill="hold">
                                          <p:stCondLst>
                                            <p:cond delay="0"/>
                                          </p:stCondLst>
                                        </p:cTn>
                                        <p:tgtEl>
                                          <p:spTgt spid="50179">
                                            <p:txEl>
                                              <p:pRg st="1" end="1"/>
                                            </p:txEl>
                                          </p:spTgt>
                                        </p:tgtEl>
                                        <p:attrNameLst>
                                          <p:attrName>style.visibility</p:attrName>
                                        </p:attrNameLst>
                                      </p:cBhvr>
                                      <p:to>
                                        <p:strVal val="visible"/>
                                      </p:to>
                                    </p:set>
                                    <p:anim calcmode="lin" valueType="num">
                                      <p:cBhvr>
                                        <p:cTn id="18" dur="2000" fill="hold"/>
                                        <p:tgtEl>
                                          <p:spTgt spid="50179">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50179">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501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iterate type="wd">
                                    <p:tmPct val="10000"/>
                                  </p:iterate>
                                  <p:childTnLst>
                                    <p:set>
                                      <p:cBhvr>
                                        <p:cTn id="24" dur="1" fill="hold">
                                          <p:stCondLst>
                                            <p:cond delay="0"/>
                                          </p:stCondLst>
                                        </p:cTn>
                                        <p:tgtEl>
                                          <p:spTgt spid="50179">
                                            <p:txEl>
                                              <p:pRg st="10" end="10"/>
                                            </p:txEl>
                                          </p:spTgt>
                                        </p:tgtEl>
                                        <p:attrNameLst>
                                          <p:attrName>style.visibility</p:attrName>
                                        </p:attrNameLst>
                                      </p:cBhvr>
                                      <p:to>
                                        <p:strVal val="visible"/>
                                      </p:to>
                                    </p:set>
                                    <p:anim calcmode="lin" valueType="num">
                                      <p:cBhvr>
                                        <p:cTn id="25" dur="2000" fill="hold"/>
                                        <p:tgtEl>
                                          <p:spTgt spid="50179">
                                            <p:txEl>
                                              <p:pRg st="10" end="10"/>
                                            </p:txEl>
                                          </p:spTgt>
                                        </p:tgtEl>
                                        <p:attrNameLst>
                                          <p:attrName>ppt_w</p:attrName>
                                        </p:attrNameLst>
                                      </p:cBhvr>
                                      <p:tavLst>
                                        <p:tav tm="0">
                                          <p:val>
                                            <p:fltVal val="0"/>
                                          </p:val>
                                        </p:tav>
                                        <p:tav tm="100000">
                                          <p:val>
                                            <p:strVal val="#ppt_w"/>
                                          </p:val>
                                        </p:tav>
                                      </p:tavLst>
                                    </p:anim>
                                    <p:anim calcmode="lin" valueType="num">
                                      <p:cBhvr>
                                        <p:cTn id="26" dur="2000" fill="hold"/>
                                        <p:tgtEl>
                                          <p:spTgt spid="50179">
                                            <p:txEl>
                                              <p:pRg st="10" end="10"/>
                                            </p:txEl>
                                          </p:spTgt>
                                        </p:tgtEl>
                                        <p:attrNameLst>
                                          <p:attrName>ppt_h</p:attrName>
                                        </p:attrNameLst>
                                      </p:cBhvr>
                                      <p:tavLst>
                                        <p:tav tm="0">
                                          <p:val>
                                            <p:fltVal val="0"/>
                                          </p:val>
                                        </p:tav>
                                        <p:tav tm="100000">
                                          <p:val>
                                            <p:strVal val="#ppt_h"/>
                                          </p:val>
                                        </p:tav>
                                      </p:tavLst>
                                    </p:anim>
                                    <p:animEffect transition="in" filter="fade">
                                      <p:cBhvr>
                                        <p:cTn id="27" dur="2000"/>
                                        <p:tgtEl>
                                          <p:spTgt spid="50179">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1" nodeType="clickEffect">
                                  <p:stCondLst>
                                    <p:cond delay="0"/>
                                  </p:stCondLst>
                                  <p:iterate type="lt">
                                    <p:tmPct val="0"/>
                                  </p:iterate>
                                  <p:childTnLst>
                                    <p:set>
                                      <p:cBhvr>
                                        <p:cTn id="31" dur="1" fill="hold">
                                          <p:stCondLst>
                                            <p:cond delay="0"/>
                                          </p:stCondLst>
                                        </p:cTn>
                                        <p:tgtEl>
                                          <p:spTgt spid="50178"/>
                                        </p:tgtEl>
                                        <p:attrNameLst>
                                          <p:attrName>style.visibility</p:attrName>
                                        </p:attrNameLst>
                                      </p:cBhvr>
                                      <p:to>
                                        <p:strVal val="visible"/>
                                      </p:to>
                                    </p:set>
                                    <p:animEffect transition="in" filter="fade">
                                      <p:cBhvr>
                                        <p:cTn id="32" dur="1000"/>
                                        <p:tgtEl>
                                          <p:spTgt spid="50178"/>
                                        </p:tgtEl>
                                      </p:cBhvr>
                                    </p:animEffect>
                                    <p:anim calcmode="lin" valueType="num">
                                      <p:cBhvr>
                                        <p:cTn id="33" dur="1000" fill="hold"/>
                                        <p:tgtEl>
                                          <p:spTgt spid="50178"/>
                                        </p:tgtEl>
                                        <p:attrNameLst>
                                          <p:attrName>ppt_x</p:attrName>
                                        </p:attrNameLst>
                                      </p:cBhvr>
                                      <p:tavLst>
                                        <p:tav tm="0">
                                          <p:val>
                                            <p:strVal val="#ppt_x"/>
                                          </p:val>
                                        </p:tav>
                                        <p:tav tm="100000">
                                          <p:val>
                                            <p:strVal val="#ppt_x"/>
                                          </p:val>
                                        </p:tav>
                                      </p:tavLst>
                                    </p:anim>
                                    <p:anim calcmode="lin" valueType="num">
                                      <p:cBhvr>
                                        <p:cTn id="34" dur="1000" fill="hold"/>
                                        <p:tgtEl>
                                          <p:spTgt spid="501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50180"/>
                                        </p:tgtEl>
                                        <p:attrNameLst>
                                          <p:attrName>style.visibility</p:attrName>
                                        </p:attrNameLst>
                                      </p:cBhvr>
                                      <p:to>
                                        <p:strVal val="visible"/>
                                      </p:to>
                                    </p:set>
                                    <p:anim calcmode="lin" valueType="num">
                                      <p:cBhvr>
                                        <p:cTn id="39" dur="1000" fill="hold"/>
                                        <p:tgtEl>
                                          <p:spTgt spid="50180"/>
                                        </p:tgtEl>
                                        <p:attrNameLst>
                                          <p:attrName>ppt_w</p:attrName>
                                        </p:attrNameLst>
                                      </p:cBhvr>
                                      <p:tavLst>
                                        <p:tav tm="0">
                                          <p:val>
                                            <p:fltVal val="0"/>
                                          </p:val>
                                        </p:tav>
                                        <p:tav tm="100000">
                                          <p:val>
                                            <p:strVal val="#ppt_w"/>
                                          </p:val>
                                        </p:tav>
                                      </p:tavLst>
                                    </p:anim>
                                    <p:anim calcmode="lin" valueType="num">
                                      <p:cBhvr>
                                        <p:cTn id="40" dur="1000" fill="hold"/>
                                        <p:tgtEl>
                                          <p:spTgt spid="50180"/>
                                        </p:tgtEl>
                                        <p:attrNameLst>
                                          <p:attrName>ppt_h</p:attrName>
                                        </p:attrNameLst>
                                      </p:cBhvr>
                                      <p:tavLst>
                                        <p:tav tm="0">
                                          <p:val>
                                            <p:fltVal val="0"/>
                                          </p:val>
                                        </p:tav>
                                        <p:tav tm="100000">
                                          <p:val>
                                            <p:strVal val="#ppt_h"/>
                                          </p:val>
                                        </p:tav>
                                      </p:tavLst>
                                    </p:anim>
                                    <p:anim calcmode="lin" valueType="num">
                                      <p:cBhvr>
                                        <p:cTn id="41" dur="1000" fill="hold"/>
                                        <p:tgtEl>
                                          <p:spTgt spid="50180"/>
                                        </p:tgtEl>
                                        <p:attrNameLst>
                                          <p:attrName>style.rotation</p:attrName>
                                        </p:attrNameLst>
                                      </p:cBhvr>
                                      <p:tavLst>
                                        <p:tav tm="0">
                                          <p:val>
                                            <p:fltVal val="90"/>
                                          </p:val>
                                        </p:tav>
                                        <p:tav tm="100000">
                                          <p:val>
                                            <p:fltVal val="0"/>
                                          </p:val>
                                        </p:tav>
                                      </p:tavLst>
                                    </p:anim>
                                    <p:animEffect transition="in" filter="fade">
                                      <p:cBhvr>
                                        <p:cTn id="42" dur="1000"/>
                                        <p:tgtEl>
                                          <p:spTgt spid="5018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1" nodeType="clickEffect">
                                  <p:stCondLst>
                                    <p:cond delay="0"/>
                                  </p:stCondLst>
                                  <p:iterate type="wd">
                                    <p:tmPct val="0"/>
                                  </p:iterate>
                                  <p:childTnLst>
                                    <p:set>
                                      <p:cBhvr>
                                        <p:cTn id="46"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47" dur="500"/>
                                        <p:tgtEl>
                                          <p:spTgt spid="5017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1" nodeType="clickEffect">
                                  <p:stCondLst>
                                    <p:cond delay="0"/>
                                  </p:stCondLst>
                                  <p:iterate type="wd">
                                    <p:tmPct val="0"/>
                                  </p:iterate>
                                  <p:childTnLst>
                                    <p:set>
                                      <p:cBhvr>
                                        <p:cTn id="51" dur="1" fill="hold">
                                          <p:stCondLst>
                                            <p:cond delay="0"/>
                                          </p:stCondLst>
                                        </p:cTn>
                                        <p:tgtEl>
                                          <p:spTgt spid="50179">
                                            <p:txEl>
                                              <p:pRg st="10" end="10"/>
                                            </p:txEl>
                                          </p:spTgt>
                                        </p:tgtEl>
                                        <p:attrNameLst>
                                          <p:attrName>style.visibility</p:attrName>
                                        </p:attrNameLst>
                                      </p:cBhvr>
                                      <p:to>
                                        <p:strVal val="visible"/>
                                      </p:to>
                                    </p:set>
                                    <p:animEffect transition="in" filter="checkerboard(across)">
                                      <p:cBhvr>
                                        <p:cTn id="52" dur="500"/>
                                        <p:tgtEl>
                                          <p:spTgt spid="501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8" grpId="1"/>
      <p:bldP spid="50179" grpId="0" build="p"/>
      <p:bldP spid="50179" grpId="1" build="p"/>
      <p:bldP spid="501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785818"/>
          </a:xfrm>
        </p:spPr>
        <p:txBody>
          <a:bodyPr>
            <a:normAutofit fontScale="90000"/>
          </a:bodyPr>
          <a:lstStyle/>
          <a:p>
            <a:pPr algn="ctr"/>
            <a:r>
              <a:rPr lang="id-ID" sz="3200" dirty="0"/>
              <a:t>HUKUM ACARA PERADILAN TATA USAHA NEGARA</a:t>
            </a:r>
          </a:p>
        </p:txBody>
      </p:sp>
      <p:sp>
        <p:nvSpPr>
          <p:cNvPr id="3" name="Content Placeholder 2"/>
          <p:cNvSpPr>
            <a:spLocks noGrp="1"/>
          </p:cNvSpPr>
          <p:nvPr>
            <p:ph idx="1"/>
          </p:nvPr>
        </p:nvSpPr>
        <p:spPr>
          <a:xfrm>
            <a:off x="457200" y="1928802"/>
            <a:ext cx="8229600" cy="4500594"/>
          </a:xfrm>
        </p:spPr>
        <p:txBody>
          <a:bodyPr>
            <a:normAutofit/>
          </a:bodyPr>
          <a:lstStyle/>
          <a:p>
            <a:pPr marL="365125" indent="-365125" algn="just">
              <a:buClr>
                <a:srgbClr val="002060"/>
              </a:buClr>
              <a:buFont typeface="Wingdings" pitchFamily="2" charset="2"/>
              <a:buChar char="v"/>
            </a:pPr>
            <a:r>
              <a:rPr lang="id-ID" sz="2400" dirty="0">
                <a:latin typeface="Tahoma" pitchFamily="34" charset="0"/>
                <a:ea typeface="Tahoma" pitchFamily="34" charset="0"/>
                <a:cs typeface="Tahoma" pitchFamily="34" charset="0"/>
              </a:rPr>
              <a:t>Hukum formil </a:t>
            </a:r>
            <a:r>
              <a:rPr lang="id-ID" sz="2400" dirty="0">
                <a:latin typeface="Tahoma" pitchFamily="34" charset="0"/>
                <a:ea typeface="Tahoma" pitchFamily="34" charset="0"/>
                <a:cs typeface="Tahoma" pitchFamily="34" charset="0"/>
                <a:sym typeface="Wingdings" pitchFamily="2" charset="2"/>
              </a:rPr>
              <a:t> menegakkan hukum materiil;</a:t>
            </a:r>
          </a:p>
          <a:p>
            <a:pPr marL="365125" indent="-365125" algn="just">
              <a:buClr>
                <a:srgbClr val="002060"/>
              </a:buClr>
              <a:buFont typeface="Wingdings" pitchFamily="2" charset="2"/>
              <a:buChar char="v"/>
            </a:pPr>
            <a:r>
              <a:rPr lang="id-ID" sz="2400" dirty="0">
                <a:latin typeface="Tahoma" pitchFamily="34" charset="0"/>
                <a:ea typeface="Tahoma" pitchFamily="34" charset="0"/>
                <a:cs typeface="Tahoma" pitchFamily="34" charset="0"/>
              </a:rPr>
              <a:t>Beberapa istilah lain: </a:t>
            </a:r>
            <a:r>
              <a:rPr lang="es-ES" sz="2400" dirty="0" err="1">
                <a:latin typeface="Tahoma" pitchFamily="34" charset="0"/>
                <a:ea typeface="Tahoma" pitchFamily="34" charset="0"/>
                <a:cs typeface="Tahoma" pitchFamily="34" charset="0"/>
              </a:rPr>
              <a:t>Hukum</a:t>
            </a:r>
            <a:r>
              <a:rPr lang="es-ES" sz="2400" dirty="0">
                <a:latin typeface="Tahoma" pitchFamily="34" charset="0"/>
                <a:ea typeface="Tahoma" pitchFamily="34" charset="0"/>
                <a:cs typeface="Tahoma" pitchFamily="34" charset="0"/>
              </a:rPr>
              <a:t> Acara </a:t>
            </a:r>
            <a:r>
              <a:rPr lang="es-ES" sz="2400" dirty="0" err="1">
                <a:latin typeface="Tahoma" pitchFamily="34" charset="0"/>
                <a:ea typeface="Tahoma" pitchFamily="34" charset="0"/>
                <a:cs typeface="Tahoma" pitchFamily="34" charset="0"/>
              </a:rPr>
              <a:t>Peradilan</a:t>
            </a:r>
            <a:r>
              <a:rPr lang="es-ES" sz="2400" dirty="0">
                <a:latin typeface="Tahoma" pitchFamily="34" charset="0"/>
                <a:ea typeface="Tahoma" pitchFamily="34" charset="0"/>
                <a:cs typeface="Tahoma" pitchFamily="34" charset="0"/>
              </a:rPr>
              <a:t> </a:t>
            </a:r>
            <a:r>
              <a:rPr lang="es-ES" sz="2400" dirty="0" err="1">
                <a:latin typeface="Tahoma" pitchFamily="34" charset="0"/>
                <a:ea typeface="Tahoma" pitchFamily="34" charset="0"/>
                <a:cs typeface="Tahoma" pitchFamily="34" charset="0"/>
              </a:rPr>
              <a:t>Administrasi</a:t>
            </a:r>
            <a:r>
              <a:rPr lang="es-ES" sz="2400" dirty="0">
                <a:latin typeface="Tahoma" pitchFamily="34" charset="0"/>
                <a:ea typeface="Tahoma" pitchFamily="34" charset="0"/>
                <a:cs typeface="Tahoma" pitchFamily="34" charset="0"/>
              </a:rPr>
              <a:t> Negara</a:t>
            </a:r>
            <a:r>
              <a:rPr lang="id-ID" sz="2400" dirty="0">
                <a:latin typeface="Tahoma" pitchFamily="34" charset="0"/>
                <a:ea typeface="Tahoma" pitchFamily="34" charset="0"/>
                <a:cs typeface="Tahoma" pitchFamily="34" charset="0"/>
              </a:rPr>
              <a:t>, Hukum Acara Pengadilan di Lingkungan di Lingkungan Administrasi, dsb;</a:t>
            </a:r>
          </a:p>
          <a:p>
            <a:pPr marL="365125" indent="-365125" algn="just">
              <a:buClr>
                <a:srgbClr val="002060"/>
              </a:buClr>
              <a:buFont typeface="Wingdings" pitchFamily="2" charset="2"/>
              <a:buChar char="v"/>
            </a:pPr>
            <a:r>
              <a:rPr lang="id-ID" sz="2400" dirty="0">
                <a:latin typeface="Tahoma" pitchFamily="34" charset="0"/>
                <a:ea typeface="Tahoma" pitchFamily="34" charset="0"/>
                <a:cs typeface="Tahoma" pitchFamily="34" charset="0"/>
              </a:rPr>
              <a:t>A</a:t>
            </a:r>
            <a:r>
              <a:rPr lang="en-US" sz="2400" dirty="0" err="1">
                <a:latin typeface="Tahoma" pitchFamily="34" charset="0"/>
                <a:ea typeface="Tahoma" pitchFamily="34" charset="0"/>
                <a:cs typeface="Tahoma" pitchFamily="34" charset="0"/>
              </a:rPr>
              <a:t>dalah</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seperangkat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peraturan-peraturan</a:t>
            </a:r>
            <a:r>
              <a:rPr lang="en-US" sz="2400" dirty="0">
                <a:latin typeface="Tahoma" pitchFamily="34" charset="0"/>
                <a:ea typeface="Tahoma" pitchFamily="34" charset="0"/>
                <a:cs typeface="Tahoma" pitchFamily="34" charset="0"/>
              </a:rPr>
              <a:t> yang </a:t>
            </a:r>
            <a:r>
              <a:rPr lang="en-US" sz="2400" dirty="0" err="1">
                <a:latin typeface="Tahoma" pitchFamily="34" charset="0"/>
                <a:ea typeface="Tahoma" pitchFamily="34" charset="0"/>
                <a:cs typeface="Tahoma" pitchFamily="34" charset="0"/>
              </a:rPr>
              <a:t>memuat</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cara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bagaimana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orang</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harus</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bertindak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terhadap</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dimuka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pengadilan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serta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cara</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pengadilan</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bertindak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satu</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sama</a:t>
            </a:r>
            <a:r>
              <a:rPr lang="en-US" sz="2400" dirty="0">
                <a:latin typeface="Tahoma" pitchFamily="34" charset="0"/>
                <a:ea typeface="Tahoma" pitchFamily="34" charset="0"/>
                <a:cs typeface="Tahoma" pitchFamily="34" charset="0"/>
              </a:rPr>
              <a:t> lain </a:t>
            </a:r>
            <a:r>
              <a:rPr lang="en-US" sz="2400" dirty="0" err="1">
                <a:latin typeface="Tahoma" pitchFamily="34" charset="0"/>
                <a:ea typeface="Tahoma" pitchFamily="34" charset="0"/>
                <a:cs typeface="Tahoma" pitchFamily="34" charset="0"/>
              </a:rPr>
              <a:t>untuk</a:t>
            </a:r>
            <a:r>
              <a:rPr lang="en-US" sz="2400" dirty="0">
                <a:latin typeface="Tahoma" pitchFamily="34" charset="0"/>
                <a:ea typeface="Tahoma" pitchFamily="34" charset="0"/>
                <a:cs typeface="Tahoma" pitchFamily="34" charset="0"/>
              </a:rPr>
              <a:t> </a:t>
            </a:r>
            <a:r>
              <a:rPr lang="en-US" sz="2400" dirty="0" err="1">
                <a:latin typeface="Tahoma" pitchFamily="34" charset="0"/>
                <a:ea typeface="Tahoma" pitchFamily="34" charset="0"/>
                <a:cs typeface="Tahoma" pitchFamily="34" charset="0"/>
              </a:rPr>
              <a:t>menegakkan</a:t>
            </a:r>
            <a:r>
              <a:rPr lang="en-US" sz="2400" dirty="0">
                <a:latin typeface="Tahoma" pitchFamily="34" charset="0"/>
                <a:ea typeface="Tahoma" pitchFamily="34" charset="0"/>
                <a:cs typeface="Tahoma" pitchFamily="34" charset="0"/>
              </a:rPr>
              <a:t> H</a:t>
            </a:r>
            <a:r>
              <a:rPr lang="id-ID" sz="2400" dirty="0">
                <a:latin typeface="Tahoma" pitchFamily="34" charset="0"/>
                <a:ea typeface="Tahoma" pitchFamily="34" charset="0"/>
                <a:cs typeface="Tahoma" pitchFamily="34" charset="0"/>
              </a:rPr>
              <a:t>ukum Administrasi Negara materiil;</a:t>
            </a:r>
          </a:p>
          <a:p>
            <a:pPr marL="365125" indent="-365125" algn="just">
              <a:buClr>
                <a:srgbClr val="002060"/>
              </a:buClr>
              <a:buFont typeface="Wingdings" pitchFamily="2" charset="2"/>
              <a:buChar char="v"/>
            </a:pPr>
            <a:r>
              <a:rPr lang="id-ID" sz="2400" dirty="0">
                <a:latin typeface="Tahoma" pitchFamily="34" charset="0"/>
                <a:ea typeface="Tahoma" pitchFamily="34" charset="0"/>
                <a:cs typeface="Tahoma" pitchFamily="34" charset="0"/>
              </a:rPr>
              <a:t>HAN materiil </a:t>
            </a:r>
            <a:r>
              <a:rPr lang="id-ID" sz="2400" dirty="0">
                <a:latin typeface="Tahoma" pitchFamily="34" charset="0"/>
                <a:ea typeface="Tahoma" pitchFamily="34" charset="0"/>
                <a:cs typeface="Tahoma" pitchFamily="34" charset="0"/>
                <a:sym typeface="Wingdings" pitchFamily="2" charset="2"/>
              </a:rPr>
              <a:t> HAN Umum (</a:t>
            </a:r>
            <a:r>
              <a:rPr lang="id-ID" sz="2400" i="1" dirty="0">
                <a:latin typeface="Tahoma" pitchFamily="34" charset="0"/>
                <a:ea typeface="Tahoma" pitchFamily="34" charset="0"/>
                <a:cs typeface="Tahoma" pitchFamily="34" charset="0"/>
                <a:sym typeface="Wingdings" pitchFamily="2" charset="2"/>
              </a:rPr>
              <a:t>algemene deel) </a:t>
            </a:r>
            <a:r>
              <a:rPr lang="id-ID" sz="2400" dirty="0">
                <a:latin typeface="Tahoma" pitchFamily="34" charset="0"/>
                <a:ea typeface="Tahoma" pitchFamily="34" charset="0"/>
                <a:cs typeface="Tahoma" pitchFamily="34" charset="0"/>
                <a:sym typeface="Wingdings" pitchFamily="2" charset="2"/>
              </a:rPr>
              <a:t>dan HAN Khusus (</a:t>
            </a:r>
            <a:r>
              <a:rPr lang="id-ID" sz="2400" i="1" dirty="0">
                <a:latin typeface="Tahoma" pitchFamily="34" charset="0"/>
                <a:ea typeface="Tahoma" pitchFamily="34" charset="0"/>
                <a:cs typeface="Tahoma" pitchFamily="34" charset="0"/>
                <a:sym typeface="Wingdings" pitchFamily="2" charset="2"/>
              </a:rPr>
              <a:t>bijzonder deel);</a:t>
            </a:r>
            <a:endParaRPr lang="id-ID" sz="2400" dirty="0">
              <a:latin typeface="Tahoma" pitchFamily="34" charset="0"/>
              <a:ea typeface="Tahoma" pitchFamily="34" charset="0"/>
              <a:cs typeface="Tahoma"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lgn="ctr" eaLnBrk="1" hangingPunct="1"/>
            <a:r>
              <a:rPr lang="en-US" sz="2800" b="1" dirty="0">
                <a:solidFill>
                  <a:srgbClr val="FF0000"/>
                </a:solidFill>
              </a:rPr>
              <a:t>KONKRET,INDIVIDUAL,FINAL</a:t>
            </a:r>
          </a:p>
        </p:txBody>
      </p:sp>
      <p:sp>
        <p:nvSpPr>
          <p:cNvPr id="41987" name="Rectangle 3"/>
          <p:cNvSpPr>
            <a:spLocks noGrp="1" noChangeArrowheads="1"/>
          </p:cNvSpPr>
          <p:nvPr>
            <p:ph type="body" idx="1"/>
          </p:nvPr>
        </p:nvSpPr>
        <p:spPr>
          <a:xfrm>
            <a:off x="228600" y="2057400"/>
            <a:ext cx="8458200" cy="4114800"/>
          </a:xfrm>
        </p:spPr>
        <p:txBody>
          <a:bodyPr/>
          <a:lstStyle/>
          <a:p>
            <a:r>
              <a:rPr lang="id-ID" sz="2400" dirty="0">
                <a:latin typeface="Arial" pitchFamily="34" charset="0"/>
                <a:cs typeface="Arial" pitchFamily="34" charset="0"/>
              </a:rPr>
              <a:t>Bersifat konkret, artinya objek yang diputuskan dalam Keputusan Tata Usaha Negara itu tidak abstrak, tetapi berwujud, tertentu atau dapat ditentukan, umpamanya keputusan mengenai sumah si A, Izin usaha bagi si B, pemberhentian si A sebagai pegawai negeri.  </a:t>
            </a:r>
          </a:p>
          <a:p>
            <a:r>
              <a:rPr lang="id-ID" sz="2400" dirty="0">
                <a:latin typeface="Arial" pitchFamily="34" charset="0"/>
                <a:cs typeface="Arial" pitchFamily="34" charset="0"/>
              </a:rPr>
              <a:t>Bersifat individual artinya Keputusan Tata Usaha Negara itu tidak ditujukan untuk umum, tetapi tertentu baik alamat maupun hal yang dituju.</a:t>
            </a:r>
          </a:p>
          <a:p>
            <a:r>
              <a:rPr lang="id-ID" sz="2400" dirty="0">
                <a:latin typeface="Arial" pitchFamily="34" charset="0"/>
                <a:cs typeface="Arial" pitchFamily="34" charset="0"/>
              </a:rPr>
              <a:t>Bersifat final artinya sudah definitif dan karenanya dapat menimbulkan akibat hukum.</a:t>
            </a:r>
            <a:endParaRPr lang="en-US" sz="2400" b="1" i="1" dirty="0">
              <a:solidFill>
                <a:schemeClr val="folHlink"/>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lnSpc>
                <a:spcPct val="80000"/>
              </a:lnSpc>
            </a:pPr>
            <a:r>
              <a:rPr lang="id-ID" sz="2800" b="1">
                <a:solidFill>
                  <a:schemeClr val="folHlink"/>
                </a:solidFill>
                <a:cs typeface="Times New Roman" pitchFamily="18" charset="0"/>
              </a:rPr>
              <a:t>Parameter/Indikator Untuk Menguji Apakah Memo/Nota Dinas Dapat Menjadi Obyek Gugatan Di Ptun</a:t>
            </a:r>
            <a:r>
              <a:rPr lang="en-US">
                <a:solidFill>
                  <a:schemeClr val="folHlink"/>
                </a:solidFill>
              </a:rPr>
              <a:t> </a:t>
            </a:r>
          </a:p>
        </p:txBody>
      </p:sp>
      <p:sp>
        <p:nvSpPr>
          <p:cNvPr id="43011" name="Rectangle 3"/>
          <p:cNvSpPr>
            <a:spLocks noGrp="1" noChangeArrowheads="1"/>
          </p:cNvSpPr>
          <p:nvPr>
            <p:ph idx="1"/>
          </p:nvPr>
        </p:nvSpPr>
        <p:spPr>
          <a:xfrm>
            <a:off x="381000" y="1524000"/>
            <a:ext cx="8534400" cy="4114800"/>
          </a:xfrm>
        </p:spPr>
        <p:txBody>
          <a:bodyPr/>
          <a:lstStyle/>
          <a:p>
            <a:pPr algn="ctr" eaLnBrk="1" hangingPunct="1"/>
            <a:endParaRPr lang="en-US" sz="2400" dirty="0">
              <a:solidFill>
                <a:srgbClr val="002060"/>
              </a:solidFill>
              <a:cs typeface="Times New Roman" pitchFamily="18" charset="0"/>
            </a:endParaRPr>
          </a:p>
          <a:p>
            <a:pPr algn="just" eaLnBrk="1" hangingPunct="1">
              <a:lnSpc>
                <a:spcPct val="70000"/>
              </a:lnSpc>
            </a:pPr>
            <a:r>
              <a:rPr lang="en-US" sz="2400" dirty="0" err="1">
                <a:solidFill>
                  <a:srgbClr val="002060"/>
                </a:solidFill>
                <a:cs typeface="Times New Roman" pitchFamily="18" charset="0"/>
              </a:rPr>
              <a:t>Jelas</a:t>
            </a:r>
            <a:r>
              <a:rPr lang="en-US" sz="2400" dirty="0">
                <a:solidFill>
                  <a:srgbClr val="002060"/>
                </a:solidFill>
                <a:cs typeface="Times New Roman" pitchFamily="18" charset="0"/>
              </a:rPr>
              <a:t> </a:t>
            </a:r>
            <a:r>
              <a:rPr lang="en-US" sz="2400" dirty="0" err="1">
                <a:solidFill>
                  <a:srgbClr val="002060"/>
                </a:solidFill>
                <a:cs typeface="Times New Roman" pitchFamily="18" charset="0"/>
              </a:rPr>
              <a:t>Badan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atau</a:t>
            </a:r>
            <a:r>
              <a:rPr lang="en-US" sz="2400" dirty="0">
                <a:solidFill>
                  <a:srgbClr val="002060"/>
                </a:solidFill>
                <a:cs typeface="Times New Roman" pitchFamily="18" charset="0"/>
              </a:rPr>
              <a:t> </a:t>
            </a:r>
            <a:r>
              <a:rPr lang="en-US" sz="2400" dirty="0" err="1">
                <a:solidFill>
                  <a:srgbClr val="002060"/>
                </a:solidFill>
                <a:cs typeface="Times New Roman" pitchFamily="18" charset="0"/>
              </a:rPr>
              <a:t>Pejabat</a:t>
            </a:r>
            <a:r>
              <a:rPr lang="en-US" sz="2400" dirty="0">
                <a:solidFill>
                  <a:srgbClr val="002060"/>
                </a:solidFill>
                <a:cs typeface="Times New Roman" pitchFamily="18" charset="0"/>
              </a:rPr>
              <a:t> Tata Usaha Negara yang </a:t>
            </a:r>
            <a:r>
              <a:rPr lang="en-US" sz="2400" dirty="0" err="1">
                <a:solidFill>
                  <a:srgbClr val="002060"/>
                </a:solidFill>
                <a:cs typeface="Times New Roman" pitchFamily="18" charset="0"/>
              </a:rPr>
              <a:t>mengeluarkannya</a:t>
            </a:r>
            <a:r>
              <a:rPr lang="en-US" sz="2400" dirty="0">
                <a:solidFill>
                  <a:srgbClr val="002060"/>
                </a:solidFill>
                <a:cs typeface="Times New Roman" pitchFamily="18" charset="0"/>
              </a:rPr>
              <a:t>;</a:t>
            </a:r>
          </a:p>
          <a:p>
            <a:pPr algn="just" eaLnBrk="1" hangingPunct="1">
              <a:lnSpc>
                <a:spcPct val="70000"/>
              </a:lnSpc>
            </a:pPr>
            <a:endParaRPr lang="en-US" sz="2400" dirty="0">
              <a:solidFill>
                <a:srgbClr val="002060"/>
              </a:solidFill>
              <a:cs typeface="Times New Roman" pitchFamily="18" charset="0"/>
            </a:endParaRPr>
          </a:p>
          <a:p>
            <a:pPr algn="just" eaLnBrk="1" hangingPunct="1">
              <a:lnSpc>
                <a:spcPct val="70000"/>
              </a:lnSpc>
            </a:pPr>
            <a:r>
              <a:rPr lang="en-US" sz="2400" dirty="0" err="1">
                <a:solidFill>
                  <a:srgbClr val="002060"/>
                </a:solidFill>
                <a:cs typeface="Times New Roman" pitchFamily="18" charset="0"/>
              </a:rPr>
              <a:t>Maksud</a:t>
            </a:r>
            <a:r>
              <a:rPr lang="en-US" sz="2400" dirty="0">
                <a:solidFill>
                  <a:srgbClr val="002060"/>
                </a:solidFill>
                <a:cs typeface="Times New Roman" pitchFamily="18" charset="0"/>
              </a:rPr>
              <a:t> </a:t>
            </a:r>
            <a:r>
              <a:rPr lang="en-US" sz="2400" dirty="0" err="1">
                <a:solidFill>
                  <a:srgbClr val="002060"/>
                </a:solidFill>
                <a:cs typeface="Times New Roman" pitchFamily="18" charset="0"/>
              </a:rPr>
              <a:t>serta</a:t>
            </a:r>
            <a:r>
              <a:rPr lang="en-US" sz="2400" dirty="0">
                <a:solidFill>
                  <a:srgbClr val="002060"/>
                </a:solidFill>
                <a:cs typeface="Times New Roman" pitchFamily="18" charset="0"/>
              </a:rPr>
              <a:t> </a:t>
            </a:r>
            <a:r>
              <a:rPr lang="en-US" sz="2400" dirty="0" err="1">
                <a:solidFill>
                  <a:srgbClr val="002060"/>
                </a:solidFill>
                <a:cs typeface="Times New Roman" pitchFamily="18" charset="0"/>
              </a:rPr>
              <a:t>mengenai</a:t>
            </a:r>
            <a:r>
              <a:rPr lang="en-US" sz="2400" dirty="0">
                <a:solidFill>
                  <a:srgbClr val="002060"/>
                </a:solidFill>
                <a:cs typeface="Times New Roman" pitchFamily="18" charset="0"/>
              </a:rPr>
              <a:t> </a:t>
            </a:r>
            <a:r>
              <a:rPr lang="en-US" sz="2400" dirty="0" err="1">
                <a:solidFill>
                  <a:srgbClr val="002060"/>
                </a:solidFill>
                <a:cs typeface="Times New Roman" pitchFamily="18" charset="0"/>
              </a:rPr>
              <a:t>hal</a:t>
            </a:r>
            <a:r>
              <a:rPr lang="en-US" sz="2400" dirty="0">
                <a:solidFill>
                  <a:srgbClr val="002060"/>
                </a:solidFill>
                <a:cs typeface="Times New Roman" pitchFamily="18" charset="0"/>
              </a:rPr>
              <a:t> </a:t>
            </a:r>
            <a:r>
              <a:rPr lang="en-US" sz="2400" dirty="0" err="1">
                <a:solidFill>
                  <a:srgbClr val="002060"/>
                </a:solidFill>
                <a:cs typeface="Times New Roman" pitchFamily="18" charset="0"/>
              </a:rPr>
              <a:t>apa</a:t>
            </a:r>
            <a:r>
              <a:rPr lang="en-US" sz="2400" dirty="0">
                <a:solidFill>
                  <a:srgbClr val="002060"/>
                </a:solidFill>
                <a:cs typeface="Times New Roman" pitchFamily="18" charset="0"/>
              </a:rPr>
              <a:t> </a:t>
            </a:r>
            <a:r>
              <a:rPr lang="en-US" sz="2400" dirty="0" err="1">
                <a:solidFill>
                  <a:srgbClr val="002060"/>
                </a:solidFill>
                <a:cs typeface="Times New Roman" pitchFamily="18" charset="0"/>
              </a:rPr>
              <a:t>isi</a:t>
            </a:r>
            <a:r>
              <a:rPr lang="en-US" sz="2400" dirty="0">
                <a:solidFill>
                  <a:srgbClr val="002060"/>
                </a:solidFill>
                <a:cs typeface="Times New Roman" pitchFamily="18" charset="0"/>
              </a:rPr>
              <a:t> </a:t>
            </a:r>
            <a:r>
              <a:rPr lang="en-US" sz="2400" dirty="0" err="1">
                <a:solidFill>
                  <a:srgbClr val="002060"/>
                </a:solidFill>
                <a:cs typeface="Times New Roman" pitchFamily="18" charset="0"/>
              </a:rPr>
              <a:t>tulisan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itu</a:t>
            </a:r>
            <a:r>
              <a:rPr lang="en-US" sz="2400" dirty="0">
                <a:solidFill>
                  <a:srgbClr val="002060"/>
                </a:solidFill>
                <a:cs typeface="Times New Roman" pitchFamily="18" charset="0"/>
              </a:rPr>
              <a:t>;</a:t>
            </a:r>
          </a:p>
          <a:p>
            <a:pPr algn="just" eaLnBrk="1" hangingPunct="1">
              <a:lnSpc>
                <a:spcPct val="70000"/>
              </a:lnSpc>
            </a:pPr>
            <a:endParaRPr lang="en-US" sz="2400" dirty="0">
              <a:solidFill>
                <a:srgbClr val="002060"/>
              </a:solidFill>
              <a:cs typeface="Times New Roman" pitchFamily="18" charset="0"/>
            </a:endParaRPr>
          </a:p>
          <a:p>
            <a:pPr algn="just" eaLnBrk="1" hangingPunct="1">
              <a:lnSpc>
                <a:spcPct val="70000"/>
              </a:lnSpc>
            </a:pPr>
            <a:r>
              <a:rPr lang="en-US" sz="2400" dirty="0" err="1">
                <a:solidFill>
                  <a:srgbClr val="002060"/>
                </a:solidFill>
                <a:cs typeface="Times New Roman" pitchFamily="18" charset="0"/>
              </a:rPr>
              <a:t>Kepada</a:t>
            </a:r>
            <a:r>
              <a:rPr lang="en-US" sz="2400" dirty="0">
                <a:solidFill>
                  <a:srgbClr val="002060"/>
                </a:solidFill>
                <a:cs typeface="Times New Roman" pitchFamily="18" charset="0"/>
              </a:rPr>
              <a:t>   </a:t>
            </a:r>
            <a:r>
              <a:rPr lang="en-US" sz="2400" dirty="0" err="1">
                <a:solidFill>
                  <a:srgbClr val="002060"/>
                </a:solidFill>
                <a:cs typeface="Times New Roman" pitchFamily="18" charset="0"/>
              </a:rPr>
              <a:t>siapa</a:t>
            </a:r>
            <a:r>
              <a:rPr lang="en-US" sz="2400" dirty="0">
                <a:solidFill>
                  <a:srgbClr val="002060"/>
                </a:solidFill>
                <a:cs typeface="Times New Roman" pitchFamily="18" charset="0"/>
              </a:rPr>
              <a:t>  </a:t>
            </a:r>
            <a:r>
              <a:rPr lang="en-US" sz="2400" dirty="0" err="1">
                <a:solidFill>
                  <a:srgbClr val="002060"/>
                </a:solidFill>
                <a:cs typeface="Times New Roman" pitchFamily="18" charset="0"/>
              </a:rPr>
              <a:t>tulisan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itu</a:t>
            </a:r>
            <a:r>
              <a:rPr lang="en-US" sz="2400" dirty="0">
                <a:solidFill>
                  <a:srgbClr val="002060"/>
                </a:solidFill>
                <a:cs typeface="Times New Roman" pitchFamily="18" charset="0"/>
              </a:rPr>
              <a:t>  </a:t>
            </a:r>
            <a:r>
              <a:rPr lang="en-US" sz="2400" dirty="0" err="1">
                <a:solidFill>
                  <a:srgbClr val="002060"/>
                </a:solidFill>
                <a:cs typeface="Times New Roman" pitchFamily="18" charset="0"/>
              </a:rPr>
              <a:t>ditujukan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dan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apa</a:t>
            </a:r>
            <a:r>
              <a:rPr lang="en-US" sz="2400" dirty="0">
                <a:solidFill>
                  <a:srgbClr val="002060"/>
                </a:solidFill>
                <a:cs typeface="Times New Roman" pitchFamily="18" charset="0"/>
              </a:rPr>
              <a:t>   yang </a:t>
            </a:r>
            <a:r>
              <a:rPr lang="en-US" sz="2400" dirty="0" err="1">
                <a:solidFill>
                  <a:srgbClr val="002060"/>
                </a:solidFill>
                <a:cs typeface="Times New Roman" pitchFamily="18" charset="0"/>
              </a:rPr>
              <a:t>ditetap</a:t>
            </a:r>
            <a:r>
              <a:rPr lang="id-ID" sz="2400" dirty="0">
                <a:solidFill>
                  <a:srgbClr val="002060"/>
                </a:solidFill>
                <a:cs typeface="Times New Roman" pitchFamily="18" charset="0"/>
              </a:rPr>
              <a:t>-</a:t>
            </a:r>
            <a:r>
              <a:rPr lang="en-US" sz="2400" dirty="0" err="1">
                <a:solidFill>
                  <a:srgbClr val="002060"/>
                </a:solidFill>
                <a:cs typeface="Times New Roman" pitchFamily="18" charset="0"/>
              </a:rPr>
              <a:t>kan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di</a:t>
            </a:r>
            <a:r>
              <a:rPr lang="en-US" sz="2400" dirty="0">
                <a:solidFill>
                  <a:srgbClr val="002060"/>
                </a:solidFill>
                <a:cs typeface="Times New Roman" pitchFamily="18" charset="0"/>
              </a:rPr>
              <a:t> </a:t>
            </a:r>
            <a:r>
              <a:rPr lang="en-US" sz="2400" dirty="0" err="1">
                <a:solidFill>
                  <a:srgbClr val="002060"/>
                </a:solidFill>
                <a:cs typeface="Times New Roman" pitchFamily="18" charset="0"/>
              </a:rPr>
              <a:t>dalamnya</a:t>
            </a:r>
            <a:r>
              <a:rPr lang="en-US" sz="2400" dirty="0">
                <a:solidFill>
                  <a:srgbClr val="002060"/>
                </a:solidFill>
                <a:cs typeface="Times New Roman" pitchFamily="18" charset="0"/>
              </a:rPr>
              <a:t> </a:t>
            </a:r>
            <a:r>
              <a:rPr lang="en-US" sz="2400" dirty="0" err="1">
                <a:solidFill>
                  <a:srgbClr val="002060"/>
                </a:solidFill>
                <a:cs typeface="Times New Roman" pitchFamily="18" charset="0"/>
              </a:rPr>
              <a:t>jelas</a:t>
            </a:r>
            <a:r>
              <a:rPr lang="en-US" sz="2400" dirty="0">
                <a:solidFill>
                  <a:srgbClr val="002060"/>
                </a:solidFill>
                <a:cs typeface="Times New Roman" pitchFamily="18" charset="0"/>
              </a:rPr>
              <a:t> </a:t>
            </a:r>
            <a:r>
              <a:rPr lang="en-US" sz="2400" dirty="0" err="1">
                <a:solidFill>
                  <a:srgbClr val="002060"/>
                </a:solidFill>
                <a:cs typeface="Times New Roman" pitchFamily="18" charset="0"/>
              </a:rPr>
              <a:t>bersifat</a:t>
            </a:r>
            <a:r>
              <a:rPr lang="en-US" sz="2400" dirty="0">
                <a:solidFill>
                  <a:srgbClr val="002060"/>
                </a:solidFill>
                <a:cs typeface="Times New Roman" pitchFamily="18" charset="0"/>
              </a:rPr>
              <a:t> individual,  </a:t>
            </a:r>
            <a:r>
              <a:rPr lang="en-US" sz="2400" dirty="0" err="1">
                <a:solidFill>
                  <a:srgbClr val="002060"/>
                </a:solidFill>
                <a:cs typeface="Times New Roman" pitchFamily="18" charset="0"/>
              </a:rPr>
              <a:t>konkret</a:t>
            </a:r>
            <a:r>
              <a:rPr lang="en-US" sz="2400" dirty="0">
                <a:solidFill>
                  <a:srgbClr val="002060"/>
                </a:solidFill>
                <a:cs typeface="Times New Roman" pitchFamily="18" charset="0"/>
              </a:rPr>
              <a:t> </a:t>
            </a:r>
            <a:r>
              <a:rPr lang="en-US" sz="2400" dirty="0" err="1">
                <a:solidFill>
                  <a:srgbClr val="002060"/>
                </a:solidFill>
                <a:cs typeface="Times New Roman" pitchFamily="18" charset="0"/>
              </a:rPr>
              <a:t>dan</a:t>
            </a:r>
            <a:r>
              <a:rPr lang="en-US" sz="2400" dirty="0">
                <a:solidFill>
                  <a:srgbClr val="002060"/>
                </a:solidFill>
                <a:cs typeface="Times New Roman" pitchFamily="18" charset="0"/>
              </a:rPr>
              <a:t> final </a:t>
            </a:r>
          </a:p>
          <a:p>
            <a:pPr algn="just" eaLnBrk="1" hangingPunct="1">
              <a:lnSpc>
                <a:spcPct val="70000"/>
              </a:lnSpc>
              <a:buFontTx/>
              <a:buNone/>
            </a:pPr>
            <a:endParaRPr lang="en-US" sz="2400" dirty="0">
              <a:solidFill>
                <a:srgbClr val="002060"/>
              </a:solidFill>
              <a:cs typeface="Times New Roman" pitchFamily="18" charset="0"/>
            </a:endParaRPr>
          </a:p>
          <a:p>
            <a:pPr algn="just" eaLnBrk="1" hangingPunct="1">
              <a:lnSpc>
                <a:spcPct val="70000"/>
              </a:lnSpc>
            </a:pPr>
            <a:r>
              <a:rPr lang="en-US" sz="2400" dirty="0">
                <a:solidFill>
                  <a:srgbClr val="002060"/>
                </a:solidFill>
                <a:cs typeface="Times New Roman" pitchFamily="18" charset="0"/>
              </a:rPr>
              <a:t>Serta  </a:t>
            </a:r>
            <a:r>
              <a:rPr lang="en-US" sz="2400" dirty="0" err="1">
                <a:solidFill>
                  <a:srgbClr val="002060"/>
                </a:solidFill>
                <a:cs typeface="Times New Roman" pitchFamily="18" charset="0"/>
              </a:rPr>
              <a:t>menimbulkan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suatu</a:t>
            </a:r>
            <a:r>
              <a:rPr lang="en-US" sz="2400" dirty="0">
                <a:solidFill>
                  <a:srgbClr val="002060"/>
                </a:solidFill>
                <a:cs typeface="Times New Roman" pitchFamily="18" charset="0"/>
              </a:rPr>
              <a:t>  </a:t>
            </a:r>
            <a:r>
              <a:rPr lang="en-US" sz="2400" dirty="0" err="1">
                <a:solidFill>
                  <a:srgbClr val="002060"/>
                </a:solidFill>
                <a:cs typeface="Times New Roman" pitchFamily="18" charset="0"/>
              </a:rPr>
              <a:t>akibat</a:t>
            </a:r>
            <a:r>
              <a:rPr lang="en-US" sz="2400" dirty="0">
                <a:solidFill>
                  <a:srgbClr val="002060"/>
                </a:solidFill>
                <a:cs typeface="Times New Roman" pitchFamily="18" charset="0"/>
              </a:rPr>
              <a:t>  </a:t>
            </a:r>
            <a:r>
              <a:rPr lang="en-US" sz="2400" dirty="0" err="1">
                <a:solidFill>
                  <a:srgbClr val="002060"/>
                </a:solidFill>
                <a:cs typeface="Times New Roman" pitchFamily="18" charset="0"/>
              </a:rPr>
              <a:t>hukum</a:t>
            </a:r>
            <a:r>
              <a:rPr lang="en-US" sz="2400" dirty="0">
                <a:solidFill>
                  <a:srgbClr val="002060"/>
                </a:solidFill>
                <a:cs typeface="Times New Roman" pitchFamily="18" charset="0"/>
              </a:rPr>
              <a:t>  </a:t>
            </a:r>
            <a:r>
              <a:rPr lang="en-US" sz="2400" dirty="0" err="1">
                <a:solidFill>
                  <a:srgbClr val="002060"/>
                </a:solidFill>
                <a:cs typeface="Times New Roman" pitchFamily="18" charset="0"/>
              </a:rPr>
              <a:t>bagi</a:t>
            </a:r>
            <a:r>
              <a:rPr lang="en-US" sz="2400" dirty="0">
                <a:solidFill>
                  <a:srgbClr val="002060"/>
                </a:solidFill>
                <a:cs typeface="Times New Roman" pitchFamily="18" charset="0"/>
              </a:rPr>
              <a:t>   </a:t>
            </a:r>
            <a:r>
              <a:rPr lang="en-US" sz="2400" dirty="0" err="1">
                <a:solidFill>
                  <a:srgbClr val="002060"/>
                </a:solidFill>
                <a:cs typeface="Times New Roman" pitchFamily="18" charset="0"/>
              </a:rPr>
              <a:t>seseorang</a:t>
            </a:r>
            <a:r>
              <a:rPr lang="en-US" sz="2400" dirty="0">
                <a:solidFill>
                  <a:srgbClr val="002060"/>
                </a:solidFill>
                <a:cs typeface="Times New Roman" pitchFamily="18" charset="0"/>
              </a:rPr>
              <a:t> </a:t>
            </a:r>
            <a:r>
              <a:rPr lang="en-US" sz="2400" dirty="0" err="1">
                <a:solidFill>
                  <a:srgbClr val="002060"/>
                </a:solidFill>
                <a:cs typeface="Times New Roman" pitchFamily="18" charset="0"/>
              </a:rPr>
              <a:t>atau</a:t>
            </a:r>
            <a:r>
              <a:rPr lang="id-ID" sz="2400" dirty="0">
                <a:solidFill>
                  <a:srgbClr val="002060"/>
                </a:solidFill>
                <a:cs typeface="Times New Roman" pitchFamily="18" charset="0"/>
              </a:rPr>
              <a:t>-</a:t>
            </a:r>
            <a:r>
              <a:rPr lang="en-US" sz="2400" dirty="0">
                <a:solidFill>
                  <a:srgbClr val="002060"/>
                </a:solidFill>
                <a:cs typeface="Times New Roman" pitchFamily="18" charset="0"/>
              </a:rPr>
              <a:t>pun </a:t>
            </a:r>
            <a:r>
              <a:rPr lang="en-US" sz="2400" dirty="0" err="1">
                <a:solidFill>
                  <a:srgbClr val="002060"/>
                </a:solidFill>
                <a:cs typeface="Times New Roman" pitchFamily="18" charset="0"/>
              </a:rPr>
              <a:t>badan</a:t>
            </a:r>
            <a:r>
              <a:rPr lang="en-US" sz="2400" dirty="0">
                <a:solidFill>
                  <a:srgbClr val="002060"/>
                </a:solidFill>
                <a:cs typeface="Times New Roman" pitchFamily="18" charset="0"/>
              </a:rPr>
              <a:t> </a:t>
            </a:r>
            <a:r>
              <a:rPr lang="en-US" sz="2400" dirty="0" err="1">
                <a:solidFill>
                  <a:srgbClr val="002060"/>
                </a:solidFill>
                <a:cs typeface="Times New Roman" pitchFamily="18" charset="0"/>
              </a:rPr>
              <a:t>hukum</a:t>
            </a:r>
            <a:r>
              <a:rPr lang="en-US" sz="2400" dirty="0">
                <a:solidFill>
                  <a:srgbClr val="002060"/>
                </a:solidFill>
                <a:cs typeface="Times New Roman" pitchFamily="18" charset="0"/>
              </a:rPr>
              <a:t> </a:t>
            </a:r>
            <a:r>
              <a:rPr lang="en-US" sz="2400" dirty="0" err="1">
                <a:solidFill>
                  <a:srgbClr val="002060"/>
                </a:solidFill>
                <a:cs typeface="Times New Roman" pitchFamily="18" charset="0"/>
              </a:rPr>
              <a:t>perdata</a:t>
            </a:r>
            <a:r>
              <a:rPr lang="en-US" dirty="0">
                <a:solidFill>
                  <a:srgbClr val="002060"/>
                </a:solidFill>
                <a:cs typeface="Times New Roman" pitchFamily="18" charset="0"/>
              </a:rPr>
              <a:t> </a:t>
            </a:r>
          </a:p>
          <a:p>
            <a:pPr algn="just" eaLnBrk="1" hangingPunct="1"/>
            <a:endParaRPr lang="en-US" dirty="0">
              <a:solidFill>
                <a:srgbClr val="00206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463535"/>
            <a:ext cx="8472518" cy="822325"/>
          </a:xfrm>
        </p:spPr>
        <p:txBody>
          <a:bodyPr>
            <a:normAutofit/>
          </a:bodyPr>
          <a:lstStyle/>
          <a:p>
            <a:pPr algn="ctr" eaLnBrk="1" hangingPunct="1">
              <a:defRPr/>
            </a:pPr>
            <a:r>
              <a:rPr lang="id-ID" sz="3200" dirty="0"/>
              <a:t>Perluasan Pengertian KTUN dalam </a:t>
            </a:r>
            <a:r>
              <a:rPr lang="en-US" sz="3200" dirty="0" err="1"/>
              <a:t>Pasal</a:t>
            </a:r>
            <a:r>
              <a:rPr lang="en-US" sz="3200" dirty="0"/>
              <a:t> 3</a:t>
            </a:r>
          </a:p>
        </p:txBody>
      </p:sp>
      <p:sp>
        <p:nvSpPr>
          <p:cNvPr id="44035" name="Rectangle 3"/>
          <p:cNvSpPr>
            <a:spLocks noGrp="1" noChangeArrowheads="1"/>
          </p:cNvSpPr>
          <p:nvPr>
            <p:ph idx="1"/>
          </p:nvPr>
        </p:nvSpPr>
        <p:spPr>
          <a:xfrm>
            <a:off x="533400" y="2071678"/>
            <a:ext cx="8153400" cy="4495800"/>
          </a:xfrm>
        </p:spPr>
        <p:txBody>
          <a:bodyPr/>
          <a:lstStyle/>
          <a:p>
            <a:pPr algn="just" eaLnBrk="1" hangingPunct="1"/>
            <a:r>
              <a:rPr lang="en-US" sz="3200" dirty="0" err="1">
                <a:latin typeface="Trebuchet MS" pitchFamily="34" charset="0"/>
              </a:rPr>
              <a:t>Keputusan</a:t>
            </a:r>
            <a:r>
              <a:rPr lang="en-US" sz="3200" dirty="0">
                <a:latin typeface="Trebuchet MS" pitchFamily="34" charset="0"/>
              </a:rPr>
              <a:t> </a:t>
            </a:r>
            <a:r>
              <a:rPr lang="en-US" sz="3200" dirty="0" err="1">
                <a:latin typeface="Trebuchet MS" pitchFamily="34" charset="0"/>
              </a:rPr>
              <a:t>Fiktif</a:t>
            </a:r>
            <a:r>
              <a:rPr lang="en-US" sz="3200" dirty="0">
                <a:latin typeface="Trebuchet MS" pitchFamily="34" charset="0"/>
              </a:rPr>
              <a:t> </a:t>
            </a:r>
            <a:r>
              <a:rPr lang="en-US" sz="3200" dirty="0" err="1">
                <a:latin typeface="Trebuchet MS" pitchFamily="34" charset="0"/>
              </a:rPr>
              <a:t>Negatif</a:t>
            </a:r>
            <a:r>
              <a:rPr lang="en-US" sz="3200" dirty="0">
                <a:latin typeface="Trebuchet MS" pitchFamily="34" charset="0"/>
              </a:rPr>
              <a:t> </a:t>
            </a:r>
            <a:r>
              <a:rPr lang="en-US" sz="3200" dirty="0" err="1">
                <a:latin typeface="Trebuchet MS" pitchFamily="34" charset="0"/>
              </a:rPr>
              <a:t>dianggap</a:t>
            </a:r>
            <a:r>
              <a:rPr lang="en-US" sz="3200" dirty="0">
                <a:latin typeface="Trebuchet MS" pitchFamily="34" charset="0"/>
              </a:rPr>
              <a:t> KTUN;</a:t>
            </a:r>
          </a:p>
          <a:p>
            <a:pPr algn="just" eaLnBrk="1" hangingPunct="1"/>
            <a:r>
              <a:rPr lang="en-US" sz="3200" dirty="0" err="1">
                <a:latin typeface="Trebuchet MS" pitchFamily="34" charset="0"/>
              </a:rPr>
              <a:t>Jangka</a:t>
            </a:r>
            <a:r>
              <a:rPr lang="en-US" sz="3200" dirty="0">
                <a:latin typeface="Trebuchet MS" pitchFamily="34" charset="0"/>
              </a:rPr>
              <a:t> </a:t>
            </a:r>
            <a:r>
              <a:rPr lang="en-US" sz="3200" dirty="0" err="1">
                <a:latin typeface="Trebuchet MS" pitchFamily="34" charset="0"/>
              </a:rPr>
              <a:t>waktu</a:t>
            </a:r>
            <a:r>
              <a:rPr lang="en-US" sz="3200" dirty="0">
                <a:latin typeface="Trebuchet MS" pitchFamily="34" charset="0"/>
              </a:rPr>
              <a:t> </a:t>
            </a:r>
            <a:r>
              <a:rPr lang="en-US" sz="3200" dirty="0" err="1">
                <a:latin typeface="Trebuchet MS" pitchFamily="34" charset="0"/>
              </a:rPr>
              <a:t>permohonan</a:t>
            </a:r>
            <a:r>
              <a:rPr lang="en-US" sz="3200" dirty="0">
                <a:latin typeface="Trebuchet MS" pitchFamily="34" charset="0"/>
              </a:rPr>
              <a:t> </a:t>
            </a:r>
            <a:r>
              <a:rPr lang="en-US" sz="3200" dirty="0" err="1">
                <a:latin typeface="Trebuchet MS" pitchFamily="34" charset="0"/>
              </a:rPr>
              <a:t>berakhir</a:t>
            </a:r>
            <a:r>
              <a:rPr lang="en-US" sz="3200" dirty="0">
                <a:latin typeface="Trebuchet MS" pitchFamily="34" charset="0"/>
              </a:rPr>
              <a:t> (</a:t>
            </a:r>
            <a:r>
              <a:rPr lang="en-US" sz="3200" dirty="0" err="1">
                <a:latin typeface="Trebuchet MS" pitchFamily="34" charset="0"/>
              </a:rPr>
              <a:t>menurut</a:t>
            </a:r>
            <a:r>
              <a:rPr lang="en-US" sz="3200" dirty="0">
                <a:latin typeface="Trebuchet MS" pitchFamily="34" charset="0"/>
              </a:rPr>
              <a:t> </a:t>
            </a:r>
            <a:r>
              <a:rPr lang="en-US" sz="3200" dirty="0" err="1">
                <a:latin typeface="Trebuchet MS" pitchFamily="34" charset="0"/>
              </a:rPr>
              <a:t>peraturan</a:t>
            </a:r>
            <a:r>
              <a:rPr lang="en-US" sz="3200" dirty="0">
                <a:latin typeface="Trebuchet MS" pitchFamily="34" charset="0"/>
              </a:rPr>
              <a:t> </a:t>
            </a:r>
            <a:r>
              <a:rPr lang="en-US" sz="3200" dirty="0" err="1">
                <a:latin typeface="Trebuchet MS" pitchFamily="34" charset="0"/>
              </a:rPr>
              <a:t>dasarnya</a:t>
            </a:r>
            <a:r>
              <a:rPr lang="en-US" sz="3200" dirty="0">
                <a:latin typeface="Trebuchet MS" pitchFamily="34" charset="0"/>
              </a:rPr>
              <a:t>) </a:t>
            </a:r>
            <a:r>
              <a:rPr lang="en-US" sz="3200" dirty="0" err="1">
                <a:latin typeface="Trebuchet MS" pitchFamily="34" charset="0"/>
              </a:rPr>
              <a:t>dianggap</a:t>
            </a:r>
            <a:r>
              <a:rPr lang="en-US" sz="3200" dirty="0">
                <a:latin typeface="Trebuchet MS" pitchFamily="34" charset="0"/>
              </a:rPr>
              <a:t> </a:t>
            </a:r>
            <a:r>
              <a:rPr lang="en-US" sz="3200" dirty="0" err="1">
                <a:latin typeface="Trebuchet MS" pitchFamily="34" charset="0"/>
              </a:rPr>
              <a:t>menolak</a:t>
            </a:r>
            <a:r>
              <a:rPr lang="en-US" sz="3200" dirty="0">
                <a:latin typeface="Trebuchet MS" pitchFamily="34" charset="0"/>
              </a:rPr>
              <a:t>;</a:t>
            </a:r>
          </a:p>
          <a:p>
            <a:pPr algn="just" eaLnBrk="1" hangingPunct="1"/>
            <a:r>
              <a:rPr lang="en-US" sz="3200" dirty="0" err="1">
                <a:latin typeface="Trebuchet MS" pitchFamily="34" charset="0"/>
              </a:rPr>
              <a:t>Apabila</a:t>
            </a:r>
            <a:r>
              <a:rPr lang="en-US" sz="3200" dirty="0">
                <a:latin typeface="Trebuchet MS" pitchFamily="34" charset="0"/>
              </a:rPr>
              <a:t> </a:t>
            </a:r>
            <a:r>
              <a:rPr lang="en-US" sz="3200" dirty="0" err="1">
                <a:latin typeface="Trebuchet MS" pitchFamily="34" charset="0"/>
              </a:rPr>
              <a:t>peraturan</a:t>
            </a:r>
            <a:r>
              <a:rPr lang="en-US" sz="3200" dirty="0">
                <a:latin typeface="Trebuchet MS" pitchFamily="34" charset="0"/>
              </a:rPr>
              <a:t> </a:t>
            </a:r>
            <a:r>
              <a:rPr lang="en-US" sz="3200" dirty="0" err="1">
                <a:latin typeface="Trebuchet MS" pitchFamily="34" charset="0"/>
              </a:rPr>
              <a:t>dasarnya</a:t>
            </a:r>
            <a:r>
              <a:rPr lang="en-US" sz="3200" dirty="0">
                <a:latin typeface="Trebuchet MS" pitchFamily="34" charset="0"/>
              </a:rPr>
              <a:t> </a:t>
            </a:r>
            <a:r>
              <a:rPr lang="en-US" sz="3200" dirty="0" err="1">
                <a:latin typeface="Trebuchet MS" pitchFamily="34" charset="0"/>
              </a:rPr>
              <a:t>tidak</a:t>
            </a:r>
            <a:r>
              <a:rPr lang="en-US" sz="3200" dirty="0">
                <a:latin typeface="Trebuchet MS" pitchFamily="34" charset="0"/>
              </a:rPr>
              <a:t> </a:t>
            </a:r>
            <a:r>
              <a:rPr lang="en-US" sz="3200" dirty="0" err="1">
                <a:latin typeface="Trebuchet MS" pitchFamily="34" charset="0"/>
              </a:rPr>
              <a:t>mengatur</a:t>
            </a:r>
            <a:r>
              <a:rPr lang="en-US" sz="3200" dirty="0">
                <a:latin typeface="Trebuchet MS" pitchFamily="34" charset="0"/>
              </a:rPr>
              <a:t>, </a:t>
            </a:r>
            <a:r>
              <a:rPr lang="en-US" sz="3200" dirty="0" err="1">
                <a:latin typeface="Trebuchet MS" pitchFamily="34" charset="0"/>
              </a:rPr>
              <a:t>maka</a:t>
            </a:r>
            <a:r>
              <a:rPr lang="en-US" sz="3200" dirty="0">
                <a:latin typeface="Trebuchet MS" pitchFamily="34" charset="0"/>
              </a:rPr>
              <a:t> </a:t>
            </a:r>
            <a:r>
              <a:rPr lang="en-US" sz="3200" dirty="0" err="1">
                <a:latin typeface="Trebuchet MS" pitchFamily="34" charset="0"/>
              </a:rPr>
              <a:t>setelah</a:t>
            </a:r>
            <a:r>
              <a:rPr lang="en-US" sz="3200" dirty="0">
                <a:latin typeface="Trebuchet MS" pitchFamily="34" charset="0"/>
              </a:rPr>
              <a:t> </a:t>
            </a:r>
            <a:r>
              <a:rPr lang="en-US" sz="3200" dirty="0" err="1">
                <a:latin typeface="Trebuchet MS" pitchFamily="34" charset="0"/>
              </a:rPr>
              <a:t>lewat</a:t>
            </a:r>
            <a:r>
              <a:rPr lang="en-US" sz="3200" dirty="0">
                <a:latin typeface="Trebuchet MS" pitchFamily="34" charset="0"/>
              </a:rPr>
              <a:t> 4 </a:t>
            </a:r>
            <a:r>
              <a:rPr lang="en-US" sz="3200" dirty="0" err="1">
                <a:latin typeface="Trebuchet MS" pitchFamily="34" charset="0"/>
              </a:rPr>
              <a:t>bulan</a:t>
            </a:r>
            <a:r>
              <a:rPr lang="en-US" sz="3200" dirty="0">
                <a:latin typeface="Trebuchet MS" pitchFamily="34" charset="0"/>
              </a:rPr>
              <a:t> </a:t>
            </a:r>
            <a:r>
              <a:rPr lang="en-US" sz="3200" dirty="0" err="1">
                <a:latin typeface="Trebuchet MS" pitchFamily="34" charset="0"/>
              </a:rPr>
              <a:t>dari</a:t>
            </a:r>
            <a:r>
              <a:rPr lang="en-US" sz="3200" dirty="0">
                <a:latin typeface="Trebuchet MS" pitchFamily="34" charset="0"/>
              </a:rPr>
              <a:t> </a:t>
            </a:r>
            <a:r>
              <a:rPr lang="en-US" sz="3200" dirty="0" err="1">
                <a:latin typeface="Trebuchet MS" pitchFamily="34" charset="0"/>
              </a:rPr>
              <a:t>permohonan</a:t>
            </a:r>
            <a:r>
              <a:rPr lang="en-US" sz="3200" dirty="0">
                <a:latin typeface="Trebuchet MS" pitchFamily="34" charset="0"/>
              </a:rPr>
              <a:t> </a:t>
            </a:r>
            <a:r>
              <a:rPr lang="en-US" sz="3200" dirty="0" err="1">
                <a:latin typeface="Trebuchet MS" pitchFamily="34" charset="0"/>
              </a:rPr>
              <a:t>dianggap</a:t>
            </a:r>
            <a:r>
              <a:rPr lang="en-US" sz="3200" dirty="0">
                <a:latin typeface="Trebuchet MS" pitchFamily="34" charset="0"/>
              </a:rPr>
              <a:t> </a:t>
            </a:r>
            <a:r>
              <a:rPr lang="en-US" sz="3200" dirty="0" err="1">
                <a:latin typeface="Trebuchet MS" pitchFamily="34" charset="0"/>
              </a:rPr>
              <a:t>ditolak</a:t>
            </a:r>
            <a:r>
              <a:rPr lang="en-US"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457200"/>
            <a:ext cx="8534400" cy="457200"/>
          </a:xfrm>
          <a:effectLst>
            <a:outerShdw dist="107763" dir="18900000" algn="ctr" rotWithShape="0">
              <a:schemeClr val="bg2">
                <a:alpha val="50000"/>
              </a:schemeClr>
            </a:outerShdw>
          </a:effectLst>
        </p:spPr>
        <p:txBody>
          <a:bodyPr>
            <a:normAutofit fontScale="90000"/>
          </a:bodyPr>
          <a:lstStyle/>
          <a:p>
            <a:r>
              <a:rPr lang="en-US" sz="4400" b="1">
                <a:solidFill>
                  <a:schemeClr val="folHlink"/>
                </a:solidFill>
                <a:latin typeface="Tahoma" pitchFamily="34" charset="0"/>
              </a:rPr>
              <a:t>Subyek sengketa TUN</a:t>
            </a:r>
          </a:p>
        </p:txBody>
      </p:sp>
      <p:sp>
        <p:nvSpPr>
          <p:cNvPr id="2053" name="Rectangle 5"/>
          <p:cNvSpPr>
            <a:spLocks noChangeArrowheads="1"/>
          </p:cNvSpPr>
          <p:nvPr/>
        </p:nvSpPr>
        <p:spPr bwMode="auto">
          <a:xfrm>
            <a:off x="1905000" y="2743200"/>
            <a:ext cx="3698875" cy="8540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flatTx/>
          </a:bodyPr>
          <a:lstStyle/>
          <a:p>
            <a:pPr algn="l"/>
            <a:r>
              <a:rPr lang="en-US" sz="2000" b="1" dirty="0" err="1">
                <a:solidFill>
                  <a:schemeClr val="folHlink"/>
                </a:solidFill>
                <a:latin typeface="Arial" charset="0"/>
              </a:rPr>
              <a:t>Orang Perorang atau Badan Hukum Perdata</a:t>
            </a:r>
          </a:p>
        </p:txBody>
      </p:sp>
      <p:sp>
        <p:nvSpPr>
          <p:cNvPr id="2054" name="Rectangle 6"/>
          <p:cNvSpPr>
            <a:spLocks noChangeArrowheads="1"/>
          </p:cNvSpPr>
          <p:nvPr/>
        </p:nvSpPr>
        <p:spPr bwMode="auto">
          <a:xfrm>
            <a:off x="1905000" y="4343400"/>
            <a:ext cx="4332288" cy="77946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flatTx/>
          </a:bodyPr>
          <a:lstStyle/>
          <a:p>
            <a:pPr algn="l"/>
            <a:r>
              <a:rPr lang="en-US" sz="2000">
                <a:solidFill>
                  <a:schemeClr val="bg1"/>
                </a:solidFill>
                <a:latin typeface="Arial" charset="0"/>
              </a:rPr>
              <a:t>Badan atau Pejabat Tata Usaha Negara</a:t>
            </a:r>
          </a:p>
        </p:txBody>
      </p:sp>
      <p:sp>
        <p:nvSpPr>
          <p:cNvPr id="2055" name="Rectangle 7"/>
          <p:cNvSpPr>
            <a:spLocks noChangeArrowheads="1"/>
          </p:cNvSpPr>
          <p:nvPr/>
        </p:nvSpPr>
        <p:spPr bwMode="auto">
          <a:xfrm>
            <a:off x="1893889" y="1447800"/>
            <a:ext cx="6411912" cy="87153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flatTx/>
          </a:bodyPr>
          <a:lstStyle/>
          <a:p>
            <a:pPr algn="l"/>
            <a:r>
              <a:rPr lang="en-US" sz="2000" b="1" dirty="0" err="1">
                <a:solidFill>
                  <a:schemeClr val="folHlink"/>
                </a:solidFill>
                <a:latin typeface="Arial" charset="0"/>
              </a:rPr>
              <a:t>Orang-perorang</a:t>
            </a:r>
            <a:r>
              <a:rPr lang="en-US" sz="2000" b="1" dirty="0">
                <a:solidFill>
                  <a:schemeClr val="folHlink"/>
                </a:solidFill>
                <a:latin typeface="Arial" charset="0"/>
              </a:rPr>
              <a:t>/</a:t>
            </a:r>
            <a:r>
              <a:rPr lang="en-US" sz="2000" b="1" dirty="0" err="1">
                <a:solidFill>
                  <a:schemeClr val="folHlink"/>
                </a:solidFill>
                <a:latin typeface="Arial" charset="0"/>
              </a:rPr>
              <a:t>Badan</a:t>
            </a:r>
            <a:r>
              <a:rPr lang="en-US" sz="2000" b="1" dirty="0">
                <a:solidFill>
                  <a:schemeClr val="folHlink"/>
                </a:solidFill>
                <a:latin typeface="Arial" charset="0"/>
              </a:rPr>
              <a:t> </a:t>
            </a:r>
            <a:r>
              <a:rPr lang="en-US" sz="2000" b="1" dirty="0" err="1">
                <a:solidFill>
                  <a:schemeClr val="folHlink"/>
                </a:solidFill>
                <a:latin typeface="Arial" charset="0"/>
              </a:rPr>
              <a:t>Hukum</a:t>
            </a:r>
            <a:r>
              <a:rPr lang="en-US" sz="2000" b="1" dirty="0">
                <a:solidFill>
                  <a:schemeClr val="folHlink"/>
                </a:solidFill>
                <a:latin typeface="Arial" charset="0"/>
              </a:rPr>
              <a:t> </a:t>
            </a:r>
            <a:r>
              <a:rPr lang="en-US" sz="2000" b="1" dirty="0" err="1">
                <a:solidFill>
                  <a:schemeClr val="folHlink"/>
                </a:solidFill>
                <a:latin typeface="Arial" charset="0"/>
              </a:rPr>
              <a:t>Privat</a:t>
            </a:r>
            <a:r>
              <a:rPr lang="en-US" sz="2000" b="1" dirty="0">
                <a:solidFill>
                  <a:schemeClr val="folHlink"/>
                </a:solidFill>
                <a:latin typeface="Arial" charset="0"/>
              </a:rPr>
              <a:t> yang </a:t>
            </a:r>
            <a:r>
              <a:rPr lang="en-US" sz="2000" b="1" dirty="0" err="1">
                <a:solidFill>
                  <a:schemeClr val="folHlink"/>
                </a:solidFill>
                <a:latin typeface="Arial" charset="0"/>
              </a:rPr>
              <a:t>terkena</a:t>
            </a:r>
            <a:r>
              <a:rPr lang="en-US" sz="2000" b="1" dirty="0">
                <a:solidFill>
                  <a:schemeClr val="folHlink"/>
                </a:solidFill>
                <a:latin typeface="Arial" charset="0"/>
              </a:rPr>
              <a:t> </a:t>
            </a:r>
            <a:r>
              <a:rPr lang="en-US" sz="2000" b="1" dirty="0" err="1">
                <a:solidFill>
                  <a:schemeClr val="folHlink"/>
                </a:solidFill>
                <a:latin typeface="Arial" charset="0"/>
              </a:rPr>
              <a:t>atau</a:t>
            </a:r>
            <a:r>
              <a:rPr lang="en-US" sz="2000" b="1" dirty="0">
                <a:solidFill>
                  <a:schemeClr val="folHlink"/>
                </a:solidFill>
                <a:latin typeface="Arial" charset="0"/>
              </a:rPr>
              <a:t> </a:t>
            </a:r>
            <a:r>
              <a:rPr lang="en-US" sz="2000" b="1" dirty="0" err="1">
                <a:solidFill>
                  <a:schemeClr val="folHlink"/>
                </a:solidFill>
                <a:latin typeface="Arial" charset="0"/>
              </a:rPr>
              <a:t>merasa</a:t>
            </a:r>
            <a:r>
              <a:rPr lang="en-US" sz="2000" b="1" dirty="0">
                <a:solidFill>
                  <a:schemeClr val="folHlink"/>
                </a:solidFill>
                <a:latin typeface="Arial" charset="0"/>
              </a:rPr>
              <a:t> </a:t>
            </a:r>
            <a:r>
              <a:rPr lang="en-US" sz="2000" b="1" dirty="0" err="1">
                <a:solidFill>
                  <a:schemeClr val="folHlink"/>
                </a:solidFill>
                <a:latin typeface="Arial" charset="0"/>
              </a:rPr>
              <a:t>kepentingannya</a:t>
            </a:r>
            <a:r>
              <a:rPr lang="en-US" sz="2000" b="1" dirty="0">
                <a:solidFill>
                  <a:schemeClr val="folHlink"/>
                </a:solidFill>
                <a:latin typeface="Arial" charset="0"/>
              </a:rPr>
              <a:t> </a:t>
            </a:r>
            <a:r>
              <a:rPr lang="en-US" sz="2000" b="1" dirty="0" err="1">
                <a:solidFill>
                  <a:schemeClr val="folHlink"/>
                </a:solidFill>
                <a:latin typeface="Arial" charset="0"/>
              </a:rPr>
              <a:t>dirugikan</a:t>
            </a:r>
            <a:r>
              <a:rPr lang="en-US" sz="2000" b="1" dirty="0">
                <a:solidFill>
                  <a:schemeClr val="folHlink"/>
                </a:solidFill>
                <a:latin typeface="Arial" charset="0"/>
              </a:rPr>
              <a:t> KTUN</a:t>
            </a:r>
          </a:p>
        </p:txBody>
      </p:sp>
      <p:sp>
        <p:nvSpPr>
          <p:cNvPr id="2056" name="Line 8"/>
          <p:cNvSpPr>
            <a:spLocks noChangeShapeType="1"/>
          </p:cNvSpPr>
          <p:nvPr/>
        </p:nvSpPr>
        <p:spPr bwMode="auto">
          <a:xfrm flipV="1">
            <a:off x="4349750" y="2349500"/>
            <a:ext cx="0" cy="346075"/>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flatTx/>
          </a:bodyPr>
          <a:lstStyle/>
          <a:p>
            <a:endParaRPr lang="id-ID"/>
          </a:p>
        </p:txBody>
      </p:sp>
      <p:sp>
        <p:nvSpPr>
          <p:cNvPr id="2057" name="Rectangle 9"/>
          <p:cNvSpPr>
            <a:spLocks noChangeArrowheads="1"/>
          </p:cNvSpPr>
          <p:nvPr/>
        </p:nvSpPr>
        <p:spPr bwMode="auto">
          <a:xfrm>
            <a:off x="6670675" y="2759075"/>
            <a:ext cx="2174875" cy="806450"/>
          </a:xfrm>
          <a:prstGeom prst="rect">
            <a:avLst/>
          </a:prstGeom>
          <a:solidFill>
            <a:srgbClr val="FFFFFF"/>
          </a:solidFill>
          <a:ln w="57150" cmpd="thickThin">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p:spPr>
        <p:txBody>
          <a:bodyPr>
            <a:flatTx/>
          </a:bodyPr>
          <a:lstStyle/>
          <a:p>
            <a:pPr algn="l"/>
            <a:r>
              <a:rPr lang="en-US" sz="2000" b="1" dirty="0" err="1">
                <a:solidFill>
                  <a:schemeClr val="folHlink"/>
                </a:solidFill>
                <a:latin typeface="Arial" charset="0"/>
              </a:rPr>
              <a:t>Penggugat</a:t>
            </a:r>
            <a:r>
              <a:rPr lang="en-US" sz="2000" b="1" dirty="0">
                <a:solidFill>
                  <a:schemeClr val="folHlink"/>
                </a:solidFill>
                <a:latin typeface="Arial" charset="0"/>
              </a:rPr>
              <a:t> </a:t>
            </a:r>
            <a:r>
              <a:rPr lang="en-US" sz="2000" dirty="0" err="1">
                <a:solidFill>
                  <a:schemeClr val="folHlink"/>
                </a:solidFill>
                <a:latin typeface="Arial" charset="0"/>
              </a:rPr>
              <a:t>Pasal</a:t>
            </a:r>
            <a:r>
              <a:rPr lang="en-US" sz="2000" dirty="0">
                <a:solidFill>
                  <a:schemeClr val="folHlink"/>
                </a:solidFill>
                <a:latin typeface="Arial" charset="0"/>
              </a:rPr>
              <a:t> 53 (1)</a:t>
            </a:r>
          </a:p>
        </p:txBody>
      </p:sp>
      <p:sp>
        <p:nvSpPr>
          <p:cNvPr id="2058" name="Rectangle 10"/>
          <p:cNvSpPr>
            <a:spLocks noChangeArrowheads="1"/>
          </p:cNvSpPr>
          <p:nvPr/>
        </p:nvSpPr>
        <p:spPr bwMode="auto">
          <a:xfrm>
            <a:off x="6646863" y="4418013"/>
            <a:ext cx="2198687" cy="779462"/>
          </a:xfrm>
          <a:prstGeom prst="rect">
            <a:avLst/>
          </a:prstGeom>
          <a:solidFill>
            <a:srgbClr val="FFFFFF"/>
          </a:solidFill>
          <a:ln w="57150" cmpd="thickThin">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p:spPr>
        <p:txBody>
          <a:bodyPr>
            <a:flatTx/>
          </a:bodyPr>
          <a:lstStyle/>
          <a:p>
            <a:pPr algn="l"/>
            <a:r>
              <a:rPr lang="en-US" sz="2000" b="1" dirty="0" err="1">
                <a:solidFill>
                  <a:schemeClr val="folHlink"/>
                </a:solidFill>
                <a:latin typeface="Arial" charset="0"/>
              </a:rPr>
              <a:t>Tergugat</a:t>
            </a:r>
            <a:r>
              <a:rPr lang="en-US" sz="2000" b="1" dirty="0">
                <a:solidFill>
                  <a:schemeClr val="folHlink"/>
                </a:solidFill>
                <a:latin typeface="Arial" charset="0"/>
              </a:rPr>
              <a:t> </a:t>
            </a:r>
          </a:p>
          <a:p>
            <a:pPr algn="l"/>
            <a:r>
              <a:rPr lang="en-US" sz="2000" dirty="0" err="1">
                <a:solidFill>
                  <a:schemeClr val="folHlink"/>
                </a:solidFill>
                <a:latin typeface="Arial" charset="0"/>
              </a:rPr>
              <a:t>Pasal</a:t>
            </a:r>
            <a:r>
              <a:rPr lang="en-US" sz="2000" dirty="0">
                <a:solidFill>
                  <a:schemeClr val="folHlink"/>
                </a:solidFill>
                <a:latin typeface="Arial" charset="0"/>
              </a:rPr>
              <a:t> 1 </a:t>
            </a:r>
            <a:r>
              <a:rPr lang="en-US" sz="2000" dirty="0" err="1">
                <a:solidFill>
                  <a:schemeClr val="folHlink"/>
                </a:solidFill>
                <a:latin typeface="Arial" charset="0"/>
              </a:rPr>
              <a:t>angka</a:t>
            </a:r>
            <a:r>
              <a:rPr lang="en-US" sz="2000" b="1" dirty="0">
                <a:solidFill>
                  <a:schemeClr val="folHlink"/>
                </a:solidFill>
                <a:latin typeface="Arial" charset="0"/>
              </a:rPr>
              <a:t> </a:t>
            </a:r>
            <a:r>
              <a:rPr lang="id-ID" sz="2000" b="1" dirty="0">
                <a:solidFill>
                  <a:schemeClr val="folHlink"/>
                </a:solidFill>
                <a:latin typeface="Arial" charset="0"/>
              </a:rPr>
              <a:t>12</a:t>
            </a:r>
            <a:endParaRPr lang="en-US" sz="2000" dirty="0">
              <a:solidFill>
                <a:schemeClr val="folHlink"/>
              </a:solidFill>
              <a:latin typeface="Arial" charset="0"/>
            </a:endParaRPr>
          </a:p>
          <a:p>
            <a:pPr algn="l"/>
            <a:endParaRPr lang="en-US" sz="2000" dirty="0">
              <a:solidFill>
                <a:schemeClr val="folHlink"/>
              </a:solidFill>
              <a:latin typeface="Arial" charset="0"/>
            </a:endParaRPr>
          </a:p>
        </p:txBody>
      </p:sp>
      <p:sp>
        <p:nvSpPr>
          <p:cNvPr id="2059" name="Rectangle 11"/>
          <p:cNvSpPr>
            <a:spLocks noChangeArrowheads="1"/>
          </p:cNvSpPr>
          <p:nvPr/>
        </p:nvSpPr>
        <p:spPr bwMode="auto">
          <a:xfrm>
            <a:off x="1828800" y="5556250"/>
            <a:ext cx="5602288" cy="7747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flatTx/>
          </a:bodyPr>
          <a:lstStyle/>
          <a:p>
            <a:pPr algn="l"/>
            <a:r>
              <a:rPr lang="en-US" sz="2000">
                <a:solidFill>
                  <a:schemeClr val="bg1"/>
                </a:solidFill>
                <a:latin typeface="Arial" charset="0"/>
              </a:rPr>
              <a:t>Yang mengeluarkan KTUN (Penerima Atribusi, Penerima Delegasi, Pemberi Mandat)</a:t>
            </a:r>
          </a:p>
        </p:txBody>
      </p:sp>
      <p:sp>
        <p:nvSpPr>
          <p:cNvPr id="2060" name="Line 12"/>
          <p:cNvSpPr>
            <a:spLocks noChangeShapeType="1"/>
          </p:cNvSpPr>
          <p:nvPr/>
        </p:nvSpPr>
        <p:spPr bwMode="auto">
          <a:xfrm>
            <a:off x="4349750" y="5197475"/>
            <a:ext cx="0" cy="34607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flatTx/>
          </a:bodyPr>
          <a:lstStyle/>
          <a:p>
            <a:endParaRPr lang="id-ID"/>
          </a:p>
        </p:txBody>
      </p:sp>
      <p:sp>
        <p:nvSpPr>
          <p:cNvPr id="2065" name="Rectangle 17"/>
          <p:cNvSpPr>
            <a:spLocks noChangeArrowheads="1"/>
          </p:cNvSpPr>
          <p:nvPr/>
        </p:nvSpPr>
        <p:spPr bwMode="auto">
          <a:xfrm>
            <a:off x="228600" y="3671888"/>
            <a:ext cx="1308100" cy="74771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flatTx/>
          </a:bodyPr>
          <a:lstStyle/>
          <a:p>
            <a:pPr algn="l"/>
            <a:r>
              <a:rPr lang="en-US" sz="2000" b="1" dirty="0" err="1">
                <a:solidFill>
                  <a:schemeClr val="folHlink"/>
                </a:solidFill>
                <a:latin typeface="Arial" charset="0"/>
              </a:rPr>
              <a:t>Pasal</a:t>
            </a:r>
            <a:r>
              <a:rPr lang="en-US" sz="2000" b="1" dirty="0">
                <a:solidFill>
                  <a:schemeClr val="folHlink"/>
                </a:solidFill>
                <a:latin typeface="Arial" charset="0"/>
              </a:rPr>
              <a:t> 1 </a:t>
            </a:r>
            <a:r>
              <a:rPr lang="id-ID" sz="2000" b="1" dirty="0" err="1">
                <a:solidFill>
                  <a:schemeClr val="folHlink"/>
                </a:solidFill>
                <a:latin typeface="Arial" charset="0"/>
              </a:rPr>
              <a:t>a</a:t>
            </a:r>
            <a:r>
              <a:rPr lang="en-US" sz="2000" b="1" dirty="0" err="1">
                <a:solidFill>
                  <a:schemeClr val="folHlink"/>
                </a:solidFill>
                <a:latin typeface="Arial" charset="0"/>
              </a:rPr>
              <a:t>ngka</a:t>
            </a:r>
            <a:r>
              <a:rPr lang="en-US" sz="2000" b="1" dirty="0">
                <a:solidFill>
                  <a:schemeClr val="folHlink"/>
                </a:solidFill>
                <a:latin typeface="Arial" charset="0"/>
              </a:rPr>
              <a:t> </a:t>
            </a:r>
            <a:r>
              <a:rPr lang="id-ID" sz="2000" b="1" dirty="0">
                <a:solidFill>
                  <a:schemeClr val="folHlink"/>
                </a:solidFill>
                <a:latin typeface="Arial" charset="0"/>
              </a:rPr>
              <a:t>10</a:t>
            </a:r>
            <a:endParaRPr lang="en-US" sz="2000" b="1" dirty="0" err="1">
              <a:solidFill>
                <a:schemeClr val="folHlink"/>
              </a:solidFill>
              <a:latin typeface="Arial" charset="0"/>
            </a:endParaRPr>
          </a:p>
        </p:txBody>
      </p:sp>
      <p:sp>
        <p:nvSpPr>
          <p:cNvPr id="16" name="Left Brace 15"/>
          <p:cNvSpPr/>
          <p:nvPr/>
        </p:nvSpPr>
        <p:spPr bwMode="auto">
          <a:xfrm>
            <a:off x="1600200" y="3276600"/>
            <a:ext cx="304800" cy="1524000"/>
          </a:xfrm>
          <a:prstGeom prst="leftBrac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d-ID" sz="2800" b="0" i="0" u="none" strike="noStrike" cap="none" normalizeH="0" baseline="0">
              <a:ln>
                <a:noFill/>
              </a:ln>
              <a:solidFill>
                <a:schemeClr val="tx1"/>
              </a:solidFill>
              <a:effectLst/>
              <a:latin typeface="Comic Sans MS" pitchFamily="66"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strVal val="#ppt_w"/>
                                          </p:val>
                                        </p:tav>
                                        <p:tav tm="100000">
                                          <p:val>
                                            <p:strVal val="#ppt_w"/>
                                          </p:val>
                                        </p:tav>
                                      </p:tavLst>
                                    </p:anim>
                                    <p:anim calcmode="lin" valueType="num">
                                      <p:cBhvr>
                                        <p:cTn id="8" dur="2000" fill="hold"/>
                                        <p:tgtEl>
                                          <p:spTgt spid="205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050"/>
                                        </p:tgtEl>
                                        <p:attrNameLst>
                                          <p:attrName>ppt_x</p:attrName>
                                        </p:attrNameLst>
                                      </p:cBhvr>
                                      <p:tavLst>
                                        <p:tav tm="0">
                                          <p:val>
                                            <p:strVal val="#ppt_x-.4"/>
                                          </p:val>
                                        </p:tav>
                                        <p:tav tm="100000">
                                          <p:val>
                                            <p:strVal val="#ppt_x"/>
                                          </p:val>
                                        </p:tav>
                                      </p:tavLst>
                                    </p:anim>
                                    <p:anim calcmode="lin" valueType="num">
                                      <p:cBhvr>
                                        <p:cTn id="10" dur="2000" fill="hold"/>
                                        <p:tgtEl>
                                          <p:spTgt spid="205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3" name="Text Box 5"/>
          <p:cNvSpPr txBox="1">
            <a:spLocks noChangeArrowheads="1"/>
          </p:cNvSpPr>
          <p:nvPr/>
        </p:nvSpPr>
        <p:spPr bwMode="auto">
          <a:xfrm>
            <a:off x="323850" y="2924175"/>
            <a:ext cx="1916113" cy="1804988"/>
          </a:xfrm>
          <a:prstGeom prst="rect">
            <a:avLst/>
          </a:prstGeom>
          <a:solidFill>
            <a:schemeClr val="folHlink"/>
          </a:solidFill>
          <a:ln w="57150" cmpd="thinThick">
            <a:solidFill>
              <a:srgbClr val="FF0000"/>
            </a:solidFill>
            <a:miter lim="800000"/>
            <a:headEnd/>
            <a:tailEnd/>
          </a:ln>
        </p:spPr>
        <p:txBody>
          <a:bodyPr/>
          <a:lstStyle/>
          <a:p>
            <a:pPr marL="342900" indent="-342900" algn="ctr">
              <a:spcBef>
                <a:spcPct val="20000"/>
              </a:spcBef>
            </a:pPr>
            <a:r>
              <a:rPr lang="en-US" sz="1900" b="1">
                <a:solidFill>
                  <a:srgbClr val="000000"/>
                </a:solidFill>
              </a:rPr>
              <a:t>KEPUTUSAN </a:t>
            </a:r>
          </a:p>
          <a:p>
            <a:pPr marL="342900" indent="-342900" algn="ctr">
              <a:spcBef>
                <a:spcPct val="20000"/>
              </a:spcBef>
            </a:pPr>
            <a:r>
              <a:rPr lang="en-US" sz="1900" b="1">
                <a:solidFill>
                  <a:srgbClr val="000000"/>
                </a:solidFill>
              </a:rPr>
              <a:t>TUN YANG </a:t>
            </a:r>
          </a:p>
          <a:p>
            <a:pPr marL="342900" indent="-342900" algn="ctr">
              <a:spcBef>
                <a:spcPct val="20000"/>
              </a:spcBef>
            </a:pPr>
            <a:r>
              <a:rPr lang="en-US" sz="1900" b="1">
                <a:solidFill>
                  <a:srgbClr val="000000"/>
                </a:solidFill>
              </a:rPr>
              <a:t>BUKAN</a:t>
            </a:r>
          </a:p>
          <a:p>
            <a:pPr marL="342900" indent="-342900" algn="ctr">
              <a:spcBef>
                <a:spcPct val="20000"/>
              </a:spcBef>
            </a:pPr>
            <a:r>
              <a:rPr lang="en-US" sz="1900" b="1">
                <a:solidFill>
                  <a:srgbClr val="000000"/>
                </a:solidFill>
              </a:rPr>
              <a:t>OBYEK</a:t>
            </a:r>
          </a:p>
          <a:p>
            <a:pPr marL="342900" indent="-342900" algn="ctr">
              <a:spcBef>
                <a:spcPct val="20000"/>
              </a:spcBef>
            </a:pPr>
            <a:r>
              <a:rPr lang="en-US" sz="1900" b="1">
                <a:solidFill>
                  <a:srgbClr val="000000"/>
                </a:solidFill>
              </a:rPr>
              <a:t>SENGKETA</a:t>
            </a:r>
            <a:endParaRPr lang="en-US" sz="3200">
              <a:solidFill>
                <a:srgbClr val="000000"/>
              </a:solidFill>
              <a:effectLst>
                <a:outerShdw blurRad="38100" dist="38100" dir="2700000" algn="tl">
                  <a:srgbClr val="FFFFFF"/>
                </a:outerShdw>
              </a:effectLst>
            </a:endParaRPr>
          </a:p>
        </p:txBody>
      </p:sp>
      <p:grpSp>
        <p:nvGrpSpPr>
          <p:cNvPr id="2" name="Group 13"/>
          <p:cNvGrpSpPr>
            <a:grpSpLocks/>
          </p:cNvGrpSpPr>
          <p:nvPr/>
        </p:nvGrpSpPr>
        <p:grpSpPr bwMode="auto">
          <a:xfrm>
            <a:off x="3114675" y="643563"/>
            <a:ext cx="5418138" cy="5522287"/>
            <a:chOff x="1962" y="504"/>
            <a:chExt cx="3413" cy="3380"/>
          </a:xfrm>
        </p:grpSpPr>
        <p:sp>
          <p:nvSpPr>
            <p:cNvPr id="452614" name="Text Box 6"/>
            <p:cNvSpPr txBox="1">
              <a:spLocks noChangeArrowheads="1"/>
            </p:cNvSpPr>
            <p:nvPr/>
          </p:nvSpPr>
          <p:spPr bwMode="auto">
            <a:xfrm>
              <a:off x="1962" y="504"/>
              <a:ext cx="3367" cy="2212"/>
            </a:xfrm>
            <a:prstGeom prst="rect">
              <a:avLst/>
            </a:prstGeom>
            <a:solidFill>
              <a:schemeClr val="folHlink"/>
            </a:solidFill>
            <a:ln w="19050">
              <a:solidFill>
                <a:srgbClr val="FF0000"/>
              </a:solidFill>
              <a:miter lim="800000"/>
              <a:headEnd/>
              <a:tailEnd/>
            </a:ln>
          </p:spPr>
          <p:txBody>
            <a:bodyPr/>
            <a:lstStyle/>
            <a:p>
              <a:pPr marL="342900" indent="-342900">
                <a:spcBef>
                  <a:spcPts val="600"/>
                </a:spcBef>
                <a:spcAft>
                  <a:spcPts val="600"/>
                </a:spcAft>
              </a:pPr>
              <a:r>
                <a:rPr lang="en-US" sz="1500" b="1" dirty="0">
                  <a:solidFill>
                    <a:srgbClr val="000000"/>
                  </a:solidFill>
                </a:rPr>
                <a:t>KTUN SEBAGAIMANA DISEBUTKAN DALAM PASAL 2 :</a:t>
              </a:r>
              <a:endParaRPr lang="en-US" sz="1500" dirty="0">
                <a:solidFill>
                  <a:srgbClr val="000000"/>
                </a:solidFill>
              </a:endParaRP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KTUN HUKUM PERDATA</a:t>
              </a: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KTUN BERSIFAT UMUM</a:t>
              </a: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KTUN YANG MASIH MEMERLUKAN PERSETUJUAN</a:t>
              </a: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KTUN YANG DIDASARKAN PADA KETENTUAN KUHP DAN KUHAP / PERATURAN LAIN YANG BERSIFAT PIDANA</a:t>
              </a: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KTUN ATAS DASAR HASIL PEMERIKSAAN BADAN PERADILAN</a:t>
              </a: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KTUN MENGENAI TATA USAHA TNI</a:t>
              </a:r>
            </a:p>
            <a:p>
              <a:pPr marL="342900" indent="-342900">
                <a:spcBef>
                  <a:spcPts val="400"/>
                </a:spcBef>
                <a:spcAft>
                  <a:spcPts val="400"/>
                </a:spcAft>
                <a:buClr>
                  <a:srgbClr val="000000"/>
                </a:buClr>
                <a:buSzTx/>
                <a:buFont typeface="Wingdings" pitchFamily="2" charset="2"/>
                <a:buAutoNum type="alphaLcPeriod"/>
              </a:pPr>
              <a:r>
                <a:rPr lang="en-US" sz="1500" dirty="0">
                  <a:solidFill>
                    <a:srgbClr val="000000"/>
                  </a:solidFill>
                </a:rPr>
                <a:t>KEPUTUSAN KPU DAN KPUD MENGENAI HASIL PEMILU</a:t>
              </a:r>
              <a:endParaRPr lang="en-US" sz="3200" dirty="0">
                <a:solidFill>
                  <a:srgbClr val="000000"/>
                </a:solidFill>
                <a:effectLst>
                  <a:outerShdw blurRad="38100" dist="38100" dir="2700000" algn="tl">
                    <a:srgbClr val="FFFFFF"/>
                  </a:outerShdw>
                </a:effectLst>
              </a:endParaRPr>
            </a:p>
          </p:txBody>
        </p:sp>
        <p:sp>
          <p:nvSpPr>
            <p:cNvPr id="452615" name="Text Box 7"/>
            <p:cNvSpPr txBox="1">
              <a:spLocks noChangeArrowheads="1"/>
            </p:cNvSpPr>
            <p:nvPr/>
          </p:nvSpPr>
          <p:spPr bwMode="auto">
            <a:xfrm>
              <a:off x="1962" y="2935"/>
              <a:ext cx="3413" cy="949"/>
            </a:xfrm>
            <a:prstGeom prst="rect">
              <a:avLst/>
            </a:prstGeom>
            <a:solidFill>
              <a:schemeClr val="folHlink"/>
            </a:solidFill>
            <a:ln w="9525">
              <a:solidFill>
                <a:srgbClr val="FF0000"/>
              </a:solidFill>
              <a:miter lim="800000"/>
              <a:headEnd/>
              <a:tailEnd/>
            </a:ln>
          </p:spPr>
          <p:txBody>
            <a:bodyPr/>
            <a:lstStyle/>
            <a:p>
              <a:pPr marL="342900" indent="-342900">
                <a:spcBef>
                  <a:spcPct val="20000"/>
                </a:spcBef>
                <a:buClr>
                  <a:srgbClr val="000000"/>
                </a:buClr>
                <a:buSzTx/>
              </a:pPr>
              <a:r>
                <a:rPr lang="en-US" sz="1500" b="1">
                  <a:solidFill>
                    <a:srgbClr val="000000"/>
                  </a:solidFill>
                </a:rPr>
                <a:t>KTUN SEBAGAIMANA DISEBUTKAN DALAM PASAL 49 :</a:t>
              </a:r>
            </a:p>
            <a:p>
              <a:pPr marL="342900" indent="-342900">
                <a:spcBef>
                  <a:spcPts val="1200"/>
                </a:spcBef>
                <a:buClr>
                  <a:srgbClr val="000000"/>
                </a:buClr>
                <a:buSzTx/>
                <a:buFont typeface="Times New Roman" pitchFamily="18" charset="0"/>
                <a:buAutoNum type="alphaLcPeriod"/>
              </a:pPr>
              <a:r>
                <a:rPr lang="en-US" sz="1500">
                  <a:solidFill>
                    <a:srgbClr val="000000"/>
                  </a:solidFill>
                </a:rPr>
                <a:t>DIKELUARKAN DALAM PERANG, KEADAAN BAHAYA DAN BENCANA ALAM</a:t>
              </a:r>
              <a:endParaRPr lang="en-US" sz="1400" b="1">
                <a:solidFill>
                  <a:srgbClr val="000000"/>
                </a:solidFill>
              </a:endParaRPr>
            </a:p>
            <a:p>
              <a:pPr marL="342900" indent="-342900">
                <a:spcBef>
                  <a:spcPts val="600"/>
                </a:spcBef>
                <a:buClr>
                  <a:srgbClr val="000000"/>
                </a:buClr>
                <a:buSzTx/>
                <a:buFont typeface="Times New Roman" pitchFamily="18" charset="0"/>
                <a:buAutoNum type="alphaLcPeriod"/>
              </a:pPr>
              <a:r>
                <a:rPr lang="en-US" sz="1500">
                  <a:solidFill>
                    <a:srgbClr val="000000"/>
                  </a:solidFill>
                </a:rPr>
                <a:t>DIKELUARKAN DALAM KEADAAN MENDESAK UNTUK KEPENTINGAN UMUM</a:t>
              </a:r>
              <a:endParaRPr lang="en-US" sz="3200">
                <a:solidFill>
                  <a:srgbClr val="000000"/>
                </a:solidFill>
                <a:effectLst>
                  <a:outerShdw blurRad="38100" dist="38100" dir="2700000" algn="tl">
                    <a:srgbClr val="FFFFFF"/>
                  </a:outerShdw>
                </a:effectLst>
              </a:endParaRPr>
            </a:p>
          </p:txBody>
        </p:sp>
      </p:grpSp>
      <p:grpSp>
        <p:nvGrpSpPr>
          <p:cNvPr id="3" name="Group 12"/>
          <p:cNvGrpSpPr>
            <a:grpSpLocks/>
          </p:cNvGrpSpPr>
          <p:nvPr/>
        </p:nvGrpSpPr>
        <p:grpSpPr bwMode="auto">
          <a:xfrm>
            <a:off x="2251075" y="2730500"/>
            <a:ext cx="812800" cy="2667000"/>
            <a:chOff x="1418" y="1720"/>
            <a:chExt cx="512" cy="1680"/>
          </a:xfrm>
        </p:grpSpPr>
        <p:sp>
          <p:nvSpPr>
            <p:cNvPr id="452616" name="Line 8"/>
            <p:cNvSpPr>
              <a:spLocks noChangeShapeType="1"/>
            </p:cNvSpPr>
            <p:nvPr/>
          </p:nvSpPr>
          <p:spPr bwMode="auto">
            <a:xfrm>
              <a:off x="1418" y="2332"/>
              <a:ext cx="184" cy="0"/>
            </a:xfrm>
            <a:prstGeom prst="line">
              <a:avLst/>
            </a:prstGeom>
            <a:noFill/>
            <a:ln w="9525">
              <a:solidFill>
                <a:srgbClr val="FFFFFF"/>
              </a:solidFill>
              <a:round/>
              <a:headEnd/>
              <a:tailEnd/>
            </a:ln>
          </p:spPr>
          <p:txBody>
            <a:bodyPr/>
            <a:lstStyle/>
            <a:p>
              <a:endParaRPr lang="id-ID"/>
            </a:p>
          </p:txBody>
        </p:sp>
        <p:sp>
          <p:nvSpPr>
            <p:cNvPr id="452617" name="Line 9"/>
            <p:cNvSpPr>
              <a:spLocks noChangeShapeType="1"/>
            </p:cNvSpPr>
            <p:nvPr/>
          </p:nvSpPr>
          <p:spPr bwMode="auto">
            <a:xfrm>
              <a:off x="1616" y="1720"/>
              <a:ext cx="0" cy="1679"/>
            </a:xfrm>
            <a:prstGeom prst="line">
              <a:avLst/>
            </a:prstGeom>
            <a:noFill/>
            <a:ln w="9525">
              <a:solidFill>
                <a:srgbClr val="FFFFFF"/>
              </a:solidFill>
              <a:round/>
              <a:headEnd/>
              <a:tailEnd/>
            </a:ln>
          </p:spPr>
          <p:txBody>
            <a:bodyPr/>
            <a:lstStyle/>
            <a:p>
              <a:endParaRPr lang="id-ID"/>
            </a:p>
          </p:txBody>
        </p:sp>
        <p:sp>
          <p:nvSpPr>
            <p:cNvPr id="452618" name="Line 10"/>
            <p:cNvSpPr>
              <a:spLocks noChangeShapeType="1"/>
            </p:cNvSpPr>
            <p:nvPr/>
          </p:nvSpPr>
          <p:spPr bwMode="auto">
            <a:xfrm>
              <a:off x="1618" y="1729"/>
              <a:ext cx="306" cy="0"/>
            </a:xfrm>
            <a:prstGeom prst="line">
              <a:avLst/>
            </a:prstGeom>
            <a:noFill/>
            <a:ln w="9525">
              <a:solidFill>
                <a:srgbClr val="FFFFFF"/>
              </a:solidFill>
              <a:round/>
              <a:headEnd/>
              <a:tailEnd type="triangle" w="med" len="med"/>
            </a:ln>
          </p:spPr>
          <p:txBody>
            <a:bodyPr/>
            <a:lstStyle/>
            <a:p>
              <a:endParaRPr lang="id-ID"/>
            </a:p>
          </p:txBody>
        </p:sp>
        <p:sp>
          <p:nvSpPr>
            <p:cNvPr id="452619" name="Line 11"/>
            <p:cNvSpPr>
              <a:spLocks noChangeShapeType="1"/>
            </p:cNvSpPr>
            <p:nvPr/>
          </p:nvSpPr>
          <p:spPr bwMode="auto">
            <a:xfrm>
              <a:off x="1624" y="3400"/>
              <a:ext cx="306" cy="0"/>
            </a:xfrm>
            <a:prstGeom prst="line">
              <a:avLst/>
            </a:prstGeom>
            <a:noFill/>
            <a:ln w="9525">
              <a:solidFill>
                <a:srgbClr val="FFFFFF"/>
              </a:solidFill>
              <a:round/>
              <a:headEnd/>
              <a:tailEnd type="triangle" w="med" len="med"/>
            </a:ln>
          </p:spPr>
          <p:txBody>
            <a:bodyPr/>
            <a:lstStyle/>
            <a:p>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2613"/>
                                        </p:tgtEl>
                                        <p:attrNameLst>
                                          <p:attrName>style.visibility</p:attrName>
                                        </p:attrNameLst>
                                      </p:cBhvr>
                                      <p:to>
                                        <p:strVal val="visible"/>
                                      </p:to>
                                    </p:set>
                                    <p:animEffect transition="in" filter="diamond(in)">
                                      <p:cBhvr>
                                        <p:cTn id="7" dur="2000"/>
                                        <p:tgtEl>
                                          <p:spTgt spid="452613"/>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strVal val="#ppt_w*0.05"/>
                                          </p:val>
                                        </p:tav>
                                        <p:tav tm="100000">
                                          <p:val>
                                            <p:strVal val="#ppt_w"/>
                                          </p:val>
                                        </p:tav>
                                      </p:tavLst>
                                    </p:anim>
                                    <p:anim calcmode="lin" valueType="num">
                                      <p:cBhvr>
                                        <p:cTn id="13" dur="3000" fill="hold"/>
                                        <p:tgtEl>
                                          <p:spTgt spid="3"/>
                                        </p:tgtEl>
                                        <p:attrNameLst>
                                          <p:attrName>ppt_h</p:attrName>
                                        </p:attrNameLst>
                                      </p:cBhvr>
                                      <p:tavLst>
                                        <p:tav tm="0">
                                          <p:val>
                                            <p:strVal val="#ppt_h"/>
                                          </p:val>
                                        </p:tav>
                                        <p:tav tm="100000">
                                          <p:val>
                                            <p:strVal val="#ppt_h"/>
                                          </p:val>
                                        </p:tav>
                                      </p:tavLst>
                                    </p:anim>
                                    <p:anim calcmode="lin" valueType="num">
                                      <p:cBhvr>
                                        <p:cTn id="14" dur="3000" fill="hold"/>
                                        <p:tgtEl>
                                          <p:spTgt spid="3"/>
                                        </p:tgtEl>
                                        <p:attrNameLst>
                                          <p:attrName>ppt_x</p:attrName>
                                        </p:attrNameLst>
                                      </p:cBhvr>
                                      <p:tavLst>
                                        <p:tav tm="0">
                                          <p:val>
                                            <p:strVal val="#ppt_x-.2"/>
                                          </p:val>
                                        </p:tav>
                                        <p:tav tm="100000">
                                          <p:val>
                                            <p:strVal val="#ppt_x"/>
                                          </p:val>
                                        </p:tav>
                                      </p:tavLst>
                                    </p:anim>
                                    <p:anim calcmode="lin" valueType="num">
                                      <p:cBhvr>
                                        <p:cTn id="15" dur="3000" fill="hold"/>
                                        <p:tgtEl>
                                          <p:spTgt spid="3"/>
                                        </p:tgtEl>
                                        <p:attrNameLst>
                                          <p:attrName>ppt_y</p:attrName>
                                        </p:attrNameLst>
                                      </p:cBhvr>
                                      <p:tavLst>
                                        <p:tav tm="0">
                                          <p:val>
                                            <p:strVal val="#ppt_y"/>
                                          </p:val>
                                        </p:tav>
                                        <p:tav tm="100000">
                                          <p:val>
                                            <p:strVal val="#ppt_y"/>
                                          </p:val>
                                        </p:tav>
                                      </p:tavLst>
                                    </p:anim>
                                    <p:animEffect transition="in" filter="fade">
                                      <p:cBhvr>
                                        <p:cTn id="16" dur="3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3000"/>
                                        <p:tgtEl>
                                          <p:spTgt spid="2"/>
                                        </p:tgtEl>
                                      </p:cBhvr>
                                    </p:animEffect>
                                    <p:anim calcmode="lin" valueType="num">
                                      <p:cBhvr>
                                        <p:cTn id="22" dur="3000" fill="hold"/>
                                        <p:tgtEl>
                                          <p:spTgt spid="2"/>
                                        </p:tgtEl>
                                        <p:attrNameLst>
                                          <p:attrName>ppt_x</p:attrName>
                                        </p:attrNameLst>
                                      </p:cBhvr>
                                      <p:tavLst>
                                        <p:tav tm="0">
                                          <p:val>
                                            <p:strVal val="#ppt_x"/>
                                          </p:val>
                                        </p:tav>
                                        <p:tav tm="100000">
                                          <p:val>
                                            <p:strVal val="#ppt_x"/>
                                          </p:val>
                                        </p:tav>
                                      </p:tavLst>
                                    </p:anim>
                                    <p:anim calcmode="lin" valueType="num">
                                      <p:cBhvr>
                                        <p:cTn id="23"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Tergugat adalah</a:t>
            </a:r>
            <a:endParaRPr lang="id-ID" dirty="0"/>
          </a:p>
        </p:txBody>
      </p:sp>
      <p:sp>
        <p:nvSpPr>
          <p:cNvPr id="3" name="Content Placeholder 2"/>
          <p:cNvSpPr>
            <a:spLocks noGrp="1"/>
          </p:cNvSpPr>
          <p:nvPr>
            <p:ph idx="1"/>
          </p:nvPr>
        </p:nvSpPr>
        <p:spPr/>
        <p:txBody>
          <a:bodyPr/>
          <a:lstStyle/>
          <a:p>
            <a:r>
              <a:rPr lang="sv-SE" dirty="0"/>
              <a:t>badan atau pejabat tata usaha negara</a:t>
            </a:r>
          </a:p>
          <a:p>
            <a:r>
              <a:rPr lang="nl-NL" dirty="0"/>
              <a:t>yang mengeluarkan keputusan berdasarkan wewenang</a:t>
            </a:r>
            <a:r>
              <a:rPr lang="id-ID" dirty="0"/>
              <a:t> yang ada padanya atau </a:t>
            </a:r>
          </a:p>
          <a:p>
            <a:r>
              <a:rPr lang="id-ID" dirty="0"/>
              <a:t>yang dilimpahkan kepadanya</a:t>
            </a:r>
          </a:p>
          <a:p>
            <a:r>
              <a:rPr lang="id-ID" dirty="0"/>
              <a:t>yang digugat oleh orang atau badan hukum perdata.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533400"/>
            <a:ext cx="9247188" cy="493713"/>
          </a:xfrm>
        </p:spPr>
        <p:txBody>
          <a:bodyPr/>
          <a:lstStyle/>
          <a:p>
            <a:pPr eaLnBrk="1" hangingPunct="1"/>
            <a:r>
              <a:rPr lang="id-ID" sz="2500" b="1">
                <a:solidFill>
                  <a:schemeClr val="bg2"/>
                </a:solidFill>
                <a:latin typeface="Arial Rounded MT Bold" pitchFamily="34" charset="0"/>
                <a:cs typeface="Times New Roman" pitchFamily="18" charset="0"/>
              </a:rPr>
              <a:t>Siapakah Badan atau Pejabat Tata Usaha Negara itu?</a:t>
            </a:r>
            <a:endParaRPr lang="en-US" sz="2500" b="1">
              <a:solidFill>
                <a:schemeClr val="bg2"/>
              </a:solidFill>
              <a:latin typeface="Arial Rounded MT Bold" pitchFamily="34" charset="0"/>
              <a:cs typeface="Times New Roman" pitchFamily="18" charset="0"/>
            </a:endParaRPr>
          </a:p>
        </p:txBody>
      </p:sp>
      <p:sp>
        <p:nvSpPr>
          <p:cNvPr id="48131" name="Rectangle 3"/>
          <p:cNvSpPr>
            <a:spLocks noGrp="1" noChangeArrowheads="1"/>
          </p:cNvSpPr>
          <p:nvPr>
            <p:ph idx="1"/>
          </p:nvPr>
        </p:nvSpPr>
        <p:spPr>
          <a:xfrm>
            <a:off x="1182688" y="1981200"/>
            <a:ext cx="7772400" cy="4151313"/>
          </a:xfrm>
        </p:spPr>
        <p:txBody>
          <a:bodyPr/>
          <a:lstStyle/>
          <a:p>
            <a:pPr marL="0" indent="0" eaLnBrk="1" hangingPunct="1">
              <a:buFont typeface="Wingdings" pitchFamily="2" charset="2"/>
              <a:buNone/>
            </a:pPr>
            <a:r>
              <a:rPr lang="en-US" sz="2800" dirty="0" err="1">
                <a:solidFill>
                  <a:srgbClr val="002060"/>
                </a:solidFill>
                <a:cs typeface="Times New Roman" pitchFamily="18" charset="0"/>
              </a:rPr>
              <a:t>Pasal</a:t>
            </a:r>
            <a:r>
              <a:rPr lang="en-US" sz="2800" dirty="0">
                <a:solidFill>
                  <a:srgbClr val="002060"/>
                </a:solidFill>
                <a:cs typeface="Times New Roman" pitchFamily="18" charset="0"/>
              </a:rPr>
              <a:t> 1 </a:t>
            </a:r>
            <a:r>
              <a:rPr lang="en-US" sz="2800" dirty="0" err="1">
                <a:solidFill>
                  <a:srgbClr val="002060"/>
                </a:solidFill>
                <a:cs typeface="Times New Roman" pitchFamily="18" charset="0"/>
              </a:rPr>
              <a:t>angka</a:t>
            </a:r>
            <a:r>
              <a:rPr lang="en-US" sz="2800" dirty="0">
                <a:solidFill>
                  <a:srgbClr val="002060"/>
                </a:solidFill>
                <a:cs typeface="Times New Roman" pitchFamily="18" charset="0"/>
              </a:rPr>
              <a:t> </a:t>
            </a:r>
            <a:r>
              <a:rPr lang="id-ID" sz="2800" dirty="0">
                <a:solidFill>
                  <a:srgbClr val="002060"/>
                </a:solidFill>
                <a:cs typeface="Times New Roman" pitchFamily="18" charset="0"/>
              </a:rPr>
              <a:t>8</a:t>
            </a:r>
            <a:r>
              <a:rPr lang="en-US" sz="2800" dirty="0">
                <a:solidFill>
                  <a:srgbClr val="002060"/>
                </a:solidFill>
                <a:cs typeface="Times New Roman" pitchFamily="18" charset="0"/>
              </a:rPr>
              <a:t> UU No  5</a:t>
            </a:r>
            <a:r>
              <a:rPr lang="id-ID" sz="2800" dirty="0">
                <a:solidFill>
                  <a:srgbClr val="002060"/>
                </a:solidFill>
                <a:cs typeface="Times New Roman" pitchFamily="18" charset="0"/>
              </a:rPr>
              <a:t>1</a:t>
            </a:r>
            <a:r>
              <a:rPr lang="en-US" sz="2800" dirty="0">
                <a:solidFill>
                  <a:srgbClr val="002060"/>
                </a:solidFill>
                <a:cs typeface="Times New Roman" pitchFamily="18" charset="0"/>
              </a:rPr>
              <a:t>  </a:t>
            </a:r>
            <a:r>
              <a:rPr lang="id-ID" sz="2800" dirty="0">
                <a:solidFill>
                  <a:srgbClr val="002060"/>
                </a:solidFill>
                <a:cs typeface="Times New Roman" pitchFamily="18" charset="0"/>
              </a:rPr>
              <a:t>2009 </a:t>
            </a:r>
            <a:r>
              <a:rPr lang="en-US" sz="2800" dirty="0">
                <a:solidFill>
                  <a:srgbClr val="002060"/>
                </a:solidFill>
                <a:cs typeface="Times New Roman" pitchFamily="18" charset="0"/>
              </a:rPr>
              <a:t>yang </a:t>
            </a:r>
            <a:r>
              <a:rPr lang="en-US" sz="2800" dirty="0" err="1">
                <a:solidFill>
                  <a:srgbClr val="002060"/>
                </a:solidFill>
                <a:cs typeface="Times New Roman" pitchFamily="18" charset="0"/>
              </a:rPr>
              <a:t>menyebutkan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sebagai</a:t>
            </a:r>
            <a:r>
              <a:rPr lang="id-ID" sz="2800" dirty="0">
                <a:solidFill>
                  <a:srgbClr val="002060"/>
                </a:solidFill>
                <a:cs typeface="Times New Roman" pitchFamily="18" charset="0"/>
              </a:rPr>
              <a:t> </a:t>
            </a:r>
            <a:r>
              <a:rPr lang="en-US" sz="2800" dirty="0" err="1">
                <a:solidFill>
                  <a:srgbClr val="002060"/>
                </a:solidFill>
                <a:cs typeface="Times New Roman" pitchFamily="18" charset="0"/>
              </a:rPr>
              <a:t>berikut</a:t>
            </a:r>
            <a:r>
              <a:rPr lang="en-US" sz="2800" dirty="0">
                <a:solidFill>
                  <a:srgbClr val="002060"/>
                </a:solidFill>
                <a:cs typeface="Times New Roman" pitchFamily="18" charset="0"/>
              </a:rPr>
              <a:t>:</a:t>
            </a:r>
            <a:br>
              <a:rPr lang="en-US" sz="2800" dirty="0">
                <a:solidFill>
                  <a:srgbClr val="002060"/>
                </a:solidFill>
                <a:cs typeface="Times New Roman" pitchFamily="18" charset="0"/>
              </a:rPr>
            </a:br>
            <a:endParaRPr lang="id-ID" sz="2800" dirty="0">
              <a:solidFill>
                <a:srgbClr val="002060"/>
              </a:solidFill>
              <a:cs typeface="Times New Roman" pitchFamily="18" charset="0"/>
            </a:endParaRPr>
          </a:p>
          <a:p>
            <a:pPr marL="0" indent="0" algn="just" eaLnBrk="1" hangingPunct="1">
              <a:buFont typeface="Wingdings" pitchFamily="2" charset="2"/>
              <a:buNone/>
            </a:pPr>
            <a:r>
              <a:rPr lang="en-US" sz="2800" dirty="0" err="1">
                <a:solidFill>
                  <a:srgbClr val="002060"/>
                </a:solidFill>
                <a:cs typeface="Times New Roman" pitchFamily="18" charset="0"/>
              </a:rPr>
              <a:t>Badan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atau</a:t>
            </a:r>
            <a:r>
              <a:rPr lang="en-US" sz="2800" dirty="0">
                <a:solidFill>
                  <a:srgbClr val="002060"/>
                </a:solidFill>
                <a:cs typeface="Times New Roman" pitchFamily="18" charset="0"/>
              </a:rPr>
              <a:t> </a:t>
            </a:r>
            <a:r>
              <a:rPr lang="en-US" sz="2800" dirty="0" err="1">
                <a:solidFill>
                  <a:srgbClr val="002060"/>
                </a:solidFill>
                <a:cs typeface="Times New Roman" pitchFamily="18" charset="0"/>
              </a:rPr>
              <a:t>Pejabat</a:t>
            </a:r>
            <a:r>
              <a:rPr lang="en-US" sz="2800" dirty="0">
                <a:solidFill>
                  <a:srgbClr val="002060"/>
                </a:solidFill>
                <a:cs typeface="Times New Roman" pitchFamily="18" charset="0"/>
              </a:rPr>
              <a:t> Tata Usaha Negara </a:t>
            </a:r>
            <a:r>
              <a:rPr lang="en-US" sz="2800" dirty="0" err="1">
                <a:solidFill>
                  <a:srgbClr val="002060"/>
                </a:solidFill>
                <a:cs typeface="Times New Roman" pitchFamily="18" charset="0"/>
              </a:rPr>
              <a:t>adalah</a:t>
            </a:r>
            <a:r>
              <a:rPr lang="en-US" sz="2800" dirty="0">
                <a:solidFill>
                  <a:srgbClr val="002060"/>
                </a:solidFill>
                <a:cs typeface="Times New Roman" pitchFamily="18" charset="0"/>
              </a:rPr>
              <a:t> </a:t>
            </a:r>
            <a:r>
              <a:rPr lang="id-ID" sz="2800" dirty="0">
                <a:solidFill>
                  <a:srgbClr val="002060"/>
                </a:solidFill>
                <a:cs typeface="Times New Roman" pitchFamily="18" charset="0"/>
              </a:rPr>
              <a:t>:</a:t>
            </a:r>
            <a:endParaRPr lang="en-US" sz="2800" dirty="0">
              <a:solidFill>
                <a:srgbClr val="002060"/>
              </a:solidFill>
              <a:cs typeface="Times New Roman" pitchFamily="18" charset="0"/>
            </a:endParaRPr>
          </a:p>
          <a:p>
            <a:pPr marL="0" indent="0" algn="just" eaLnBrk="1" hangingPunct="1">
              <a:buFont typeface="Wingdings" pitchFamily="2" charset="2"/>
              <a:buNone/>
            </a:pPr>
            <a:r>
              <a:rPr lang="en-US" sz="2800" dirty="0" err="1">
                <a:solidFill>
                  <a:srgbClr val="002060"/>
                </a:solidFill>
                <a:cs typeface="Times New Roman" pitchFamily="18" charset="0"/>
              </a:rPr>
              <a:t>Badan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atau</a:t>
            </a:r>
            <a:r>
              <a:rPr lang="en-US" sz="2800" dirty="0">
                <a:solidFill>
                  <a:srgbClr val="002060"/>
                </a:solidFill>
                <a:cs typeface="Times New Roman" pitchFamily="18" charset="0"/>
              </a:rPr>
              <a:t> </a:t>
            </a:r>
            <a:r>
              <a:rPr lang="en-US" sz="2800" dirty="0" err="1">
                <a:solidFill>
                  <a:srgbClr val="002060"/>
                </a:solidFill>
                <a:cs typeface="Times New Roman" pitchFamily="18" charset="0"/>
              </a:rPr>
              <a:t>Pejabat</a:t>
            </a:r>
            <a:r>
              <a:rPr lang="en-US" sz="2800" dirty="0">
                <a:solidFill>
                  <a:srgbClr val="002060"/>
                </a:solidFill>
                <a:cs typeface="Times New Roman" pitchFamily="18" charset="0"/>
              </a:rPr>
              <a:t>  yang  </a:t>
            </a:r>
            <a:r>
              <a:rPr lang="en-US" sz="2800" dirty="0" err="1">
                <a:solidFill>
                  <a:srgbClr val="002060"/>
                </a:solidFill>
                <a:cs typeface="Times New Roman" pitchFamily="18" charset="0"/>
              </a:rPr>
              <a:t>melaksanakan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urusan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pemerintahan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berdasarkan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peraturan</a:t>
            </a:r>
            <a:r>
              <a:rPr lang="en-US" sz="2800" dirty="0">
                <a:solidFill>
                  <a:srgbClr val="002060"/>
                </a:solidFill>
                <a:cs typeface="Times New Roman" pitchFamily="18" charset="0"/>
              </a:rPr>
              <a:t> </a:t>
            </a:r>
            <a:r>
              <a:rPr lang="en-US" sz="2800" dirty="0" err="1">
                <a:solidFill>
                  <a:srgbClr val="002060"/>
                </a:solidFill>
                <a:cs typeface="Times New Roman" pitchFamily="18" charset="0"/>
              </a:rPr>
              <a:t>perundang-undangan</a:t>
            </a:r>
            <a:r>
              <a:rPr lang="en-US" sz="2800" dirty="0">
                <a:solidFill>
                  <a:srgbClr val="002060"/>
                </a:solidFill>
                <a:cs typeface="Times New Roman" pitchFamily="18" charset="0"/>
              </a:rPr>
              <a:t> yang </a:t>
            </a:r>
            <a:r>
              <a:rPr lang="en-US" sz="2800" dirty="0" err="1">
                <a:solidFill>
                  <a:srgbClr val="002060"/>
                </a:solidFill>
                <a:cs typeface="Times New Roman" pitchFamily="18" charset="0"/>
              </a:rPr>
              <a:t>berlaku</a:t>
            </a:r>
            <a:r>
              <a:rPr lang="id-ID" sz="2800" dirty="0">
                <a:solidFill>
                  <a:srgbClr val="002060"/>
                </a:solidFill>
                <a:cs typeface="Times New Roman" pitchFamily="18" charset="0"/>
              </a:rPr>
              <a:t>;</a:t>
            </a:r>
            <a:endParaRPr lang="en-US" sz="2800" dirty="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17500" y="52388"/>
            <a:ext cx="8637588" cy="1431925"/>
          </a:xfrm>
        </p:spPr>
        <p:txBody>
          <a:bodyPr/>
          <a:lstStyle/>
          <a:p>
            <a:pPr eaLnBrk="1" hangingPunct="1">
              <a:defRPr/>
            </a:pPr>
            <a:r>
              <a:rPr lang="en-US" sz="3600" b="1">
                <a:solidFill>
                  <a:schemeClr val="tx1"/>
                </a:solidFill>
              </a:rPr>
              <a:t>Kesimpulan tentang definisi pejabat menurut PTUN</a:t>
            </a:r>
          </a:p>
        </p:txBody>
      </p:sp>
      <p:sp>
        <p:nvSpPr>
          <p:cNvPr id="49155" name="Rectangle 3"/>
          <p:cNvSpPr>
            <a:spLocks noGrp="1" noChangeArrowheads="1"/>
          </p:cNvSpPr>
          <p:nvPr>
            <p:ph type="body" idx="1"/>
          </p:nvPr>
        </p:nvSpPr>
        <p:spPr/>
        <p:txBody>
          <a:bodyPr/>
          <a:lstStyle/>
          <a:p>
            <a:pPr algn="just" eaLnBrk="1" hangingPunct="1">
              <a:lnSpc>
                <a:spcPct val="90000"/>
              </a:lnSpc>
            </a:pPr>
            <a:r>
              <a:rPr lang="id-ID" sz="2800" dirty="0">
                <a:cs typeface="Times New Roman" pitchFamily="18" charset="0"/>
              </a:rPr>
              <a:t>Berdasar  pada  tersebut di  atas dapatlah disimpulkan  bahwa dalam  PTUN  yang  dipentingkan dalam penentuan apakah masuk dalam klasifikasi pejabat atau badan tata usaha  negara  adalah  </a:t>
            </a:r>
            <a:r>
              <a:rPr lang="id-ID" sz="2800" u="sng" dirty="0">
                <a:cs typeface="Times New Roman" pitchFamily="18" charset="0"/>
              </a:rPr>
              <a:t>terletak  dari  apa  yang diperbuat oleh pejabat atau badan tata usaha negara</a:t>
            </a:r>
            <a:r>
              <a:rPr lang="id-ID" sz="2800" dirty="0">
                <a:cs typeface="Times New Roman" pitchFamily="18" charset="0"/>
              </a:rPr>
              <a:t> tersebut, dan  tidak  mendasarkan  kepada  jenis  kekuasaan  apa   yang diembannya</a:t>
            </a:r>
            <a:r>
              <a:rPr lang="en-US" sz="2800"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defRPr/>
            </a:pPr>
            <a:r>
              <a:rPr lang="id-ID" b="1">
                <a:solidFill>
                  <a:schemeClr val="bg2"/>
                </a:solidFill>
              </a:rPr>
              <a:t>Apakah Swasta bisa digugat</a:t>
            </a:r>
            <a:endParaRPr lang="en-US" b="1">
              <a:solidFill>
                <a:schemeClr val="bg2"/>
              </a:solidFill>
            </a:endParaRPr>
          </a:p>
        </p:txBody>
      </p:sp>
      <p:sp>
        <p:nvSpPr>
          <p:cNvPr id="77827" name="Rectangle 3"/>
          <p:cNvSpPr>
            <a:spLocks noGrp="1" noChangeArrowheads="1"/>
          </p:cNvSpPr>
          <p:nvPr>
            <p:ph type="body" idx="1"/>
          </p:nvPr>
        </p:nvSpPr>
        <p:spPr/>
        <p:txBody>
          <a:bodyPr/>
          <a:lstStyle/>
          <a:p>
            <a:pPr eaLnBrk="1" hangingPunct="1">
              <a:defRPr/>
            </a:pPr>
            <a:r>
              <a:rPr lang="id-ID" dirty="0">
                <a:solidFill>
                  <a:schemeClr val="tx2"/>
                </a:solidFill>
              </a:rPr>
              <a:t>Bisa, sepanjang yang bersangkutan melakukan tugas/kegiatan di bidang pemerintahan dengan berdasar perundangan yang berlaku:</a:t>
            </a:r>
          </a:p>
          <a:p>
            <a:pPr eaLnBrk="1" hangingPunct="1">
              <a:defRPr/>
            </a:pPr>
            <a:r>
              <a:rPr lang="id-ID" dirty="0">
                <a:solidFill>
                  <a:schemeClr val="tx2"/>
                </a:solidFill>
              </a:rPr>
              <a:t>Contoh:  pemecatan mahasiswa Univ. Swasta;</a:t>
            </a:r>
            <a:endParaRPr lang="en-US" dirty="0">
              <a:solidFill>
                <a:schemeClr val="tx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id-ID" b="0">
                <a:solidFill>
                  <a:schemeClr val="bg2"/>
                </a:solidFill>
              </a:rPr>
              <a:t>AWAS!</a:t>
            </a:r>
            <a:endParaRPr lang="en-US" b="0">
              <a:solidFill>
                <a:schemeClr val="bg2"/>
              </a:solidFill>
            </a:endParaRPr>
          </a:p>
        </p:txBody>
      </p:sp>
      <p:sp>
        <p:nvSpPr>
          <p:cNvPr id="51203" name="Rectangle 3"/>
          <p:cNvSpPr>
            <a:spLocks noGrp="1" noChangeArrowheads="1"/>
          </p:cNvSpPr>
          <p:nvPr>
            <p:ph idx="1"/>
          </p:nvPr>
        </p:nvSpPr>
        <p:spPr/>
        <p:txBody>
          <a:bodyPr/>
          <a:lstStyle/>
          <a:p>
            <a:pPr eaLnBrk="1" hangingPunct="1"/>
            <a:r>
              <a:rPr lang="id-ID" dirty="0">
                <a:solidFill>
                  <a:srgbClr val="002060"/>
                </a:solidFill>
              </a:rPr>
              <a:t>Yang digugat adalah Jabatannya bukan Pribadi Orangnya</a:t>
            </a:r>
          </a:p>
          <a:p>
            <a:pPr eaLnBrk="1" hangingPunct="1"/>
            <a:r>
              <a:rPr lang="id-ID" dirty="0">
                <a:solidFill>
                  <a:srgbClr val="002060"/>
                </a:solidFill>
              </a:rPr>
              <a:t>Tidak dibenarkan menuliskan nama pribadi pejabat dalam gugatan, sebab yang digugat adalah jabatannya.</a:t>
            </a:r>
            <a:endParaRPr lang="en-US"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7158" y="457200"/>
            <a:ext cx="8329642" cy="685784"/>
          </a:xfrm>
        </p:spPr>
        <p:txBody>
          <a:bodyPr>
            <a:normAutofit fontScale="90000"/>
          </a:bodyPr>
          <a:lstStyle/>
          <a:p>
            <a:pPr algn="ctr"/>
            <a:r>
              <a:rPr lang="en-US" dirty="0" err="1">
                <a:solidFill>
                  <a:srgbClr val="66FF33"/>
                </a:solidFill>
              </a:rPr>
              <a:t>Unsur-unsur</a:t>
            </a:r>
            <a:r>
              <a:rPr lang="en-US" dirty="0">
                <a:solidFill>
                  <a:srgbClr val="66FF33"/>
                </a:solidFill>
              </a:rPr>
              <a:t> PTUN</a:t>
            </a:r>
            <a:endParaRPr lang="id-ID" dirty="0">
              <a:solidFill>
                <a:srgbClr val="66FF33"/>
              </a:solidFill>
            </a:endParaRPr>
          </a:p>
        </p:txBody>
      </p:sp>
      <p:sp>
        <p:nvSpPr>
          <p:cNvPr id="28675" name="Rectangle 3"/>
          <p:cNvSpPr>
            <a:spLocks noGrp="1" noChangeArrowheads="1"/>
          </p:cNvSpPr>
          <p:nvPr>
            <p:ph sz="quarter" idx="1"/>
          </p:nvPr>
        </p:nvSpPr>
        <p:spPr>
          <a:xfrm>
            <a:off x="0" y="1219200"/>
            <a:ext cx="9144000" cy="5638800"/>
          </a:xfrm>
        </p:spPr>
        <p:txBody>
          <a:bodyPr>
            <a:normAutofit/>
          </a:bodyPr>
          <a:lstStyle/>
          <a:p>
            <a:pPr>
              <a:lnSpc>
                <a:spcPct val="80000"/>
              </a:lnSpc>
              <a:buFont typeface="Wingdings" pitchFamily="2" charset="2"/>
              <a:buNone/>
            </a:pPr>
            <a:endParaRPr lang="en-US" sz="2400" dirty="0">
              <a:solidFill>
                <a:srgbClr val="FFFF00"/>
              </a:solidFill>
              <a:latin typeface="Trebuchet MS" pitchFamily="34" charset="0"/>
            </a:endParaRPr>
          </a:p>
          <a:p>
            <a:pPr>
              <a:lnSpc>
                <a:spcPct val="80000"/>
              </a:lnSpc>
            </a:pPr>
            <a:r>
              <a:rPr lang="en-US" sz="2400" dirty="0" err="1">
                <a:solidFill>
                  <a:srgbClr val="FFFF00"/>
                </a:solidFill>
                <a:latin typeface="Trebuchet MS" pitchFamily="34" charset="0"/>
              </a:rPr>
              <a:t>Pemahaman</a:t>
            </a:r>
            <a:r>
              <a:rPr lang="en-US" sz="2400" dirty="0">
                <a:solidFill>
                  <a:srgbClr val="FFFF00"/>
                </a:solidFill>
                <a:latin typeface="Trebuchet MS" pitchFamily="34" charset="0"/>
              </a:rPr>
              <a:t> </a:t>
            </a:r>
            <a:r>
              <a:rPr lang="en-US" sz="2400" dirty="0" err="1">
                <a:solidFill>
                  <a:srgbClr val="FFFF00"/>
                </a:solidFill>
                <a:latin typeface="Trebuchet MS" pitchFamily="34" charset="0"/>
              </a:rPr>
              <a:t>tehadap</a:t>
            </a:r>
            <a:r>
              <a:rPr lang="en-US" sz="2400" dirty="0">
                <a:solidFill>
                  <a:srgbClr val="FFFF00"/>
                </a:solidFill>
                <a:latin typeface="Trebuchet MS" pitchFamily="34" charset="0"/>
              </a:rPr>
              <a:t> </a:t>
            </a:r>
            <a:r>
              <a:rPr lang="en-US" sz="2400" dirty="0" err="1">
                <a:solidFill>
                  <a:srgbClr val="FFFF00"/>
                </a:solidFill>
                <a:latin typeface="Trebuchet MS" pitchFamily="34" charset="0"/>
              </a:rPr>
              <a:t>Peradilan</a:t>
            </a:r>
            <a:r>
              <a:rPr lang="en-US" sz="2400" dirty="0">
                <a:solidFill>
                  <a:srgbClr val="FFFF00"/>
                </a:solidFill>
                <a:latin typeface="Trebuchet MS" pitchFamily="34" charset="0"/>
              </a:rPr>
              <a:t> </a:t>
            </a:r>
            <a:r>
              <a:rPr lang="en-US" sz="2400" dirty="0" err="1">
                <a:solidFill>
                  <a:srgbClr val="FFFF00"/>
                </a:solidFill>
                <a:latin typeface="Trebuchet MS" pitchFamily="34" charset="0"/>
              </a:rPr>
              <a:t>Adminstrasi</a:t>
            </a:r>
            <a:r>
              <a:rPr lang="en-US" sz="2400" dirty="0">
                <a:solidFill>
                  <a:srgbClr val="FFFF00"/>
                </a:solidFill>
                <a:latin typeface="Trebuchet MS" pitchFamily="34" charset="0"/>
              </a:rPr>
              <a:t> </a:t>
            </a:r>
            <a:r>
              <a:rPr lang="en-US" sz="2400" dirty="0" err="1">
                <a:solidFill>
                  <a:srgbClr val="FFFF00"/>
                </a:solidFill>
                <a:latin typeface="Trebuchet MS" pitchFamily="34" charset="0"/>
              </a:rPr>
              <a:t>akan</a:t>
            </a:r>
            <a:r>
              <a:rPr lang="en-US" sz="2400" dirty="0">
                <a:solidFill>
                  <a:srgbClr val="FFFF00"/>
                </a:solidFill>
                <a:latin typeface="Trebuchet MS" pitchFamily="34" charset="0"/>
              </a:rPr>
              <a:t> </a:t>
            </a:r>
            <a:r>
              <a:rPr lang="en-US" sz="2400" dirty="0" err="1">
                <a:solidFill>
                  <a:srgbClr val="FFFF00"/>
                </a:solidFill>
                <a:latin typeface="Trebuchet MS" pitchFamily="34" charset="0"/>
              </a:rPr>
              <a:t>lebih</a:t>
            </a:r>
            <a:r>
              <a:rPr lang="en-US" sz="2400" dirty="0">
                <a:solidFill>
                  <a:srgbClr val="FFFF00"/>
                </a:solidFill>
                <a:latin typeface="Trebuchet MS" pitchFamily="34" charset="0"/>
              </a:rPr>
              <a:t> </a:t>
            </a:r>
            <a:r>
              <a:rPr lang="en-US" sz="2400" dirty="0" err="1">
                <a:solidFill>
                  <a:srgbClr val="FFFF00"/>
                </a:solidFill>
                <a:latin typeface="Trebuchet MS" pitchFamily="34" charset="0"/>
              </a:rPr>
              <a:t>mudah</a:t>
            </a:r>
            <a:r>
              <a:rPr lang="en-US" sz="2400" dirty="0">
                <a:solidFill>
                  <a:srgbClr val="FFFF00"/>
                </a:solidFill>
                <a:latin typeface="Trebuchet MS" pitchFamily="34" charset="0"/>
              </a:rPr>
              <a:t> </a:t>
            </a:r>
            <a:r>
              <a:rPr lang="en-US" sz="2400" dirty="0" err="1">
                <a:solidFill>
                  <a:srgbClr val="FFFF00"/>
                </a:solidFill>
                <a:latin typeface="Trebuchet MS" pitchFamily="34" charset="0"/>
              </a:rPr>
              <a:t>jika</a:t>
            </a:r>
            <a:r>
              <a:rPr lang="en-US" sz="2400" dirty="0">
                <a:solidFill>
                  <a:srgbClr val="FFFF00"/>
                </a:solidFill>
                <a:latin typeface="Trebuchet MS" pitchFamily="34" charset="0"/>
              </a:rPr>
              <a:t> </a:t>
            </a:r>
            <a:r>
              <a:rPr lang="en-US" sz="2400" dirty="0" err="1">
                <a:solidFill>
                  <a:srgbClr val="FFFF00"/>
                </a:solidFill>
                <a:latin typeface="Trebuchet MS" pitchFamily="34" charset="0"/>
              </a:rPr>
              <a:t>terlebih</a:t>
            </a:r>
            <a:r>
              <a:rPr lang="en-US" sz="2400" dirty="0">
                <a:solidFill>
                  <a:srgbClr val="FFFF00"/>
                </a:solidFill>
                <a:latin typeface="Trebuchet MS" pitchFamily="34" charset="0"/>
              </a:rPr>
              <a:t> </a:t>
            </a:r>
            <a:r>
              <a:rPr lang="es-ES_tradnl" sz="2400" dirty="0">
                <a:solidFill>
                  <a:srgbClr val="FFFF00"/>
                </a:solidFill>
                <a:latin typeface="Trebuchet MS" pitchFamily="34" charset="0"/>
              </a:rPr>
              <a:t>d</a:t>
            </a:r>
            <a:r>
              <a:rPr lang="en-US" sz="2400" dirty="0" err="1">
                <a:solidFill>
                  <a:srgbClr val="FFFF00"/>
                </a:solidFill>
                <a:latin typeface="Trebuchet MS" pitchFamily="34" charset="0"/>
              </a:rPr>
              <a:t>ahulu</a:t>
            </a:r>
            <a:r>
              <a:rPr lang="en-US" sz="2400" dirty="0">
                <a:solidFill>
                  <a:srgbClr val="FFFF00"/>
                </a:solidFill>
                <a:latin typeface="Trebuchet MS" pitchFamily="34" charset="0"/>
              </a:rPr>
              <a:t> </a:t>
            </a:r>
            <a:r>
              <a:rPr lang="en-US" sz="2400" dirty="0" err="1">
                <a:solidFill>
                  <a:srgbClr val="FFFF00"/>
                </a:solidFill>
                <a:latin typeface="Trebuchet MS" pitchFamily="34" charset="0"/>
              </a:rPr>
              <a:t>dimengerti</a:t>
            </a:r>
            <a:r>
              <a:rPr lang="en-US" sz="2400" dirty="0">
                <a:solidFill>
                  <a:srgbClr val="FFFF00"/>
                </a:solidFill>
                <a:latin typeface="Trebuchet MS" pitchFamily="34" charset="0"/>
              </a:rPr>
              <a:t> </a:t>
            </a:r>
            <a:r>
              <a:rPr lang="en-US" sz="2400" dirty="0" err="1">
                <a:solidFill>
                  <a:srgbClr val="FFFF00"/>
                </a:solidFill>
                <a:latin typeface="Trebuchet MS" pitchFamily="34" charset="0"/>
              </a:rPr>
              <a:t>unsur-unsur</a:t>
            </a:r>
            <a:r>
              <a:rPr lang="en-US" sz="2400" dirty="0">
                <a:solidFill>
                  <a:srgbClr val="FFFF00"/>
                </a:solidFill>
                <a:latin typeface="Trebuchet MS" pitchFamily="34" charset="0"/>
              </a:rPr>
              <a:t> yang</a:t>
            </a:r>
            <a:r>
              <a:rPr lang="id-ID" sz="2400" dirty="0">
                <a:solidFill>
                  <a:srgbClr val="FFFF00"/>
                </a:solidFill>
                <a:latin typeface="Trebuchet MS" pitchFamily="34" charset="0"/>
              </a:rPr>
              <a:t> </a:t>
            </a:r>
            <a:r>
              <a:rPr lang="en-US" sz="2400" dirty="0" err="1">
                <a:solidFill>
                  <a:srgbClr val="FFFF00"/>
                </a:solidFill>
                <a:latin typeface="Trebuchet MS" pitchFamily="34" charset="0"/>
              </a:rPr>
              <a:t>melengkapinya</a:t>
            </a:r>
            <a:r>
              <a:rPr lang="en-US" sz="2400" dirty="0">
                <a:solidFill>
                  <a:srgbClr val="FFFF00"/>
                </a:solidFill>
                <a:latin typeface="Trebuchet MS" pitchFamily="34" charset="0"/>
              </a:rPr>
              <a:t>. </a:t>
            </a:r>
            <a:r>
              <a:rPr lang="en-US" sz="2400" dirty="0" err="1">
                <a:solidFill>
                  <a:srgbClr val="FFFF00"/>
                </a:solidFill>
                <a:latin typeface="Trebuchet MS" pitchFamily="34" charset="0"/>
              </a:rPr>
              <a:t>Menurut</a:t>
            </a:r>
            <a:r>
              <a:rPr lang="en-US" sz="2400" dirty="0">
                <a:solidFill>
                  <a:srgbClr val="FFFF00"/>
                </a:solidFill>
                <a:latin typeface="Trebuchet MS" pitchFamily="34" charset="0"/>
              </a:rPr>
              <a:t> S.F </a:t>
            </a:r>
            <a:r>
              <a:rPr lang="en-US" sz="2400" dirty="0" err="1">
                <a:solidFill>
                  <a:srgbClr val="FFFF00"/>
                </a:solidFill>
                <a:latin typeface="Trebuchet MS" pitchFamily="34" charset="0"/>
              </a:rPr>
              <a:t>Marbun</a:t>
            </a:r>
            <a:r>
              <a:rPr lang="en-US" sz="2400" dirty="0">
                <a:solidFill>
                  <a:srgbClr val="FFFF00"/>
                </a:solidFill>
                <a:latin typeface="Trebuchet MS" pitchFamily="34" charset="0"/>
              </a:rPr>
              <a:t>, </a:t>
            </a:r>
            <a:r>
              <a:rPr lang="en-US" sz="2400" dirty="0" err="1">
                <a:solidFill>
                  <a:srgbClr val="FFFF00"/>
                </a:solidFill>
                <a:latin typeface="Trebuchet MS" pitchFamily="34" charset="0"/>
              </a:rPr>
              <a:t>setidaknya</a:t>
            </a:r>
            <a:r>
              <a:rPr lang="en-US" sz="2400" dirty="0">
                <a:solidFill>
                  <a:srgbClr val="FFFF00"/>
                </a:solidFill>
                <a:latin typeface="Trebuchet MS" pitchFamily="34" charset="0"/>
              </a:rPr>
              <a:t> </a:t>
            </a:r>
            <a:r>
              <a:rPr lang="en-US" sz="2400" dirty="0" err="1">
                <a:solidFill>
                  <a:srgbClr val="FFFF00"/>
                </a:solidFill>
                <a:latin typeface="Trebuchet MS" pitchFamily="34" charset="0"/>
              </a:rPr>
              <a:t>terdapat</a:t>
            </a:r>
            <a:r>
              <a:rPr lang="en-US" sz="2400" dirty="0">
                <a:solidFill>
                  <a:srgbClr val="FFFF00"/>
                </a:solidFill>
                <a:latin typeface="Trebuchet MS" pitchFamily="34" charset="0"/>
              </a:rPr>
              <a:t> lima </a:t>
            </a:r>
            <a:r>
              <a:rPr lang="en-US" sz="2400" dirty="0" err="1">
                <a:solidFill>
                  <a:srgbClr val="FFFF00"/>
                </a:solidFill>
                <a:latin typeface="Trebuchet MS" pitchFamily="34" charset="0"/>
              </a:rPr>
              <a:t>unsur</a:t>
            </a:r>
            <a:r>
              <a:rPr lang="en-US" sz="2400" dirty="0">
                <a:solidFill>
                  <a:srgbClr val="FFFF00"/>
                </a:solidFill>
                <a:latin typeface="Trebuchet MS" pitchFamily="34" charset="0"/>
              </a:rPr>
              <a:t> </a:t>
            </a:r>
            <a:r>
              <a:rPr lang="en-US" sz="2400" dirty="0" err="1">
                <a:solidFill>
                  <a:srgbClr val="FFFF00"/>
                </a:solidFill>
                <a:latin typeface="Trebuchet MS" pitchFamily="34" charset="0"/>
              </a:rPr>
              <a:t>dalam</a:t>
            </a:r>
            <a:r>
              <a:rPr lang="en-US" sz="2400" dirty="0">
                <a:solidFill>
                  <a:srgbClr val="FFFF00"/>
                </a:solidFill>
                <a:latin typeface="Trebuchet MS" pitchFamily="34" charset="0"/>
              </a:rPr>
              <a:t> </a:t>
            </a:r>
            <a:r>
              <a:rPr lang="en-US" sz="2400" dirty="0" err="1">
                <a:solidFill>
                  <a:srgbClr val="FFFF00"/>
                </a:solidFill>
                <a:latin typeface="Trebuchet MS" pitchFamily="34" charset="0"/>
              </a:rPr>
              <a:t>Peradilan</a:t>
            </a:r>
            <a:r>
              <a:rPr lang="en-US" sz="2400" dirty="0">
                <a:solidFill>
                  <a:srgbClr val="FFFF00"/>
                </a:solidFill>
                <a:latin typeface="Trebuchet MS" pitchFamily="34" charset="0"/>
              </a:rPr>
              <a:t> </a:t>
            </a:r>
            <a:r>
              <a:rPr lang="en-US" sz="2400" dirty="0" err="1">
                <a:solidFill>
                  <a:srgbClr val="FFFF00"/>
                </a:solidFill>
                <a:latin typeface="Trebuchet MS" pitchFamily="34" charset="0"/>
              </a:rPr>
              <a:t>Adminstrasi</a:t>
            </a:r>
            <a:r>
              <a:rPr lang="en-US" sz="2400" dirty="0">
                <a:solidFill>
                  <a:srgbClr val="FFFF00"/>
                </a:solidFill>
                <a:latin typeface="Trebuchet MS" pitchFamily="34" charset="0"/>
              </a:rPr>
              <a:t>, </a:t>
            </a:r>
            <a:r>
              <a:rPr lang="en-US" sz="2400" dirty="0" err="1">
                <a:solidFill>
                  <a:srgbClr val="FFFF00"/>
                </a:solidFill>
                <a:latin typeface="Trebuchet MS" pitchFamily="34" charset="0"/>
              </a:rPr>
              <a:t>yaitu</a:t>
            </a:r>
            <a:r>
              <a:rPr lang="en-US" sz="2400" dirty="0">
                <a:solidFill>
                  <a:srgbClr val="FFFF00"/>
                </a:solidFill>
                <a:latin typeface="Trebuchet MS" pitchFamily="34" charset="0"/>
              </a:rPr>
              <a:t> :</a:t>
            </a:r>
            <a:endParaRPr lang="id-ID" sz="2400" dirty="0">
              <a:solidFill>
                <a:srgbClr val="FFFF00"/>
              </a:solidFill>
              <a:latin typeface="Trebuchet MS" pitchFamily="34" charset="0"/>
            </a:endParaRPr>
          </a:p>
          <a:p>
            <a:pPr lvl="1">
              <a:lnSpc>
                <a:spcPct val="80000"/>
              </a:lnSpc>
            </a:pPr>
            <a:r>
              <a:rPr lang="en-US" dirty="0" err="1">
                <a:solidFill>
                  <a:srgbClr val="66FF33"/>
                </a:solidFill>
                <a:latin typeface="Trebuchet MS" pitchFamily="34" charset="0"/>
              </a:rPr>
              <a:t>adanya</a:t>
            </a:r>
            <a:r>
              <a:rPr lang="en-US" dirty="0">
                <a:solidFill>
                  <a:srgbClr val="66FF33"/>
                </a:solidFill>
                <a:latin typeface="Trebuchet MS" pitchFamily="34" charset="0"/>
              </a:rPr>
              <a:t> </a:t>
            </a:r>
            <a:r>
              <a:rPr lang="en-US" dirty="0" err="1">
                <a:solidFill>
                  <a:srgbClr val="66FF33"/>
                </a:solidFill>
                <a:latin typeface="Trebuchet MS" pitchFamily="34" charset="0"/>
              </a:rPr>
              <a:t>suatu</a:t>
            </a:r>
            <a:r>
              <a:rPr lang="en-US" dirty="0">
                <a:solidFill>
                  <a:srgbClr val="66FF33"/>
                </a:solidFill>
                <a:latin typeface="Trebuchet MS" pitchFamily="34" charset="0"/>
              </a:rPr>
              <a:t> </a:t>
            </a:r>
            <a:r>
              <a:rPr lang="en-US" dirty="0" err="1">
                <a:solidFill>
                  <a:srgbClr val="66FF33"/>
                </a:solidFill>
                <a:latin typeface="Trebuchet MS" pitchFamily="34" charset="0"/>
              </a:rPr>
              <a:t>instansi</a:t>
            </a:r>
            <a:r>
              <a:rPr lang="en-US" dirty="0">
                <a:solidFill>
                  <a:srgbClr val="66FF33"/>
                </a:solidFill>
                <a:latin typeface="Trebuchet MS" pitchFamily="34" charset="0"/>
              </a:rPr>
              <a:t> </a:t>
            </a:r>
            <a:r>
              <a:rPr lang="en-US" dirty="0" err="1">
                <a:solidFill>
                  <a:srgbClr val="66FF33"/>
                </a:solidFill>
                <a:latin typeface="Trebuchet MS" pitchFamily="34" charset="0"/>
              </a:rPr>
              <a:t>atau</a:t>
            </a:r>
            <a:r>
              <a:rPr lang="en-US" dirty="0">
                <a:solidFill>
                  <a:srgbClr val="66FF33"/>
                </a:solidFill>
                <a:latin typeface="Trebuchet MS" pitchFamily="34" charset="0"/>
              </a:rPr>
              <a:t> </a:t>
            </a:r>
            <a:r>
              <a:rPr lang="en-US" dirty="0" err="1">
                <a:solidFill>
                  <a:srgbClr val="66FF33"/>
                </a:solidFill>
                <a:latin typeface="Trebuchet MS" pitchFamily="34" charset="0"/>
              </a:rPr>
              <a:t>badan</a:t>
            </a:r>
            <a:r>
              <a:rPr lang="en-US" dirty="0">
                <a:solidFill>
                  <a:srgbClr val="66FF33"/>
                </a:solidFill>
                <a:latin typeface="Trebuchet MS" pitchFamily="34" charset="0"/>
              </a:rPr>
              <a:t> yang </a:t>
            </a:r>
            <a:r>
              <a:rPr lang="en-US" dirty="0" err="1">
                <a:solidFill>
                  <a:srgbClr val="66FF33"/>
                </a:solidFill>
                <a:latin typeface="Trebuchet MS" pitchFamily="34" charset="0"/>
              </a:rPr>
              <a:t>netral</a:t>
            </a:r>
            <a:r>
              <a:rPr lang="en-US" dirty="0">
                <a:solidFill>
                  <a:srgbClr val="66FF33"/>
                </a:solidFill>
                <a:latin typeface="Trebuchet MS" pitchFamily="34" charset="0"/>
              </a:rPr>
              <a:t> </a:t>
            </a:r>
            <a:r>
              <a:rPr lang="en-US" dirty="0" err="1">
                <a:solidFill>
                  <a:srgbClr val="66FF33"/>
                </a:solidFill>
                <a:latin typeface="Trebuchet MS" pitchFamily="34" charset="0"/>
              </a:rPr>
              <a:t>dan</a:t>
            </a:r>
            <a:r>
              <a:rPr lang="en-US" dirty="0">
                <a:solidFill>
                  <a:srgbClr val="66FF33"/>
                </a:solidFill>
                <a:latin typeface="Trebuchet MS" pitchFamily="34" charset="0"/>
              </a:rPr>
              <a:t> </a:t>
            </a:r>
            <a:r>
              <a:rPr lang="en-US" dirty="0" err="1">
                <a:solidFill>
                  <a:srgbClr val="66FF33"/>
                </a:solidFill>
                <a:latin typeface="Trebuchet MS" pitchFamily="34" charset="0"/>
              </a:rPr>
              <a:t>dibentuk</a:t>
            </a:r>
            <a:r>
              <a:rPr lang="en-US" dirty="0">
                <a:solidFill>
                  <a:srgbClr val="66FF33"/>
                </a:solidFill>
                <a:latin typeface="Trebuchet MS" pitchFamily="34" charset="0"/>
              </a:rPr>
              <a:t> </a:t>
            </a:r>
            <a:r>
              <a:rPr lang="en-US" dirty="0" err="1">
                <a:solidFill>
                  <a:srgbClr val="66FF33"/>
                </a:solidFill>
                <a:latin typeface="Trebuchet MS" pitchFamily="34" charset="0"/>
              </a:rPr>
              <a:t>berdasarkan</a:t>
            </a:r>
            <a:r>
              <a:rPr lang="en-US" dirty="0">
                <a:solidFill>
                  <a:srgbClr val="66FF33"/>
                </a:solidFill>
                <a:latin typeface="Trebuchet MS" pitchFamily="34" charset="0"/>
              </a:rPr>
              <a:t> </a:t>
            </a:r>
            <a:r>
              <a:rPr lang="en-US" dirty="0" err="1">
                <a:solidFill>
                  <a:srgbClr val="66FF33"/>
                </a:solidFill>
                <a:latin typeface="Trebuchet MS" pitchFamily="34" charset="0"/>
              </a:rPr>
              <a:t>peraturan</a:t>
            </a:r>
            <a:r>
              <a:rPr lang="en-US" dirty="0">
                <a:solidFill>
                  <a:srgbClr val="66FF33"/>
                </a:solidFill>
                <a:latin typeface="Trebuchet MS" pitchFamily="34" charset="0"/>
              </a:rPr>
              <a:t> </a:t>
            </a:r>
            <a:r>
              <a:rPr lang="en-US" dirty="0" err="1">
                <a:solidFill>
                  <a:srgbClr val="66FF33"/>
                </a:solidFill>
                <a:latin typeface="Trebuchet MS" pitchFamily="34" charset="0"/>
              </a:rPr>
              <a:t>perundang-undangan</a:t>
            </a:r>
            <a:r>
              <a:rPr lang="en-US" dirty="0">
                <a:solidFill>
                  <a:srgbClr val="66FF33"/>
                </a:solidFill>
                <a:latin typeface="Trebuchet MS" pitchFamily="34" charset="0"/>
              </a:rPr>
              <a:t>, </a:t>
            </a:r>
            <a:r>
              <a:rPr lang="en-US" dirty="0" err="1">
                <a:solidFill>
                  <a:srgbClr val="66FF33"/>
                </a:solidFill>
                <a:latin typeface="Trebuchet MS" pitchFamily="34" charset="0"/>
              </a:rPr>
              <a:t>sehingga</a:t>
            </a:r>
            <a:r>
              <a:rPr lang="en-US" dirty="0">
                <a:solidFill>
                  <a:srgbClr val="66FF33"/>
                </a:solidFill>
                <a:latin typeface="Trebuchet MS" pitchFamily="34" charset="0"/>
              </a:rPr>
              <a:t> </a:t>
            </a:r>
            <a:r>
              <a:rPr lang="en-US" dirty="0" err="1">
                <a:solidFill>
                  <a:srgbClr val="66FF33"/>
                </a:solidFill>
                <a:latin typeface="Trebuchet MS" pitchFamily="34" charset="0"/>
              </a:rPr>
              <a:t>mempunyai</a:t>
            </a:r>
            <a:r>
              <a:rPr lang="en-US" dirty="0">
                <a:solidFill>
                  <a:srgbClr val="66FF33"/>
                </a:solidFill>
                <a:latin typeface="Trebuchet MS" pitchFamily="34" charset="0"/>
              </a:rPr>
              <a:t> </a:t>
            </a:r>
            <a:r>
              <a:rPr lang="en-US" dirty="0" err="1">
                <a:solidFill>
                  <a:srgbClr val="66FF33"/>
                </a:solidFill>
                <a:latin typeface="Trebuchet MS" pitchFamily="34" charset="0"/>
              </a:rPr>
              <a:t>kewenangan</a:t>
            </a:r>
            <a:r>
              <a:rPr lang="en-US" dirty="0">
                <a:solidFill>
                  <a:srgbClr val="66FF33"/>
                </a:solidFill>
                <a:latin typeface="Trebuchet MS" pitchFamily="34" charset="0"/>
              </a:rPr>
              <a:t> </a:t>
            </a:r>
            <a:r>
              <a:rPr lang="en-US" dirty="0" err="1">
                <a:solidFill>
                  <a:srgbClr val="66FF33"/>
                </a:solidFill>
                <a:latin typeface="Trebuchet MS" pitchFamily="34" charset="0"/>
              </a:rPr>
              <a:t>untuk</a:t>
            </a:r>
            <a:r>
              <a:rPr lang="en-US" dirty="0">
                <a:solidFill>
                  <a:srgbClr val="66FF33"/>
                </a:solidFill>
                <a:latin typeface="Trebuchet MS" pitchFamily="34" charset="0"/>
              </a:rPr>
              <a:t> </a:t>
            </a:r>
            <a:r>
              <a:rPr lang="en-US" dirty="0" err="1">
                <a:solidFill>
                  <a:srgbClr val="66FF33"/>
                </a:solidFill>
                <a:latin typeface="Trebuchet MS" pitchFamily="34" charset="0"/>
              </a:rPr>
              <a:t>memberikan</a:t>
            </a:r>
            <a:r>
              <a:rPr lang="en-US" dirty="0">
                <a:solidFill>
                  <a:srgbClr val="66FF33"/>
                </a:solidFill>
                <a:latin typeface="Trebuchet MS" pitchFamily="34" charset="0"/>
              </a:rPr>
              <a:t> </a:t>
            </a:r>
            <a:r>
              <a:rPr lang="en-US" dirty="0" err="1">
                <a:solidFill>
                  <a:srgbClr val="66FF33"/>
                </a:solidFill>
                <a:latin typeface="Trebuchet MS" pitchFamily="34" charset="0"/>
              </a:rPr>
              <a:t>putusan</a:t>
            </a:r>
            <a:r>
              <a:rPr lang="en-US" dirty="0">
                <a:solidFill>
                  <a:srgbClr val="66FF33"/>
                </a:solidFill>
                <a:latin typeface="Trebuchet MS" pitchFamily="34" charset="0"/>
              </a:rPr>
              <a:t> </a:t>
            </a:r>
            <a:endParaRPr lang="id-ID" dirty="0">
              <a:solidFill>
                <a:srgbClr val="66FF33"/>
              </a:solidFill>
              <a:latin typeface="Trebuchet MS" pitchFamily="34" charset="0"/>
            </a:endParaRPr>
          </a:p>
          <a:p>
            <a:pPr lvl="1">
              <a:lnSpc>
                <a:spcPct val="80000"/>
              </a:lnSpc>
            </a:pPr>
            <a:r>
              <a:rPr lang="en-US" dirty="0" err="1">
                <a:solidFill>
                  <a:srgbClr val="FFFF00"/>
                </a:solidFill>
                <a:latin typeface="Trebuchet MS" pitchFamily="34" charset="0"/>
              </a:rPr>
              <a:t>terdapatnya</a:t>
            </a:r>
            <a:r>
              <a:rPr lang="en-US" dirty="0">
                <a:solidFill>
                  <a:srgbClr val="FFFF00"/>
                </a:solidFill>
                <a:latin typeface="Trebuchet MS" pitchFamily="34" charset="0"/>
              </a:rPr>
              <a:t> </a:t>
            </a:r>
            <a:r>
              <a:rPr lang="en-US" dirty="0" err="1">
                <a:solidFill>
                  <a:srgbClr val="FFFF00"/>
                </a:solidFill>
                <a:latin typeface="Trebuchet MS" pitchFamily="34" charset="0"/>
              </a:rPr>
              <a:t>suatu</a:t>
            </a:r>
            <a:r>
              <a:rPr lang="en-US" dirty="0">
                <a:solidFill>
                  <a:srgbClr val="FFFF00"/>
                </a:solidFill>
                <a:latin typeface="Trebuchet MS" pitchFamily="34" charset="0"/>
              </a:rPr>
              <a:t> </a:t>
            </a:r>
            <a:r>
              <a:rPr lang="en-US" dirty="0" err="1">
                <a:solidFill>
                  <a:srgbClr val="FFFF00"/>
                </a:solidFill>
                <a:latin typeface="Trebuchet MS" pitchFamily="34" charset="0"/>
              </a:rPr>
              <a:t>peristiwa</a:t>
            </a:r>
            <a:r>
              <a:rPr lang="en-US" dirty="0">
                <a:solidFill>
                  <a:srgbClr val="FFFF00"/>
                </a:solidFill>
                <a:latin typeface="Trebuchet MS" pitchFamily="34" charset="0"/>
              </a:rPr>
              <a:t> </a:t>
            </a:r>
            <a:r>
              <a:rPr lang="en-US" dirty="0" err="1">
                <a:solidFill>
                  <a:srgbClr val="FFFF00"/>
                </a:solidFill>
                <a:latin typeface="Trebuchet MS" pitchFamily="34" charset="0"/>
              </a:rPr>
              <a:t>hukum</a:t>
            </a:r>
            <a:r>
              <a:rPr lang="en-US" dirty="0">
                <a:solidFill>
                  <a:srgbClr val="FFFF00"/>
                </a:solidFill>
                <a:latin typeface="Trebuchet MS" pitchFamily="34" charset="0"/>
              </a:rPr>
              <a:t> </a:t>
            </a:r>
            <a:r>
              <a:rPr lang="en-US" dirty="0" err="1">
                <a:solidFill>
                  <a:srgbClr val="FFFF00"/>
                </a:solidFill>
                <a:latin typeface="Trebuchet MS" pitchFamily="34" charset="0"/>
              </a:rPr>
              <a:t>konkret</a:t>
            </a:r>
            <a:r>
              <a:rPr lang="en-US" dirty="0">
                <a:solidFill>
                  <a:srgbClr val="FFFF00"/>
                </a:solidFill>
                <a:latin typeface="Trebuchet MS" pitchFamily="34" charset="0"/>
              </a:rPr>
              <a:t> yang </a:t>
            </a:r>
            <a:r>
              <a:rPr lang="en-US" dirty="0" err="1">
                <a:solidFill>
                  <a:srgbClr val="FFFF00"/>
                </a:solidFill>
                <a:latin typeface="Trebuchet MS" pitchFamily="34" charset="0"/>
              </a:rPr>
              <a:t>memerlukan</a:t>
            </a:r>
            <a:r>
              <a:rPr lang="en-US" dirty="0">
                <a:solidFill>
                  <a:srgbClr val="FFFF00"/>
                </a:solidFill>
                <a:latin typeface="Trebuchet MS" pitchFamily="34" charset="0"/>
              </a:rPr>
              <a:t> </a:t>
            </a:r>
            <a:r>
              <a:rPr lang="en-US" dirty="0" err="1">
                <a:solidFill>
                  <a:srgbClr val="FFFF00"/>
                </a:solidFill>
                <a:latin typeface="Trebuchet MS" pitchFamily="34" charset="0"/>
              </a:rPr>
              <a:t>kepastian</a:t>
            </a:r>
            <a:r>
              <a:rPr lang="en-US" dirty="0">
                <a:solidFill>
                  <a:srgbClr val="FFFF00"/>
                </a:solidFill>
                <a:latin typeface="Trebuchet MS" pitchFamily="34" charset="0"/>
              </a:rPr>
              <a:t> </a:t>
            </a:r>
            <a:r>
              <a:rPr lang="en-US" dirty="0" err="1">
                <a:solidFill>
                  <a:srgbClr val="FFFF00"/>
                </a:solidFill>
                <a:latin typeface="Trebuchet MS" pitchFamily="34" charset="0"/>
              </a:rPr>
              <a:t>hukum</a:t>
            </a:r>
            <a:r>
              <a:rPr lang="en-US" dirty="0">
                <a:solidFill>
                  <a:srgbClr val="FFFF00"/>
                </a:solidFill>
                <a:latin typeface="Trebuchet MS" pitchFamily="34" charset="0"/>
              </a:rPr>
              <a:t>;</a:t>
            </a:r>
            <a:endParaRPr lang="id-ID" dirty="0">
              <a:solidFill>
                <a:srgbClr val="FFFF00"/>
              </a:solidFill>
              <a:latin typeface="Trebuchet MS" pitchFamily="34" charset="0"/>
            </a:endParaRPr>
          </a:p>
          <a:p>
            <a:pPr lvl="1">
              <a:lnSpc>
                <a:spcPct val="80000"/>
              </a:lnSpc>
            </a:pPr>
            <a:r>
              <a:rPr lang="en-US" dirty="0" err="1">
                <a:solidFill>
                  <a:srgbClr val="FFFF00"/>
                </a:solidFill>
                <a:latin typeface="Trebuchet MS" pitchFamily="34" charset="0"/>
              </a:rPr>
              <a:t>terdapatnya</a:t>
            </a:r>
            <a:r>
              <a:rPr lang="en-US" dirty="0">
                <a:solidFill>
                  <a:srgbClr val="FFFF00"/>
                </a:solidFill>
                <a:latin typeface="Trebuchet MS" pitchFamily="34" charset="0"/>
              </a:rPr>
              <a:t> </a:t>
            </a:r>
            <a:r>
              <a:rPr lang="en-US" dirty="0" err="1">
                <a:solidFill>
                  <a:srgbClr val="FFFF00"/>
                </a:solidFill>
                <a:latin typeface="Trebuchet MS" pitchFamily="34" charset="0"/>
              </a:rPr>
              <a:t>suatu</a:t>
            </a:r>
            <a:r>
              <a:rPr lang="en-US" dirty="0">
                <a:solidFill>
                  <a:srgbClr val="FFFF00"/>
                </a:solidFill>
                <a:latin typeface="Trebuchet MS" pitchFamily="34" charset="0"/>
              </a:rPr>
              <a:t> </a:t>
            </a:r>
            <a:r>
              <a:rPr lang="en-US" dirty="0" err="1">
                <a:solidFill>
                  <a:srgbClr val="FFFF00"/>
                </a:solidFill>
                <a:latin typeface="Trebuchet MS" pitchFamily="34" charset="0"/>
              </a:rPr>
              <a:t>peristiwa</a:t>
            </a:r>
            <a:r>
              <a:rPr lang="en-US" dirty="0">
                <a:solidFill>
                  <a:srgbClr val="FFFF00"/>
                </a:solidFill>
                <a:latin typeface="Trebuchet MS" pitchFamily="34" charset="0"/>
              </a:rPr>
              <a:t> </a:t>
            </a:r>
            <a:r>
              <a:rPr lang="en-US" dirty="0" err="1">
                <a:solidFill>
                  <a:srgbClr val="FFFF00"/>
                </a:solidFill>
                <a:latin typeface="Trebuchet MS" pitchFamily="34" charset="0"/>
              </a:rPr>
              <a:t>hukum</a:t>
            </a:r>
            <a:r>
              <a:rPr lang="en-US" dirty="0">
                <a:solidFill>
                  <a:srgbClr val="FFFF00"/>
                </a:solidFill>
                <a:latin typeface="Trebuchet MS" pitchFamily="34" charset="0"/>
              </a:rPr>
              <a:t> yang </a:t>
            </a:r>
            <a:r>
              <a:rPr lang="en-US" dirty="0" err="1">
                <a:solidFill>
                  <a:srgbClr val="FFFF00"/>
                </a:solidFill>
                <a:latin typeface="Trebuchet MS" pitchFamily="34" charset="0"/>
              </a:rPr>
              <a:t>abstrak</a:t>
            </a:r>
            <a:r>
              <a:rPr lang="en-US" dirty="0">
                <a:solidFill>
                  <a:srgbClr val="FFFF00"/>
                </a:solidFill>
                <a:latin typeface="Trebuchet MS" pitchFamily="34" charset="0"/>
              </a:rPr>
              <a:t> </a:t>
            </a:r>
            <a:r>
              <a:rPr lang="en-US" dirty="0" err="1">
                <a:solidFill>
                  <a:srgbClr val="FFFF00"/>
                </a:solidFill>
                <a:latin typeface="Trebuchet MS" pitchFamily="34" charset="0"/>
              </a:rPr>
              <a:t>dan</a:t>
            </a:r>
            <a:r>
              <a:rPr lang="en-US" dirty="0">
                <a:solidFill>
                  <a:srgbClr val="FFFF00"/>
                </a:solidFill>
                <a:latin typeface="Trebuchet MS" pitchFamily="34" charset="0"/>
              </a:rPr>
              <a:t> </a:t>
            </a:r>
            <a:r>
              <a:rPr lang="en-US" dirty="0" err="1">
                <a:solidFill>
                  <a:srgbClr val="FFFF00"/>
                </a:solidFill>
                <a:latin typeface="Trebuchet MS" pitchFamily="34" charset="0"/>
              </a:rPr>
              <a:t>mengikat</a:t>
            </a:r>
            <a:r>
              <a:rPr lang="en-US" dirty="0">
                <a:solidFill>
                  <a:srgbClr val="FFFF00"/>
                </a:solidFill>
                <a:latin typeface="Trebuchet MS" pitchFamily="34" charset="0"/>
              </a:rPr>
              <a:t> </a:t>
            </a:r>
            <a:r>
              <a:rPr lang="en-US" dirty="0" err="1">
                <a:solidFill>
                  <a:srgbClr val="FFFF00"/>
                </a:solidFill>
                <a:latin typeface="Trebuchet MS" pitchFamily="34" charset="0"/>
              </a:rPr>
              <a:t>umum</a:t>
            </a:r>
            <a:r>
              <a:rPr lang="en-US" dirty="0">
                <a:solidFill>
                  <a:srgbClr val="FFFF00"/>
                </a:solidFill>
                <a:latin typeface="Trebuchet MS" pitchFamily="34" charset="0"/>
              </a:rPr>
              <a:t> (</a:t>
            </a:r>
            <a:r>
              <a:rPr lang="en-US" dirty="0" err="1">
                <a:solidFill>
                  <a:srgbClr val="FFFF00"/>
                </a:solidFill>
                <a:latin typeface="Trebuchet MS" pitchFamily="34" charset="0"/>
              </a:rPr>
              <a:t>Peraturan</a:t>
            </a:r>
            <a:r>
              <a:rPr lang="en-US" dirty="0">
                <a:solidFill>
                  <a:srgbClr val="FFFF00"/>
                </a:solidFill>
                <a:latin typeface="Trebuchet MS" pitchFamily="34" charset="0"/>
              </a:rPr>
              <a:t> HAN);</a:t>
            </a:r>
            <a:endParaRPr lang="id-ID" dirty="0">
              <a:solidFill>
                <a:srgbClr val="FFFF00"/>
              </a:solidFill>
              <a:latin typeface="Trebuchet MS" pitchFamily="34" charset="0"/>
            </a:endParaRPr>
          </a:p>
          <a:p>
            <a:pPr lvl="1">
              <a:lnSpc>
                <a:spcPct val="80000"/>
              </a:lnSpc>
            </a:pPr>
            <a:r>
              <a:rPr lang="en-US" dirty="0" err="1">
                <a:solidFill>
                  <a:srgbClr val="66FF33"/>
                </a:solidFill>
                <a:latin typeface="Trebuchet MS" pitchFamily="34" charset="0"/>
              </a:rPr>
              <a:t>adanya</a:t>
            </a:r>
            <a:r>
              <a:rPr lang="en-US" dirty="0">
                <a:solidFill>
                  <a:srgbClr val="66FF33"/>
                </a:solidFill>
                <a:latin typeface="Trebuchet MS" pitchFamily="34" charset="0"/>
              </a:rPr>
              <a:t> </a:t>
            </a:r>
            <a:r>
              <a:rPr lang="en-US" dirty="0" err="1">
                <a:solidFill>
                  <a:srgbClr val="66FF33"/>
                </a:solidFill>
                <a:latin typeface="Trebuchet MS" pitchFamily="34" charset="0"/>
              </a:rPr>
              <a:t>sekurang-kurangnya</a:t>
            </a:r>
            <a:r>
              <a:rPr lang="en-US" dirty="0">
                <a:solidFill>
                  <a:srgbClr val="66FF33"/>
                </a:solidFill>
                <a:latin typeface="Trebuchet MS" pitchFamily="34" charset="0"/>
              </a:rPr>
              <a:t> </a:t>
            </a:r>
            <a:r>
              <a:rPr lang="en-US" dirty="0" err="1">
                <a:solidFill>
                  <a:srgbClr val="66FF33"/>
                </a:solidFill>
                <a:latin typeface="Trebuchet MS" pitchFamily="34" charset="0"/>
              </a:rPr>
              <a:t>dua</a:t>
            </a:r>
            <a:r>
              <a:rPr lang="en-US" dirty="0">
                <a:solidFill>
                  <a:srgbClr val="66FF33"/>
                </a:solidFill>
                <a:latin typeface="Trebuchet MS" pitchFamily="34" charset="0"/>
              </a:rPr>
              <a:t> </a:t>
            </a:r>
            <a:r>
              <a:rPr lang="en-US" dirty="0" err="1">
                <a:solidFill>
                  <a:srgbClr val="66FF33"/>
                </a:solidFill>
                <a:latin typeface="Trebuchet MS" pitchFamily="34" charset="0"/>
              </a:rPr>
              <a:t>pihak</a:t>
            </a:r>
            <a:r>
              <a:rPr lang="en-US" dirty="0">
                <a:solidFill>
                  <a:srgbClr val="66FF33"/>
                </a:solidFill>
                <a:latin typeface="Trebuchet MS" pitchFamily="34" charset="0"/>
              </a:rPr>
              <a:t>, (</a:t>
            </a:r>
            <a:r>
              <a:rPr lang="en-US" dirty="0" err="1">
                <a:solidFill>
                  <a:srgbClr val="66FF33"/>
                </a:solidFill>
                <a:latin typeface="Trebuchet MS" pitchFamily="34" charset="0"/>
              </a:rPr>
              <a:t>Penggugat</a:t>
            </a:r>
            <a:r>
              <a:rPr lang="en-US" dirty="0">
                <a:solidFill>
                  <a:srgbClr val="66FF33"/>
                </a:solidFill>
                <a:latin typeface="Trebuchet MS" pitchFamily="34" charset="0"/>
              </a:rPr>
              <a:t>  </a:t>
            </a:r>
            <a:r>
              <a:rPr lang="en-US" dirty="0" err="1">
                <a:solidFill>
                  <a:srgbClr val="66FF33"/>
                </a:solidFill>
                <a:latin typeface="Trebuchet MS" pitchFamily="34" charset="0"/>
              </a:rPr>
              <a:t>dan</a:t>
            </a:r>
            <a:r>
              <a:rPr lang="en-US" dirty="0">
                <a:solidFill>
                  <a:srgbClr val="66FF33"/>
                </a:solidFill>
                <a:latin typeface="Trebuchet MS" pitchFamily="34" charset="0"/>
              </a:rPr>
              <a:t> </a:t>
            </a:r>
            <a:r>
              <a:rPr lang="en-US" dirty="0" err="1">
                <a:solidFill>
                  <a:srgbClr val="66FF33"/>
                </a:solidFill>
                <a:latin typeface="Trebuchet MS" pitchFamily="34" charset="0"/>
              </a:rPr>
              <a:t>Tergugat</a:t>
            </a:r>
            <a:r>
              <a:rPr lang="id-ID" dirty="0">
                <a:solidFill>
                  <a:srgbClr val="66FF33"/>
                </a:solidFill>
                <a:latin typeface="Trebuchet MS" pitchFamily="34" charset="0"/>
              </a:rPr>
              <a:t>;</a:t>
            </a:r>
          </a:p>
          <a:p>
            <a:pPr lvl="1">
              <a:lnSpc>
                <a:spcPct val="80000"/>
              </a:lnSpc>
            </a:pPr>
            <a:r>
              <a:rPr lang="en-US" dirty="0" err="1">
                <a:solidFill>
                  <a:srgbClr val="FFFF00"/>
                </a:solidFill>
                <a:latin typeface="Trebuchet MS" pitchFamily="34" charset="0"/>
              </a:rPr>
              <a:t>adanya</a:t>
            </a:r>
            <a:r>
              <a:rPr lang="en-US" dirty="0">
                <a:solidFill>
                  <a:srgbClr val="FFFF00"/>
                </a:solidFill>
                <a:latin typeface="Trebuchet MS" pitchFamily="34" charset="0"/>
              </a:rPr>
              <a:t> </a:t>
            </a:r>
            <a:r>
              <a:rPr lang="en-US" dirty="0" err="1">
                <a:solidFill>
                  <a:srgbClr val="FFFF00"/>
                </a:solidFill>
                <a:latin typeface="Trebuchet MS" pitchFamily="34" charset="0"/>
              </a:rPr>
              <a:t>hukum</a:t>
            </a:r>
            <a:r>
              <a:rPr lang="en-US" dirty="0">
                <a:solidFill>
                  <a:srgbClr val="FFFF00"/>
                </a:solidFill>
                <a:latin typeface="Trebuchet MS" pitchFamily="34" charset="0"/>
              </a:rPr>
              <a:t> formal, (</a:t>
            </a:r>
            <a:r>
              <a:rPr lang="en-US" dirty="0" err="1">
                <a:solidFill>
                  <a:srgbClr val="FFFF00"/>
                </a:solidFill>
                <a:latin typeface="Trebuchet MS" pitchFamily="34" charset="0"/>
              </a:rPr>
              <a:t>Hukum</a:t>
            </a:r>
            <a:r>
              <a:rPr lang="en-US" dirty="0">
                <a:solidFill>
                  <a:srgbClr val="FFFF00"/>
                </a:solidFill>
                <a:latin typeface="Trebuchet MS" pitchFamily="34" charset="0"/>
              </a:rPr>
              <a:t> </a:t>
            </a:r>
            <a:r>
              <a:rPr lang="en-US" dirty="0" err="1">
                <a:solidFill>
                  <a:srgbClr val="FFFF00"/>
                </a:solidFill>
                <a:latin typeface="Trebuchet MS" pitchFamily="34" charset="0"/>
              </a:rPr>
              <a:t>Acara</a:t>
            </a:r>
            <a:r>
              <a:rPr lang="en-US" dirty="0">
                <a:solidFill>
                  <a:srgbClr val="FFFF00"/>
                </a:solidFill>
                <a:latin typeface="Trebuchet MS" pitchFamily="34" charset="0"/>
              </a:rPr>
              <a:t> PTUN)</a:t>
            </a:r>
          </a:p>
          <a:p>
            <a:pPr lvl="1">
              <a:lnSpc>
                <a:spcPct val="80000"/>
              </a:lnSpc>
            </a:pPr>
            <a:endParaRPr lang="en-US" dirty="0">
              <a:solidFill>
                <a:srgbClr val="66FF33"/>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fade">
                                      <p:cBhvr>
                                        <p:cTn id="15" dur="2000"/>
                                        <p:tgtEl>
                                          <p:spTgt spid="286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Effect transition="in" filter="fade">
                                      <p:cBhvr>
                                        <p:cTn id="18" dur="2000"/>
                                        <p:tgtEl>
                                          <p:spTgt spid="2867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animEffect transition="in" filter="fade">
                                      <p:cBhvr>
                                        <p:cTn id="21" dur="2000"/>
                                        <p:tgtEl>
                                          <p:spTgt spid="2867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675">
                                            <p:txEl>
                                              <p:pRg st="5" end="5"/>
                                            </p:txEl>
                                          </p:spTgt>
                                        </p:tgtEl>
                                        <p:attrNameLst>
                                          <p:attrName>style.visibility</p:attrName>
                                        </p:attrNameLst>
                                      </p:cBhvr>
                                      <p:to>
                                        <p:strVal val="visible"/>
                                      </p:to>
                                    </p:set>
                                    <p:animEffect transition="in" filter="fade">
                                      <p:cBhvr>
                                        <p:cTn id="24" dur="2000"/>
                                        <p:tgtEl>
                                          <p:spTgt spid="2867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675">
                                            <p:txEl>
                                              <p:pRg st="6" end="6"/>
                                            </p:txEl>
                                          </p:spTgt>
                                        </p:tgtEl>
                                        <p:attrNameLst>
                                          <p:attrName>style.visibility</p:attrName>
                                        </p:attrNameLst>
                                      </p:cBhvr>
                                      <p:to>
                                        <p:strVal val="visible"/>
                                      </p:to>
                                    </p:set>
                                    <p:animEffect transition="in" filter="fade">
                                      <p:cBhvr>
                                        <p:cTn id="27" dur="20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r>
              <a:rPr lang="id-ID" sz="2800" b="1">
                <a:solidFill>
                  <a:schemeClr val="bg2"/>
                </a:solidFill>
                <a:cs typeface="Times New Roman" pitchFamily="18" charset="0"/>
              </a:rPr>
              <a:t>Siapa yang harus dijadikan Tergugat</a:t>
            </a:r>
            <a:br>
              <a:rPr lang="id-ID" sz="2800" b="1">
                <a:solidFill>
                  <a:schemeClr val="bg2"/>
                </a:solidFill>
                <a:cs typeface="Times New Roman" pitchFamily="18" charset="0"/>
              </a:rPr>
            </a:br>
            <a:r>
              <a:rPr lang="id-ID" sz="2400" b="1">
                <a:solidFill>
                  <a:schemeClr val="bg2"/>
                </a:solidFill>
                <a:cs typeface="Times New Roman" pitchFamily="18" charset="0"/>
              </a:rPr>
              <a:t>(kesalahan dalam menunjuk Tergugat berakibat gugatan salah alamat, dan sangat fatal)</a:t>
            </a:r>
            <a:endParaRPr lang="en-US" sz="2400" b="1">
              <a:solidFill>
                <a:schemeClr val="bg2"/>
              </a:solidFill>
              <a:cs typeface="Times New Roman" pitchFamily="18" charset="0"/>
            </a:endParaRPr>
          </a:p>
        </p:txBody>
      </p:sp>
      <p:sp>
        <p:nvSpPr>
          <p:cNvPr id="52227" name="Rectangle 3"/>
          <p:cNvSpPr>
            <a:spLocks noGrp="1" noChangeArrowheads="1"/>
          </p:cNvSpPr>
          <p:nvPr>
            <p:ph idx="1"/>
          </p:nvPr>
        </p:nvSpPr>
        <p:spPr>
          <a:xfrm>
            <a:off x="685800" y="2209800"/>
            <a:ext cx="7772400" cy="4114800"/>
          </a:xfrm>
        </p:spPr>
        <p:txBody>
          <a:bodyPr/>
          <a:lstStyle/>
          <a:p>
            <a:pPr marL="609600" indent="-609600" algn="just" eaLnBrk="1" hangingPunct="1"/>
            <a:r>
              <a:rPr lang="id-ID">
                <a:solidFill>
                  <a:schemeClr val="bg2"/>
                </a:solidFill>
                <a:cs typeface="Times New Roman" pitchFamily="18" charset="0"/>
              </a:rPr>
              <a:t>Periksa Sumber kewenangan Pejabat yang menandatangani Keputusan TUN yang digugat tersebut:</a:t>
            </a:r>
          </a:p>
          <a:p>
            <a:pPr marL="609600" indent="-609600" algn="just" eaLnBrk="1" hangingPunct="1"/>
            <a:r>
              <a:rPr lang="id-ID">
                <a:solidFill>
                  <a:schemeClr val="bg2"/>
                </a:solidFill>
                <a:cs typeface="Times New Roman" pitchFamily="18" charset="0"/>
              </a:rPr>
              <a:t>Sumber kewenangan terdiri</a:t>
            </a:r>
            <a:endParaRPr lang="en-US">
              <a:solidFill>
                <a:schemeClr val="bg2"/>
              </a:solidFill>
              <a:cs typeface="Times New Roman" pitchFamily="18" charset="0"/>
            </a:endParaRPr>
          </a:p>
          <a:p>
            <a:pPr marL="609600" indent="-609600" algn="just" eaLnBrk="1" hangingPunct="1">
              <a:buFont typeface="Wingdings" pitchFamily="2" charset="2"/>
              <a:buAutoNum type="arabicPeriod"/>
            </a:pPr>
            <a:r>
              <a:rPr lang="en-US" b="1">
                <a:solidFill>
                  <a:schemeClr val="bg2"/>
                </a:solidFill>
                <a:cs typeface="Times New Roman" pitchFamily="18" charset="0"/>
              </a:rPr>
              <a:t>	Atribusi</a:t>
            </a:r>
            <a:r>
              <a:rPr lang="id-ID" b="1">
                <a:solidFill>
                  <a:schemeClr val="bg2"/>
                </a:solidFill>
                <a:cs typeface="Times New Roman" pitchFamily="18" charset="0"/>
              </a:rPr>
              <a:t> (tidak dibahas)</a:t>
            </a:r>
            <a:endParaRPr lang="en-US" b="1">
              <a:solidFill>
                <a:schemeClr val="bg2"/>
              </a:solidFill>
              <a:cs typeface="Times New Roman" pitchFamily="18" charset="0"/>
            </a:endParaRPr>
          </a:p>
          <a:p>
            <a:pPr marL="609600" indent="-609600" algn="just" eaLnBrk="1" hangingPunct="1">
              <a:buFont typeface="Wingdings" pitchFamily="2" charset="2"/>
              <a:buAutoNum type="arabicPeriod"/>
            </a:pPr>
            <a:r>
              <a:rPr lang="en-US" b="1">
                <a:solidFill>
                  <a:schemeClr val="bg2"/>
                </a:solidFill>
                <a:cs typeface="Times New Roman" pitchFamily="18" charset="0"/>
              </a:rPr>
              <a:t>	Delegasi</a:t>
            </a:r>
          </a:p>
          <a:p>
            <a:pPr marL="609600" indent="-609600" algn="just" eaLnBrk="1" hangingPunct="1">
              <a:buFont typeface="Wingdings" pitchFamily="2" charset="2"/>
              <a:buAutoNum type="arabicPeriod"/>
            </a:pPr>
            <a:r>
              <a:rPr lang="en-US" b="1">
                <a:solidFill>
                  <a:schemeClr val="bg2"/>
                </a:solidFill>
                <a:cs typeface="Times New Roman" pitchFamily="18" charset="0"/>
              </a:rPr>
              <a:t>	Mandat</a:t>
            </a:r>
          </a:p>
          <a:p>
            <a:pPr marL="609600" indent="-609600" eaLnBrk="1" hangingPunct="1"/>
            <a:endParaRPr lang="en-US">
              <a:solidFill>
                <a:schemeClr val="bg2"/>
              </a:solidFill>
            </a:endParaRPr>
          </a:p>
        </p:txBody>
      </p:sp>
    </p:spTree>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b="1">
                <a:solidFill>
                  <a:schemeClr val="bg2"/>
                </a:solidFill>
              </a:rPr>
              <a:t>DELEGASI</a:t>
            </a:r>
          </a:p>
        </p:txBody>
      </p:sp>
      <p:sp>
        <p:nvSpPr>
          <p:cNvPr id="80899" name="Rectangle 3"/>
          <p:cNvSpPr>
            <a:spLocks noGrp="1" noChangeArrowheads="1"/>
          </p:cNvSpPr>
          <p:nvPr>
            <p:ph type="body" idx="1"/>
          </p:nvPr>
        </p:nvSpPr>
        <p:spPr>
          <a:xfrm>
            <a:off x="685800" y="1981200"/>
            <a:ext cx="8153400" cy="4114800"/>
          </a:xfrm>
        </p:spPr>
        <p:txBody>
          <a:bodyPr/>
          <a:lstStyle/>
          <a:p>
            <a:pPr algn="just" eaLnBrk="1" hangingPunct="1">
              <a:defRPr/>
            </a:pPr>
            <a:r>
              <a:rPr lang="id-ID">
                <a:solidFill>
                  <a:schemeClr val="hlink"/>
                </a:solidFill>
                <a:cs typeface="Times New Roman" pitchFamily="18" charset="0"/>
              </a:rPr>
              <a:t>PELIMPAHAN WEWENANG</a:t>
            </a:r>
          </a:p>
          <a:p>
            <a:pPr algn="just" eaLnBrk="1" hangingPunct="1">
              <a:defRPr/>
            </a:pPr>
            <a:r>
              <a:rPr lang="id-ID">
                <a:solidFill>
                  <a:schemeClr val="hlink"/>
                </a:solidFill>
                <a:cs typeface="Times New Roman" pitchFamily="18" charset="0"/>
              </a:rPr>
              <a:t>BERLAKU SELAMANYA</a:t>
            </a:r>
          </a:p>
          <a:p>
            <a:pPr algn="just" eaLnBrk="1" hangingPunct="1">
              <a:defRPr/>
            </a:pPr>
            <a:r>
              <a:rPr lang="id-ID">
                <a:solidFill>
                  <a:schemeClr val="hlink"/>
                </a:solidFill>
                <a:cs typeface="Times New Roman" pitchFamily="18" charset="0"/>
              </a:rPr>
              <a:t>PEMBERI DELEGASI TIDAK MEN-CAMPURI PELAKSANAAN TUGAS PE-NERIMA DELEGASI</a:t>
            </a:r>
          </a:p>
          <a:p>
            <a:pPr algn="just" eaLnBrk="1" hangingPunct="1">
              <a:defRPr/>
            </a:pPr>
            <a:r>
              <a:rPr lang="id-ID">
                <a:solidFill>
                  <a:schemeClr val="hlink"/>
                </a:solidFill>
                <a:cs typeface="Times New Roman" pitchFamily="18" charset="0"/>
              </a:rPr>
              <a:t>TANGGUNG JAWAB PADA PENERIMA DELEGASI</a:t>
            </a:r>
            <a:endParaRPr lang="en-US">
              <a:solidFill>
                <a:schemeClr val="hlink"/>
              </a:solidFill>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b="1"/>
              <a:t>MANDAT</a:t>
            </a:r>
          </a:p>
        </p:txBody>
      </p:sp>
      <p:sp>
        <p:nvSpPr>
          <p:cNvPr id="81923" name="Rectangle 3"/>
          <p:cNvSpPr>
            <a:spLocks noGrp="1" noChangeArrowheads="1"/>
          </p:cNvSpPr>
          <p:nvPr>
            <p:ph type="body" idx="1"/>
          </p:nvPr>
        </p:nvSpPr>
        <p:spPr>
          <a:xfrm>
            <a:off x="633442" y="1981200"/>
            <a:ext cx="8153400" cy="4114800"/>
          </a:xfrm>
        </p:spPr>
        <p:txBody>
          <a:bodyPr/>
          <a:lstStyle/>
          <a:p>
            <a:pPr algn="just" eaLnBrk="1" hangingPunct="1">
              <a:lnSpc>
                <a:spcPct val="90000"/>
              </a:lnSpc>
              <a:defRPr/>
            </a:pPr>
            <a:r>
              <a:rPr lang="id-ID" dirty="0">
                <a:solidFill>
                  <a:schemeClr val="tx2"/>
                </a:solidFill>
                <a:cs typeface="Times New Roman" pitchFamily="18" charset="0"/>
              </a:rPr>
              <a:t>BUKAN PELIMPAHAN WEWENANG</a:t>
            </a:r>
          </a:p>
          <a:p>
            <a:pPr algn="just" eaLnBrk="1" hangingPunct="1">
              <a:lnSpc>
                <a:spcPct val="90000"/>
              </a:lnSpc>
              <a:defRPr/>
            </a:pPr>
            <a:r>
              <a:rPr lang="id-ID" dirty="0">
                <a:solidFill>
                  <a:schemeClr val="tx2"/>
                </a:solidFill>
                <a:cs typeface="Times New Roman" pitchFamily="18" charset="0"/>
              </a:rPr>
              <a:t>BERLAKU SEMENTARA</a:t>
            </a:r>
          </a:p>
          <a:p>
            <a:pPr algn="just" eaLnBrk="1" hangingPunct="1">
              <a:lnSpc>
                <a:spcPct val="90000"/>
              </a:lnSpc>
              <a:defRPr/>
            </a:pPr>
            <a:r>
              <a:rPr lang="id-ID" dirty="0">
                <a:solidFill>
                  <a:schemeClr val="tx2"/>
                </a:solidFill>
                <a:cs typeface="Times New Roman" pitchFamily="18" charset="0"/>
              </a:rPr>
              <a:t>PEMBERI MANDAT DAPAT MEN-CAMPURI PELAKSANAAN TUGAS OLEH PENERIMA MANDAT/ MANDATARIS.</a:t>
            </a:r>
          </a:p>
          <a:p>
            <a:pPr algn="just" eaLnBrk="1" hangingPunct="1">
              <a:lnSpc>
                <a:spcPct val="90000"/>
              </a:lnSpc>
              <a:defRPr/>
            </a:pPr>
            <a:r>
              <a:rPr lang="id-ID" dirty="0">
                <a:solidFill>
                  <a:schemeClr val="tx2"/>
                </a:solidFill>
                <a:cs typeface="Times New Roman" pitchFamily="18" charset="0"/>
              </a:rPr>
              <a:t>TANGGUNGJAWAB PADA PEMBERI MANDAT (biasanya ditandatangani dengan tanda An,Ub )</a:t>
            </a:r>
            <a:endParaRPr lang="en-US" dirty="0">
              <a:solidFill>
                <a:schemeClr val="tx2"/>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274638"/>
            <a:ext cx="7772400" cy="725470"/>
          </a:xfrm>
        </p:spPr>
        <p:txBody>
          <a:bodyPr>
            <a:normAutofit fontScale="90000"/>
          </a:bodyPr>
          <a:lstStyle/>
          <a:p>
            <a:pPr algn="ctr" eaLnBrk="1" hangingPunct="1">
              <a:defRPr/>
            </a:pPr>
            <a:r>
              <a:rPr lang="en-US" dirty="0" err="1"/>
              <a:t>Penggugat</a:t>
            </a:r>
            <a:endParaRPr lang="en-US" dirty="0"/>
          </a:p>
        </p:txBody>
      </p:sp>
      <p:sp>
        <p:nvSpPr>
          <p:cNvPr id="89091" name="Rectangle 3"/>
          <p:cNvSpPr>
            <a:spLocks noGrp="1" noChangeArrowheads="1"/>
          </p:cNvSpPr>
          <p:nvPr>
            <p:ph sz="quarter" idx="1"/>
          </p:nvPr>
        </p:nvSpPr>
        <p:spPr>
          <a:xfrm>
            <a:off x="457200" y="1285860"/>
            <a:ext cx="8153400" cy="5114940"/>
          </a:xfrm>
        </p:spPr>
        <p:txBody>
          <a:bodyPr>
            <a:normAutofit fontScale="92500" lnSpcReduction="10000"/>
          </a:bodyPr>
          <a:lstStyle/>
          <a:p>
            <a:pPr eaLnBrk="1" hangingPunct="1">
              <a:lnSpc>
                <a:spcPct val="90000"/>
              </a:lnSpc>
              <a:defRPr/>
            </a:pPr>
            <a:r>
              <a:rPr lang="en-US" dirty="0" err="1">
                <a:latin typeface="Trebuchet MS" pitchFamily="34" charset="0"/>
              </a:rPr>
              <a:t>Berdasarkan</a:t>
            </a:r>
            <a:r>
              <a:rPr lang="en-US" dirty="0">
                <a:latin typeface="Trebuchet MS" pitchFamily="34" charset="0"/>
              </a:rPr>
              <a:t> </a:t>
            </a:r>
            <a:r>
              <a:rPr lang="en-US" dirty="0" err="1">
                <a:latin typeface="Trebuchet MS" pitchFamily="34" charset="0"/>
              </a:rPr>
              <a:t>Pasal</a:t>
            </a:r>
            <a:r>
              <a:rPr lang="en-US" dirty="0">
                <a:latin typeface="Trebuchet MS" pitchFamily="34" charset="0"/>
              </a:rPr>
              <a:t> 53 (1), </a:t>
            </a:r>
            <a:r>
              <a:rPr lang="en-US" dirty="0" err="1">
                <a:latin typeface="Trebuchet MS" pitchFamily="34" charset="0"/>
              </a:rPr>
              <a:t>maka</a:t>
            </a:r>
            <a:r>
              <a:rPr lang="en-US" dirty="0">
                <a:latin typeface="Trebuchet MS" pitchFamily="34" charset="0"/>
              </a:rPr>
              <a:t> :</a:t>
            </a:r>
          </a:p>
          <a:p>
            <a:pPr lvl="1" eaLnBrk="1" hangingPunct="1">
              <a:lnSpc>
                <a:spcPct val="90000"/>
              </a:lnSpc>
              <a:defRPr/>
            </a:pPr>
            <a:r>
              <a:rPr lang="en-US" dirty="0" err="1">
                <a:latin typeface="Trebuchet MS" pitchFamily="34" charset="0"/>
              </a:rPr>
              <a:t>Hanya</a:t>
            </a:r>
            <a:r>
              <a:rPr lang="en-US" dirty="0">
                <a:latin typeface="Trebuchet MS" pitchFamily="34" charset="0"/>
              </a:rPr>
              <a:t> </a:t>
            </a:r>
            <a:r>
              <a:rPr lang="en-US" dirty="0" err="1">
                <a:latin typeface="Trebuchet MS" pitchFamily="34" charset="0"/>
              </a:rPr>
              <a:t>orang</a:t>
            </a:r>
            <a:r>
              <a:rPr lang="en-US" dirty="0">
                <a:latin typeface="Trebuchet MS" pitchFamily="34" charset="0"/>
              </a:rPr>
              <a:t> </a:t>
            </a:r>
            <a:r>
              <a:rPr lang="en-US" dirty="0" err="1">
                <a:latin typeface="Trebuchet MS" pitchFamily="34" charset="0"/>
              </a:rPr>
              <a:t>perorang</a:t>
            </a:r>
            <a:r>
              <a:rPr lang="en-US" dirty="0">
                <a:latin typeface="Trebuchet MS" pitchFamily="34" charset="0"/>
              </a:rPr>
              <a:t>/B</a:t>
            </a:r>
            <a:r>
              <a:rPr lang="id-ID" dirty="0">
                <a:latin typeface="Trebuchet MS" pitchFamily="34" charset="0"/>
              </a:rPr>
              <a:t>adan </a:t>
            </a:r>
            <a:r>
              <a:rPr lang="en-US" dirty="0">
                <a:latin typeface="Trebuchet MS" pitchFamily="34" charset="0"/>
              </a:rPr>
              <a:t>H</a:t>
            </a:r>
            <a:r>
              <a:rPr lang="id-ID" dirty="0">
                <a:latin typeface="Trebuchet MS" pitchFamily="34" charset="0"/>
              </a:rPr>
              <a:t>ukum</a:t>
            </a:r>
            <a:r>
              <a:rPr lang="en-US" dirty="0">
                <a:latin typeface="Trebuchet MS" pitchFamily="34" charset="0"/>
              </a:rPr>
              <a:t> </a:t>
            </a:r>
            <a:r>
              <a:rPr lang="en-US" dirty="0" err="1">
                <a:latin typeface="Trebuchet MS" pitchFamily="34" charset="0"/>
              </a:rPr>
              <a:t>Perdata</a:t>
            </a:r>
            <a:r>
              <a:rPr lang="en-US" dirty="0">
                <a:latin typeface="Trebuchet MS" pitchFamily="34" charset="0"/>
              </a:rPr>
              <a:t>;</a:t>
            </a:r>
          </a:p>
          <a:p>
            <a:pPr lvl="1" eaLnBrk="1" hangingPunct="1">
              <a:lnSpc>
                <a:spcPct val="90000"/>
              </a:lnSpc>
              <a:defRPr/>
            </a:pPr>
            <a:r>
              <a:rPr lang="en-US" dirty="0" err="1">
                <a:latin typeface="Trebuchet MS" pitchFamily="34" charset="0"/>
              </a:rPr>
              <a:t>Pejabat</a:t>
            </a:r>
            <a:r>
              <a:rPr lang="en-US" dirty="0">
                <a:latin typeface="Trebuchet MS" pitchFamily="34" charset="0"/>
              </a:rPr>
              <a:t> TUN </a:t>
            </a:r>
            <a:r>
              <a:rPr lang="en-US" dirty="0" err="1">
                <a:latin typeface="Trebuchet MS" pitchFamily="34" charset="0"/>
              </a:rPr>
              <a:t>tidak</a:t>
            </a:r>
            <a:r>
              <a:rPr lang="en-US" dirty="0">
                <a:latin typeface="Trebuchet MS" pitchFamily="34" charset="0"/>
              </a:rPr>
              <a:t> </a:t>
            </a:r>
            <a:r>
              <a:rPr lang="en-US" dirty="0" err="1">
                <a:latin typeface="Trebuchet MS" pitchFamily="34" charset="0"/>
              </a:rPr>
              <a:t>dapat</a:t>
            </a:r>
            <a:r>
              <a:rPr lang="en-US" dirty="0">
                <a:latin typeface="Trebuchet MS" pitchFamily="34" charset="0"/>
              </a:rPr>
              <a:t> </a:t>
            </a:r>
            <a:r>
              <a:rPr lang="en-US" dirty="0" err="1">
                <a:latin typeface="Trebuchet MS" pitchFamily="34" charset="0"/>
              </a:rPr>
              <a:t>menjadi</a:t>
            </a:r>
            <a:r>
              <a:rPr lang="en-US" dirty="0">
                <a:latin typeface="Trebuchet MS" pitchFamily="34" charset="0"/>
              </a:rPr>
              <a:t> </a:t>
            </a:r>
            <a:r>
              <a:rPr lang="en-US" dirty="0" err="1">
                <a:latin typeface="Trebuchet MS" pitchFamily="34" charset="0"/>
              </a:rPr>
              <a:t>Penggugat</a:t>
            </a:r>
            <a:r>
              <a:rPr lang="en-US" dirty="0">
                <a:latin typeface="Trebuchet MS" pitchFamily="34" charset="0"/>
              </a:rPr>
              <a:t>;</a:t>
            </a:r>
          </a:p>
          <a:p>
            <a:pPr lvl="1" eaLnBrk="1" hangingPunct="1">
              <a:lnSpc>
                <a:spcPct val="90000"/>
              </a:lnSpc>
              <a:defRPr/>
            </a:pPr>
            <a:r>
              <a:rPr lang="en-US" dirty="0" err="1">
                <a:latin typeface="Trebuchet MS" pitchFamily="34" charset="0"/>
              </a:rPr>
              <a:t>Hanya</a:t>
            </a:r>
            <a:r>
              <a:rPr lang="en-US" dirty="0">
                <a:latin typeface="Trebuchet MS" pitchFamily="34" charset="0"/>
              </a:rPr>
              <a:t> </a:t>
            </a:r>
            <a:r>
              <a:rPr lang="en-US" dirty="0" err="1">
                <a:latin typeface="Trebuchet MS" pitchFamily="34" charset="0"/>
              </a:rPr>
              <a:t>orang</a:t>
            </a:r>
            <a:r>
              <a:rPr lang="en-US" dirty="0">
                <a:latin typeface="Trebuchet MS" pitchFamily="34" charset="0"/>
              </a:rPr>
              <a:t> yang </a:t>
            </a:r>
            <a:r>
              <a:rPr lang="en-US" dirty="0" err="1">
                <a:latin typeface="Trebuchet MS" pitchFamily="34" charset="0"/>
              </a:rPr>
              <a:t>dituju</a:t>
            </a:r>
            <a:r>
              <a:rPr lang="en-US" dirty="0">
                <a:latin typeface="Trebuchet MS" pitchFamily="34" charset="0"/>
              </a:rPr>
              <a:t> </a:t>
            </a:r>
            <a:r>
              <a:rPr lang="en-US" dirty="0" err="1">
                <a:latin typeface="Trebuchet MS" pitchFamily="34" charset="0"/>
              </a:rPr>
              <a:t>atau</a:t>
            </a:r>
            <a:r>
              <a:rPr lang="en-US" dirty="0">
                <a:latin typeface="Trebuchet MS" pitchFamily="34" charset="0"/>
              </a:rPr>
              <a:t> </a:t>
            </a:r>
            <a:r>
              <a:rPr lang="en-US" dirty="0" err="1">
                <a:latin typeface="Trebuchet MS" pitchFamily="34" charset="0"/>
              </a:rPr>
              <a:t>terkena</a:t>
            </a:r>
            <a:r>
              <a:rPr lang="en-US" dirty="0">
                <a:latin typeface="Trebuchet MS" pitchFamily="34" charset="0"/>
              </a:rPr>
              <a:t> </a:t>
            </a:r>
            <a:r>
              <a:rPr lang="en-US" dirty="0" err="1">
                <a:latin typeface="Trebuchet MS" pitchFamily="34" charset="0"/>
              </a:rPr>
              <a:t>akibat</a:t>
            </a:r>
            <a:r>
              <a:rPr lang="en-US" dirty="0">
                <a:latin typeface="Trebuchet MS" pitchFamily="34" charset="0"/>
              </a:rPr>
              <a:t> KTUN </a:t>
            </a:r>
            <a:r>
              <a:rPr lang="id-ID" dirty="0">
                <a:latin typeface="Trebuchet MS" pitchFamily="34" charset="0"/>
              </a:rPr>
              <a:t>dan karenanya </a:t>
            </a:r>
            <a:r>
              <a:rPr lang="en-US" dirty="0" err="1">
                <a:latin typeface="Trebuchet MS" pitchFamily="34" charset="0"/>
              </a:rPr>
              <a:t>ia</a:t>
            </a:r>
            <a:r>
              <a:rPr lang="en-US" dirty="0">
                <a:latin typeface="Trebuchet MS" pitchFamily="34" charset="0"/>
              </a:rPr>
              <a:t> </a:t>
            </a:r>
            <a:r>
              <a:rPr lang="en-US" dirty="0" err="1">
                <a:latin typeface="Trebuchet MS" pitchFamily="34" charset="0"/>
              </a:rPr>
              <a:t>merasa</a:t>
            </a:r>
            <a:r>
              <a:rPr lang="en-US" dirty="0">
                <a:latin typeface="Trebuchet MS" pitchFamily="34" charset="0"/>
              </a:rPr>
              <a:t> </a:t>
            </a:r>
            <a:r>
              <a:rPr lang="en-US" dirty="0" err="1">
                <a:latin typeface="Trebuchet MS" pitchFamily="34" charset="0"/>
              </a:rPr>
              <a:t>dirugikan</a:t>
            </a:r>
            <a:r>
              <a:rPr lang="en-US" dirty="0">
                <a:latin typeface="Trebuchet MS" pitchFamily="34" charset="0"/>
              </a:rPr>
              <a:t>.</a:t>
            </a:r>
            <a:r>
              <a:rPr lang="id-ID" dirty="0">
                <a:latin typeface="Trebuchet MS" pitchFamily="34" charset="0"/>
              </a:rPr>
              <a:t> </a:t>
            </a:r>
            <a:r>
              <a:rPr lang="id-ID" dirty="0">
                <a:latin typeface="Trebuchet MS" pitchFamily="34" charset="0"/>
                <a:sym typeface="Wingdings" pitchFamily="2" charset="2"/>
              </a:rPr>
              <a:t>CAUSAL VERBAND;</a:t>
            </a:r>
            <a:endParaRPr lang="id-ID" dirty="0">
              <a:latin typeface="Trebuchet MS" pitchFamily="34" charset="0"/>
            </a:endParaRPr>
          </a:p>
          <a:p>
            <a:pPr lvl="1" eaLnBrk="1" hangingPunct="1">
              <a:lnSpc>
                <a:spcPct val="90000"/>
              </a:lnSpc>
              <a:defRPr/>
            </a:pPr>
            <a:r>
              <a:rPr lang="id-ID" dirty="0">
                <a:latin typeface="Trebuchet MS" pitchFamily="34" charset="0"/>
              </a:rPr>
              <a:t>Berlaku asas “no interest no action”;</a:t>
            </a:r>
            <a:endParaRPr lang="en-US" dirty="0">
              <a:latin typeface="Trebuchet MS" pitchFamily="34" charset="0"/>
            </a:endParaRPr>
          </a:p>
          <a:p>
            <a:pPr eaLnBrk="1" hangingPunct="1">
              <a:lnSpc>
                <a:spcPct val="90000"/>
              </a:lnSpc>
              <a:defRPr/>
            </a:pPr>
            <a:r>
              <a:rPr lang="en-US" dirty="0" err="1">
                <a:latin typeface="Trebuchet MS" pitchFamily="34" charset="0"/>
              </a:rPr>
              <a:t>Yurisprupensi</a:t>
            </a:r>
            <a:r>
              <a:rPr lang="en-US" dirty="0">
                <a:latin typeface="Trebuchet MS" pitchFamily="34" charset="0"/>
              </a:rPr>
              <a:t> </a:t>
            </a:r>
            <a:r>
              <a:rPr lang="id-ID" dirty="0">
                <a:latin typeface="Trebuchet MS" pitchFamily="34" charset="0"/>
              </a:rPr>
              <a:t>:</a:t>
            </a:r>
          </a:p>
          <a:p>
            <a:pPr lvl="1">
              <a:lnSpc>
                <a:spcPct val="90000"/>
              </a:lnSpc>
              <a:defRPr/>
            </a:pPr>
            <a:r>
              <a:rPr lang="en-US" dirty="0" err="1">
                <a:latin typeface="Trebuchet MS" pitchFamily="34" charset="0"/>
              </a:rPr>
              <a:t>membolehkan</a:t>
            </a:r>
            <a:r>
              <a:rPr lang="en-US" dirty="0">
                <a:latin typeface="Trebuchet MS" pitchFamily="34" charset="0"/>
              </a:rPr>
              <a:t> legal standing </a:t>
            </a:r>
            <a:r>
              <a:rPr lang="en-US" dirty="0" err="1">
                <a:latin typeface="Trebuchet MS" pitchFamily="34" charset="0"/>
              </a:rPr>
              <a:t>bagi</a:t>
            </a:r>
            <a:r>
              <a:rPr lang="en-US" dirty="0">
                <a:latin typeface="Trebuchet MS" pitchFamily="34" charset="0"/>
              </a:rPr>
              <a:t> Org</a:t>
            </a:r>
            <a:r>
              <a:rPr lang="id-ID" dirty="0">
                <a:latin typeface="Trebuchet MS" pitchFamily="34" charset="0"/>
              </a:rPr>
              <a:t>ani</a:t>
            </a:r>
            <a:r>
              <a:rPr lang="en-US" dirty="0">
                <a:latin typeface="Trebuchet MS" pitchFamily="34" charset="0"/>
              </a:rPr>
              <a:t>s</a:t>
            </a:r>
            <a:r>
              <a:rPr lang="id-ID" dirty="0">
                <a:latin typeface="Trebuchet MS" pitchFamily="34" charset="0"/>
              </a:rPr>
              <a:t>sasi</a:t>
            </a:r>
            <a:r>
              <a:rPr lang="en-US" dirty="0">
                <a:latin typeface="Trebuchet MS" pitchFamily="34" charset="0"/>
              </a:rPr>
              <a:t> </a:t>
            </a:r>
            <a:r>
              <a:rPr lang="en-US" dirty="0" err="1">
                <a:latin typeface="Trebuchet MS" pitchFamily="34" charset="0"/>
              </a:rPr>
              <a:t>Lingk</a:t>
            </a:r>
            <a:r>
              <a:rPr lang="id-ID" dirty="0">
                <a:latin typeface="Trebuchet MS" pitchFamily="34" charset="0"/>
              </a:rPr>
              <a:t>ungan</a:t>
            </a:r>
            <a:r>
              <a:rPr lang="en-US" dirty="0">
                <a:latin typeface="Trebuchet MS" pitchFamily="34" charset="0"/>
              </a:rPr>
              <a:t> </a:t>
            </a:r>
            <a:r>
              <a:rPr lang="en-US" dirty="0" err="1">
                <a:latin typeface="Trebuchet MS" pitchFamily="34" charset="0"/>
              </a:rPr>
              <a:t>Hidup</a:t>
            </a:r>
            <a:r>
              <a:rPr lang="id-ID" dirty="0">
                <a:latin typeface="Trebuchet MS" pitchFamily="34" charset="0"/>
              </a:rPr>
              <a:t>, misalnya WALHI;</a:t>
            </a:r>
          </a:p>
          <a:p>
            <a:pPr lvl="1">
              <a:lnSpc>
                <a:spcPct val="90000"/>
              </a:lnSpc>
              <a:defRPr/>
            </a:pPr>
            <a:r>
              <a:rPr lang="id-ID" dirty="0">
                <a:latin typeface="Trebuchet MS" pitchFamily="34" charset="0"/>
              </a:rPr>
              <a:t>Memperbolehkan badan hukum publik menggugat untuk melindungi kepentigan keperdataannya;</a:t>
            </a:r>
            <a:endParaRPr lang="en-US" dirty="0">
              <a:latin typeface="Trebuchet MS" pitchFamily="34" charset="0"/>
            </a:endParaRPr>
          </a:p>
          <a:p>
            <a:pPr eaLnBrk="1" hangingPunct="1">
              <a:lnSpc>
                <a:spcPct val="90000"/>
              </a:lnSpc>
              <a:defRPr/>
            </a:pPr>
            <a:r>
              <a:rPr lang="id-ID" dirty="0">
                <a:latin typeface="Trebuchet MS" pitchFamily="34" charset="0"/>
              </a:rPr>
              <a:t>Pasal 48 UU No.14 Tahun 2008 ttg KIP memperluas kompetensi subjek penggugat </a:t>
            </a:r>
            <a:r>
              <a:rPr lang="id-ID" dirty="0">
                <a:latin typeface="Trebuchet MS" pitchFamily="34" charset="0"/>
                <a:sym typeface="Wingdings" pitchFamily="2" charset="2"/>
              </a:rPr>
              <a:t> Badan Hukum Publik dapat menjadi Pengguhat dalam Sengketa Informasi Publik di PTUN;</a:t>
            </a:r>
            <a:endParaRPr lang="en-US" dirty="0">
              <a:latin typeface="Trebuchet MS"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id-ID" dirty="0"/>
              <a:t>PENGAJUAN </a:t>
            </a:r>
            <a:r>
              <a:rPr lang="en-US" dirty="0" err="1"/>
              <a:t>Gugatan</a:t>
            </a:r>
            <a:r>
              <a:rPr lang="en-US" dirty="0"/>
              <a:t> </a:t>
            </a:r>
          </a:p>
        </p:txBody>
      </p:sp>
      <p:sp>
        <p:nvSpPr>
          <p:cNvPr id="106499" name="Rectangle 3"/>
          <p:cNvSpPr>
            <a:spLocks noGrp="1" noChangeArrowheads="1"/>
          </p:cNvSpPr>
          <p:nvPr>
            <p:ph idx="1"/>
          </p:nvPr>
        </p:nvSpPr>
        <p:spPr>
          <a:xfrm>
            <a:off x="457200" y="2109482"/>
            <a:ext cx="7239000" cy="3891286"/>
          </a:xfrm>
        </p:spPr>
        <p:txBody>
          <a:bodyPr>
            <a:normAutofit/>
          </a:bodyPr>
          <a:lstStyle/>
          <a:p>
            <a:pPr algn="just" eaLnBrk="1" hangingPunct="1">
              <a:defRPr/>
            </a:pPr>
            <a:r>
              <a:rPr lang="en-US" dirty="0" err="1">
                <a:solidFill>
                  <a:srgbClr val="FF0000"/>
                </a:solidFill>
              </a:rPr>
              <a:t>Gugatan</a:t>
            </a:r>
            <a:r>
              <a:rPr lang="en-US" dirty="0">
                <a:solidFill>
                  <a:srgbClr val="FF0000"/>
                </a:solidFill>
              </a:rPr>
              <a:t> </a:t>
            </a:r>
            <a:r>
              <a:rPr lang="en-US" dirty="0" err="1">
                <a:solidFill>
                  <a:srgbClr val="FF0000"/>
                </a:solidFill>
              </a:rPr>
              <a:t>adalah</a:t>
            </a:r>
            <a:r>
              <a:rPr lang="en-US" dirty="0">
                <a:solidFill>
                  <a:srgbClr val="FF0000"/>
                </a:solidFill>
              </a:rPr>
              <a:t> </a:t>
            </a:r>
            <a:r>
              <a:rPr lang="en-US" dirty="0" err="1">
                <a:solidFill>
                  <a:srgbClr val="FF0000"/>
                </a:solidFill>
              </a:rPr>
              <a:t>permohonan</a:t>
            </a:r>
            <a:r>
              <a:rPr lang="en-US" dirty="0">
                <a:solidFill>
                  <a:srgbClr val="FF0000"/>
                </a:solidFill>
              </a:rPr>
              <a:t> yang </a:t>
            </a:r>
            <a:r>
              <a:rPr lang="en-US" dirty="0" err="1">
                <a:solidFill>
                  <a:srgbClr val="FF0000"/>
                </a:solidFill>
              </a:rPr>
              <a:t>berisi</a:t>
            </a:r>
            <a:r>
              <a:rPr lang="en-US" dirty="0">
                <a:solidFill>
                  <a:srgbClr val="FF0000"/>
                </a:solidFill>
              </a:rPr>
              <a:t> </a:t>
            </a:r>
            <a:r>
              <a:rPr lang="en-US" dirty="0" err="1">
                <a:solidFill>
                  <a:srgbClr val="FF0000"/>
                </a:solidFill>
              </a:rPr>
              <a:t>tuntutan</a:t>
            </a:r>
            <a:r>
              <a:rPr lang="en-US" dirty="0">
                <a:solidFill>
                  <a:srgbClr val="FF0000"/>
                </a:solidFill>
              </a:rPr>
              <a:t> </a:t>
            </a:r>
            <a:r>
              <a:rPr lang="en-US" dirty="0" err="1">
                <a:solidFill>
                  <a:srgbClr val="FF0000"/>
                </a:solidFill>
              </a:rPr>
              <a:t>terhadap</a:t>
            </a:r>
            <a:r>
              <a:rPr lang="en-US" dirty="0">
                <a:solidFill>
                  <a:srgbClr val="FF0000"/>
                </a:solidFill>
              </a:rPr>
              <a:t> </a:t>
            </a:r>
            <a:r>
              <a:rPr lang="en-US" dirty="0" err="1">
                <a:solidFill>
                  <a:srgbClr val="FF0000"/>
                </a:solidFill>
              </a:rPr>
              <a:t>Badan</a:t>
            </a:r>
            <a:r>
              <a:rPr lang="en-US" dirty="0">
                <a:solidFill>
                  <a:srgbClr val="FF0000"/>
                </a:solidFill>
              </a:rPr>
              <a:t>/</a:t>
            </a:r>
            <a:r>
              <a:rPr lang="en-US" dirty="0" err="1">
                <a:solidFill>
                  <a:srgbClr val="FF0000"/>
                </a:solidFill>
              </a:rPr>
              <a:t>Pejabat</a:t>
            </a:r>
            <a:r>
              <a:rPr lang="en-US" dirty="0">
                <a:solidFill>
                  <a:srgbClr val="FF0000"/>
                </a:solidFill>
              </a:rPr>
              <a:t> TUN </a:t>
            </a:r>
            <a:r>
              <a:rPr lang="en-US" dirty="0" err="1">
                <a:solidFill>
                  <a:srgbClr val="FF0000"/>
                </a:solidFill>
              </a:rPr>
              <a:t>dan</a:t>
            </a:r>
            <a:r>
              <a:rPr lang="en-US" dirty="0">
                <a:solidFill>
                  <a:srgbClr val="FF0000"/>
                </a:solidFill>
              </a:rPr>
              <a:t> </a:t>
            </a:r>
            <a:r>
              <a:rPr lang="en-US" dirty="0" err="1">
                <a:solidFill>
                  <a:srgbClr val="FF0000"/>
                </a:solidFill>
              </a:rPr>
              <a:t>diajukan</a:t>
            </a:r>
            <a:r>
              <a:rPr lang="en-US" dirty="0">
                <a:solidFill>
                  <a:srgbClr val="FF0000"/>
                </a:solidFill>
              </a:rPr>
              <a:t> </a:t>
            </a:r>
            <a:r>
              <a:rPr lang="en-US" dirty="0" err="1">
                <a:solidFill>
                  <a:srgbClr val="FF0000"/>
                </a:solidFill>
              </a:rPr>
              <a:t>ke</a:t>
            </a:r>
            <a:r>
              <a:rPr lang="en-US" dirty="0">
                <a:solidFill>
                  <a:srgbClr val="FF0000"/>
                </a:solidFill>
              </a:rPr>
              <a:t> </a:t>
            </a:r>
            <a:r>
              <a:rPr lang="en-US" dirty="0" err="1">
                <a:solidFill>
                  <a:srgbClr val="FF0000"/>
                </a:solidFill>
              </a:rPr>
              <a:t>pengadilan</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mendapatkan</a:t>
            </a:r>
            <a:r>
              <a:rPr lang="en-US" dirty="0">
                <a:solidFill>
                  <a:srgbClr val="FF0000"/>
                </a:solidFill>
              </a:rPr>
              <a:t> </a:t>
            </a:r>
            <a:r>
              <a:rPr lang="en-US" dirty="0" err="1">
                <a:solidFill>
                  <a:srgbClr val="FF0000"/>
                </a:solidFill>
              </a:rPr>
              <a:t>keputusan</a:t>
            </a:r>
            <a:r>
              <a:rPr lang="en-US" dirty="0">
                <a:solidFill>
                  <a:srgbClr val="FF0000"/>
                </a:solidFill>
              </a:rPr>
              <a:t>;</a:t>
            </a:r>
          </a:p>
          <a:p>
            <a:pPr algn="just" eaLnBrk="1" hangingPunct="1">
              <a:defRPr/>
            </a:pPr>
            <a:r>
              <a:rPr lang="en-US" dirty="0" err="1">
                <a:solidFill>
                  <a:srgbClr val="FF0000"/>
                </a:solidFill>
              </a:rPr>
              <a:t>Harus</a:t>
            </a:r>
            <a:r>
              <a:rPr lang="en-US" dirty="0">
                <a:solidFill>
                  <a:srgbClr val="FF0000"/>
                </a:solidFill>
              </a:rPr>
              <a:t> </a:t>
            </a:r>
            <a:r>
              <a:rPr lang="en-US" dirty="0" err="1">
                <a:solidFill>
                  <a:srgbClr val="FF0000"/>
                </a:solidFill>
              </a:rPr>
              <a:t>tertulis</a:t>
            </a:r>
            <a:r>
              <a:rPr lang="en-US" dirty="0">
                <a:solidFill>
                  <a:srgbClr val="FF0000"/>
                </a:solidFill>
              </a:rPr>
              <a:t>, </a:t>
            </a:r>
            <a:r>
              <a:rPr lang="en-US" dirty="0" err="1">
                <a:solidFill>
                  <a:srgbClr val="FF0000"/>
                </a:solidFill>
              </a:rPr>
              <a:t>jika</a:t>
            </a:r>
            <a:r>
              <a:rPr lang="en-US" dirty="0">
                <a:solidFill>
                  <a:srgbClr val="FF0000"/>
                </a:solidFill>
              </a:rPr>
              <a:t> </a:t>
            </a:r>
            <a:r>
              <a:rPr lang="en-US" dirty="0" err="1">
                <a:solidFill>
                  <a:srgbClr val="FF0000"/>
                </a:solidFill>
              </a:rPr>
              <a:t>tidak</a:t>
            </a:r>
            <a:r>
              <a:rPr lang="en-US" dirty="0">
                <a:solidFill>
                  <a:srgbClr val="FF0000"/>
                </a:solidFill>
              </a:rPr>
              <a:t> </a:t>
            </a:r>
            <a:r>
              <a:rPr lang="en-US" dirty="0" err="1">
                <a:solidFill>
                  <a:srgbClr val="FF0000"/>
                </a:solidFill>
              </a:rPr>
              <a:t>pandai</a:t>
            </a:r>
            <a:r>
              <a:rPr lang="en-US" dirty="0">
                <a:solidFill>
                  <a:srgbClr val="FF0000"/>
                </a:solidFill>
              </a:rPr>
              <a:t> </a:t>
            </a:r>
            <a:r>
              <a:rPr lang="en-US" dirty="0" err="1">
                <a:solidFill>
                  <a:srgbClr val="FF0000"/>
                </a:solidFill>
              </a:rPr>
              <a:t>baca</a:t>
            </a:r>
            <a:r>
              <a:rPr lang="en-US" dirty="0">
                <a:solidFill>
                  <a:srgbClr val="FF0000"/>
                </a:solidFill>
              </a:rPr>
              <a:t> </a:t>
            </a:r>
            <a:r>
              <a:rPr lang="en-US" dirty="0" err="1">
                <a:solidFill>
                  <a:srgbClr val="FF0000"/>
                </a:solidFill>
              </a:rPr>
              <a:t>tulis</a:t>
            </a:r>
            <a:r>
              <a:rPr lang="en-US" dirty="0">
                <a:solidFill>
                  <a:srgbClr val="FF0000"/>
                </a:solidFill>
              </a:rPr>
              <a:t> </a:t>
            </a:r>
            <a:r>
              <a:rPr lang="en-US" dirty="0" err="1">
                <a:solidFill>
                  <a:srgbClr val="FF0000"/>
                </a:solidFill>
              </a:rPr>
              <a:t>dapat</a:t>
            </a:r>
            <a:r>
              <a:rPr lang="en-US" dirty="0">
                <a:solidFill>
                  <a:srgbClr val="FF0000"/>
                </a:solidFill>
              </a:rPr>
              <a:t> </a:t>
            </a:r>
            <a:r>
              <a:rPr lang="en-US" dirty="0" err="1">
                <a:solidFill>
                  <a:srgbClr val="FF0000"/>
                </a:solidFill>
              </a:rPr>
              <a:t>meminta</a:t>
            </a:r>
            <a:r>
              <a:rPr lang="en-US" dirty="0">
                <a:solidFill>
                  <a:srgbClr val="FF0000"/>
                </a:solidFill>
              </a:rPr>
              <a:t> </a:t>
            </a:r>
            <a:r>
              <a:rPr lang="en-US" dirty="0" err="1">
                <a:solidFill>
                  <a:srgbClr val="FF0000"/>
                </a:solidFill>
              </a:rPr>
              <a:t>bantuan</a:t>
            </a:r>
            <a:r>
              <a:rPr lang="en-US" dirty="0">
                <a:solidFill>
                  <a:srgbClr val="FF0000"/>
                </a:solidFill>
              </a:rPr>
              <a:t> </a:t>
            </a:r>
            <a:r>
              <a:rPr lang="en-US" dirty="0" err="1">
                <a:solidFill>
                  <a:srgbClr val="FF0000"/>
                </a:solidFill>
              </a:rPr>
              <a:t>Panitera</a:t>
            </a:r>
            <a:r>
              <a:rPr lang="en-US" dirty="0">
                <a:solidFill>
                  <a:srgbClr val="FF0000"/>
                </a:solidFill>
              </a:rPr>
              <a:t> </a:t>
            </a:r>
            <a:r>
              <a:rPr lang="en-US" dirty="0" err="1">
                <a:solidFill>
                  <a:srgbClr val="FF0000"/>
                </a:solidFill>
              </a:rPr>
              <a:t>untuk</a:t>
            </a:r>
            <a:r>
              <a:rPr lang="en-US" dirty="0">
                <a:solidFill>
                  <a:srgbClr val="FF0000"/>
                </a:solidFill>
              </a:rPr>
              <a:t> </a:t>
            </a:r>
            <a:r>
              <a:rPr lang="en-US" dirty="0" err="1">
                <a:solidFill>
                  <a:srgbClr val="FF0000"/>
                </a:solidFill>
              </a:rPr>
              <a:t>menuliskannya</a:t>
            </a:r>
            <a:r>
              <a:rPr lang="en-US" dirty="0">
                <a:solidFill>
                  <a:srgbClr val="FF0000"/>
                </a:solidFill>
              </a:rPr>
              <a:t>. </a:t>
            </a:r>
            <a:endParaRPr lang="id-ID" dirty="0">
              <a:solidFill>
                <a:srgbClr val="FF0000"/>
              </a:solidFill>
            </a:endParaRPr>
          </a:p>
          <a:p>
            <a:pPr algn="just" eaLnBrk="1" hangingPunct="1">
              <a:defRPr/>
            </a:pPr>
            <a:r>
              <a:rPr lang="id-ID" dirty="0">
                <a:solidFill>
                  <a:srgbClr val="FF0000"/>
                </a:solidFill>
              </a:rPr>
              <a:t>Pengajuan gugatan dapat menggunakan atau tanpa kuasa hukum.</a:t>
            </a: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E9EB-8AFE-AA86-8D35-1CFBAFB7B04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5BD885-3905-94F5-77C4-F8D6AFA4674E}"/>
              </a:ext>
            </a:extLst>
          </p:cNvPr>
          <p:cNvSpPr>
            <a:spLocks noGrp="1"/>
          </p:cNvSpPr>
          <p:nvPr>
            <p:ph idx="1"/>
          </p:nvPr>
        </p:nvSpPr>
        <p:spPr/>
        <p:txBody>
          <a:bodyPr/>
          <a:lstStyle/>
          <a:p>
            <a:r>
              <a:rPr lang="en-US" b="1" dirty="0" err="1"/>
              <a:t>Pejabat</a:t>
            </a:r>
            <a:r>
              <a:rPr lang="en-US" b="1" dirty="0"/>
              <a:t>-</a:t>
            </a:r>
            <a:r>
              <a:rPr lang="en-US" dirty="0"/>
              <a:t>  KTUN= </a:t>
            </a:r>
            <a:r>
              <a:rPr lang="en-US" b="1" dirty="0" err="1"/>
              <a:t>Bawahan</a:t>
            </a:r>
            <a:r>
              <a:rPr lang="en-US" b="1" dirty="0"/>
              <a:t>, </a:t>
            </a:r>
            <a:r>
              <a:rPr lang="en-US" b="1" dirty="0" err="1"/>
              <a:t>pegawai</a:t>
            </a:r>
            <a:r>
              <a:rPr lang="en-US" b="1" dirty="0"/>
              <a:t>, staff</a:t>
            </a:r>
          </a:p>
          <a:p>
            <a:endParaRPr lang="en-US" b="1" dirty="0"/>
          </a:p>
          <a:p>
            <a:r>
              <a:rPr lang="en-US" b="1" dirty="0"/>
              <a:t>PTUN= </a:t>
            </a:r>
            <a:r>
              <a:rPr lang="en-US" b="1" dirty="0" err="1"/>
              <a:t>Menggabulkan</a:t>
            </a:r>
            <a:r>
              <a:rPr lang="en-US" b="1" dirty="0"/>
              <a:t> </a:t>
            </a:r>
            <a:r>
              <a:rPr lang="en-US" b="1" dirty="0" err="1"/>
              <a:t>Gugatan</a:t>
            </a:r>
            <a:r>
              <a:rPr lang="en-US" b="1" dirty="0"/>
              <a:t>= KTUN </a:t>
            </a:r>
            <a:r>
              <a:rPr lang="en-US" b="1" dirty="0" err="1"/>
              <a:t>Pemecatan</a:t>
            </a:r>
            <a:r>
              <a:rPr lang="en-US" b="1" dirty="0"/>
              <a:t> </a:t>
            </a:r>
            <a:r>
              <a:rPr lang="en-US" b="1" dirty="0" err="1"/>
              <a:t>Pegawai</a:t>
            </a:r>
            <a:r>
              <a:rPr lang="en-US" b="1" dirty="0"/>
              <a:t>= </a:t>
            </a:r>
          </a:p>
        </p:txBody>
      </p:sp>
    </p:spTree>
    <p:extLst>
      <p:ext uri="{BB962C8B-B14F-4D97-AF65-F5344CB8AC3E}">
        <p14:creationId xmlns:p14="http://schemas.microsoft.com/office/powerpoint/2010/main" val="365987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304800" y="457200"/>
            <a:ext cx="8839200" cy="5943600"/>
          </a:xfrm>
        </p:spPr>
        <p:txBody>
          <a:bodyPr/>
          <a:lstStyle/>
          <a:p>
            <a:pPr algn="ctr" eaLnBrk="1" hangingPunct="1">
              <a:lnSpc>
                <a:spcPct val="90000"/>
              </a:lnSpc>
              <a:buFontTx/>
              <a:buNone/>
            </a:pPr>
            <a:r>
              <a:rPr lang="en-US" sz="2800" dirty="0"/>
              <a:t>INGAT di PTUN</a:t>
            </a:r>
          </a:p>
          <a:p>
            <a:pPr algn="ctr" eaLnBrk="1" hangingPunct="1">
              <a:lnSpc>
                <a:spcPct val="90000"/>
              </a:lnSpc>
              <a:buFontTx/>
              <a:buNone/>
            </a:pPr>
            <a:endParaRPr lang="en-US" sz="2800" dirty="0"/>
          </a:p>
          <a:p>
            <a:pPr eaLnBrk="1" hangingPunct="1">
              <a:lnSpc>
                <a:spcPct val="90000"/>
              </a:lnSpc>
              <a:buFontTx/>
              <a:buBlip>
                <a:blip r:embed="rId2"/>
              </a:buBlip>
            </a:pPr>
            <a:r>
              <a:rPr lang="en-US" sz="2800" dirty="0" err="1"/>
              <a:t>Pemberian</a:t>
            </a:r>
            <a:r>
              <a:rPr lang="en-US" sz="2800" dirty="0"/>
              <a:t> </a:t>
            </a:r>
            <a:r>
              <a:rPr lang="en-US" sz="2800" dirty="0" err="1"/>
              <a:t>kuasa</a:t>
            </a:r>
            <a:r>
              <a:rPr lang="en-US" sz="2800" dirty="0"/>
              <a:t> TIDAK WAJIB;</a:t>
            </a:r>
          </a:p>
          <a:p>
            <a:pPr eaLnBrk="1" hangingPunct="1">
              <a:lnSpc>
                <a:spcPct val="90000"/>
              </a:lnSpc>
              <a:buFontTx/>
              <a:buBlip>
                <a:blip r:embed="rId2"/>
              </a:buBlip>
            </a:pPr>
            <a:r>
              <a:rPr lang="en-US" sz="2800" dirty="0" err="1"/>
              <a:t>Fungsinya</a:t>
            </a:r>
            <a:r>
              <a:rPr lang="en-US" sz="2800" dirty="0"/>
              <a:t> </a:t>
            </a:r>
            <a:r>
              <a:rPr lang="en-US" sz="2800" dirty="0" err="1"/>
              <a:t>alternativ</a:t>
            </a:r>
            <a:r>
              <a:rPr lang="en-US" sz="2800" dirty="0"/>
              <a:t>, </a:t>
            </a:r>
            <a:r>
              <a:rPr lang="en-US" sz="2800" dirty="0" err="1"/>
              <a:t>mendampingi</a:t>
            </a:r>
            <a:r>
              <a:rPr lang="en-US" sz="2800" dirty="0"/>
              <a:t> </a:t>
            </a:r>
            <a:r>
              <a:rPr lang="en-US" sz="2800" dirty="0" err="1"/>
              <a:t>atau</a:t>
            </a:r>
            <a:r>
              <a:rPr lang="en-US" sz="2800" dirty="0"/>
              <a:t> </a:t>
            </a:r>
            <a:r>
              <a:rPr lang="en-US" sz="2800" dirty="0" err="1"/>
              <a:t>mewakili</a:t>
            </a:r>
            <a:r>
              <a:rPr lang="en-US" sz="2800" dirty="0"/>
              <a:t> </a:t>
            </a:r>
            <a:r>
              <a:rPr lang="en-US" sz="2800" dirty="0" err="1"/>
              <a:t>dalam</a:t>
            </a:r>
            <a:r>
              <a:rPr lang="en-US" sz="2800" dirty="0"/>
              <a:t> </a:t>
            </a:r>
            <a:r>
              <a:rPr lang="en-US" sz="2800" dirty="0" err="1"/>
              <a:t>sengketa</a:t>
            </a:r>
            <a:r>
              <a:rPr lang="en-US" sz="2800" dirty="0"/>
              <a:t>;</a:t>
            </a:r>
          </a:p>
          <a:p>
            <a:pPr eaLnBrk="1" hangingPunct="1">
              <a:lnSpc>
                <a:spcPct val="90000"/>
              </a:lnSpc>
              <a:buFontTx/>
              <a:buBlip>
                <a:blip r:embed="rId2"/>
              </a:buBlip>
            </a:pPr>
            <a:r>
              <a:rPr lang="en-US" sz="2800" dirty="0" err="1"/>
              <a:t>Pemberian</a:t>
            </a:r>
            <a:r>
              <a:rPr lang="en-US" sz="2800" dirty="0"/>
              <a:t> </a:t>
            </a:r>
            <a:r>
              <a:rPr lang="en-US" sz="2800" dirty="0" err="1"/>
              <a:t>kuasa</a:t>
            </a:r>
            <a:r>
              <a:rPr lang="en-US" sz="2800" dirty="0"/>
              <a:t> </a:t>
            </a:r>
            <a:r>
              <a:rPr lang="en-US" sz="2800" dirty="0" err="1"/>
              <a:t>dpt</a:t>
            </a:r>
            <a:r>
              <a:rPr lang="en-US" sz="2800" dirty="0"/>
              <a:t> </a:t>
            </a:r>
            <a:r>
              <a:rPr lang="en-US" sz="2800" dirty="0" err="1"/>
              <a:t>terdiri</a:t>
            </a:r>
            <a:r>
              <a:rPr lang="en-US" sz="2800" dirty="0"/>
              <a:t> 1 orang / </a:t>
            </a:r>
            <a:r>
              <a:rPr lang="en-US" sz="2800" dirty="0" err="1"/>
              <a:t>lebih</a:t>
            </a:r>
            <a:r>
              <a:rPr lang="en-US" sz="2800" dirty="0"/>
              <a:t>;</a:t>
            </a:r>
          </a:p>
          <a:p>
            <a:pPr eaLnBrk="1" hangingPunct="1">
              <a:lnSpc>
                <a:spcPct val="90000"/>
              </a:lnSpc>
              <a:buFontTx/>
              <a:buBlip>
                <a:blip r:embed="rId2"/>
              </a:buBlip>
            </a:pPr>
            <a:r>
              <a:rPr lang="en-US" sz="2800" dirty="0"/>
              <a:t>Cara </a:t>
            </a:r>
            <a:r>
              <a:rPr lang="en-US" sz="2800" dirty="0" err="1"/>
              <a:t>pemberian</a:t>
            </a:r>
            <a:r>
              <a:rPr lang="en-US" sz="2800" dirty="0"/>
              <a:t> </a:t>
            </a:r>
            <a:r>
              <a:rPr lang="en-US" sz="2800" dirty="0" err="1"/>
              <a:t>dapat</a:t>
            </a:r>
            <a:r>
              <a:rPr lang="en-US" sz="2800" dirty="0"/>
              <a:t> </a:t>
            </a:r>
            <a:r>
              <a:rPr lang="en-US" sz="2800" dirty="0" err="1"/>
              <a:t>melalui</a:t>
            </a:r>
            <a:r>
              <a:rPr lang="en-US" sz="2800" dirty="0"/>
              <a:t> </a:t>
            </a:r>
            <a:r>
              <a:rPr lang="en-US" sz="2800" dirty="0" err="1"/>
              <a:t>surat</a:t>
            </a:r>
            <a:r>
              <a:rPr lang="en-US" sz="2800" dirty="0"/>
              <a:t> </a:t>
            </a:r>
            <a:r>
              <a:rPr lang="en-US" sz="2800" dirty="0" err="1"/>
              <a:t>kuasa</a:t>
            </a:r>
            <a:r>
              <a:rPr lang="en-US" sz="2800" dirty="0"/>
              <a:t> </a:t>
            </a:r>
            <a:r>
              <a:rPr lang="en-US" sz="2800" dirty="0" err="1"/>
              <a:t>khusus</a:t>
            </a:r>
            <a:r>
              <a:rPr lang="en-US" sz="2800" dirty="0"/>
              <a:t> </a:t>
            </a:r>
            <a:r>
              <a:rPr lang="en-US" sz="2800" dirty="0" err="1"/>
              <a:t>atau</a:t>
            </a:r>
            <a:r>
              <a:rPr lang="en-US" sz="2800" dirty="0"/>
              <a:t> </a:t>
            </a:r>
            <a:r>
              <a:rPr lang="en-US" sz="2800" dirty="0" err="1"/>
              <a:t>lisan</a:t>
            </a:r>
            <a:r>
              <a:rPr lang="en-US" sz="2800" dirty="0"/>
              <a:t> </a:t>
            </a:r>
            <a:r>
              <a:rPr lang="en-US" sz="2800" dirty="0" err="1"/>
              <a:t>dipersidangan</a:t>
            </a:r>
            <a:r>
              <a:rPr lang="en-US" sz="2800" dirty="0"/>
              <a:t>;</a:t>
            </a:r>
          </a:p>
          <a:p>
            <a:pPr eaLnBrk="1" hangingPunct="1">
              <a:lnSpc>
                <a:spcPct val="90000"/>
              </a:lnSpc>
              <a:buFontTx/>
              <a:buBlip>
                <a:blip r:embed="rId2"/>
              </a:buBlip>
            </a:pPr>
            <a:r>
              <a:rPr lang="en-US" sz="2800" dirty="0"/>
              <a:t>Surat </a:t>
            </a:r>
            <a:r>
              <a:rPr lang="en-US" sz="2800" dirty="0" err="1"/>
              <a:t>kuasa</a:t>
            </a:r>
            <a:r>
              <a:rPr lang="en-US" sz="2800" dirty="0"/>
              <a:t> </a:t>
            </a:r>
            <a:r>
              <a:rPr lang="en-US" sz="2800" dirty="0" err="1"/>
              <a:t>wajib</a:t>
            </a:r>
            <a:r>
              <a:rPr lang="en-US" sz="2800" dirty="0"/>
              <a:t> </a:t>
            </a:r>
            <a:r>
              <a:rPr lang="en-US" sz="2800" dirty="0" err="1"/>
              <a:t>dilampirkan</a:t>
            </a:r>
            <a:r>
              <a:rPr lang="en-US" sz="2800" dirty="0"/>
              <a:t>, </a:t>
            </a:r>
            <a:r>
              <a:rPr lang="en-US" sz="2800" dirty="0" err="1"/>
              <a:t>jika</a:t>
            </a:r>
            <a:r>
              <a:rPr lang="en-US" sz="2800" dirty="0"/>
              <a:t> </a:t>
            </a:r>
            <a:r>
              <a:rPr lang="en-US" sz="2800" dirty="0" err="1"/>
              <a:t>menggunakan</a:t>
            </a:r>
            <a:r>
              <a:rPr lang="en-US" sz="2800" dirty="0"/>
              <a:t> </a:t>
            </a:r>
            <a:r>
              <a:rPr lang="en-US" sz="2800" dirty="0" err="1"/>
              <a:t>kuasa</a:t>
            </a:r>
            <a:r>
              <a:rPr lang="en-US" sz="2800" dirty="0"/>
              <a:t>;</a:t>
            </a:r>
          </a:p>
          <a:p>
            <a:pPr eaLnBrk="1" hangingPunct="1">
              <a:lnSpc>
                <a:spcPct val="90000"/>
              </a:lnSpc>
              <a:buFontTx/>
              <a:buBlip>
                <a:blip r:embed="rId2"/>
              </a:buBlip>
            </a:pPr>
            <a:r>
              <a:rPr lang="en-US" sz="2800" dirty="0" err="1"/>
              <a:t>Apabila</a:t>
            </a:r>
            <a:r>
              <a:rPr lang="en-US" sz="2800" dirty="0"/>
              <a:t> </a:t>
            </a:r>
            <a:r>
              <a:rPr lang="en-US" sz="2800" dirty="0" err="1"/>
              <a:t>tindakanpenerima</a:t>
            </a:r>
            <a:r>
              <a:rPr lang="en-US" sz="2800" dirty="0"/>
              <a:t> </a:t>
            </a:r>
            <a:r>
              <a:rPr lang="en-US" sz="2800" dirty="0" err="1"/>
              <a:t>kuasa</a:t>
            </a:r>
            <a:r>
              <a:rPr lang="en-US" sz="2800" dirty="0"/>
              <a:t> </a:t>
            </a:r>
            <a:r>
              <a:rPr lang="en-US" sz="2800" dirty="0" err="1"/>
              <a:t>melampaui</a:t>
            </a:r>
            <a:r>
              <a:rPr lang="en-US" sz="2800" dirty="0"/>
              <a:t> </a:t>
            </a:r>
            <a:r>
              <a:rPr lang="en-US" sz="2800" dirty="0" err="1"/>
              <a:t>kewenangan</a:t>
            </a:r>
            <a:r>
              <a:rPr lang="en-US" sz="2800" dirty="0"/>
              <a:t>, </a:t>
            </a:r>
            <a:r>
              <a:rPr lang="en-US" sz="2800" dirty="0" err="1"/>
              <a:t>pemberi</a:t>
            </a:r>
            <a:r>
              <a:rPr lang="en-US" sz="2800" dirty="0"/>
              <a:t> </a:t>
            </a:r>
            <a:r>
              <a:rPr lang="en-US" sz="2800" dirty="0" err="1"/>
              <a:t>kuasa</a:t>
            </a:r>
            <a:r>
              <a:rPr lang="en-US" sz="2800" dirty="0"/>
              <a:t> </a:t>
            </a:r>
            <a:r>
              <a:rPr lang="en-US" sz="2800" dirty="0" err="1"/>
              <a:t>dapat</a:t>
            </a:r>
            <a:r>
              <a:rPr lang="en-US" sz="2800" dirty="0"/>
              <a:t> </a:t>
            </a:r>
            <a:r>
              <a:rPr lang="en-US" sz="2800" dirty="0" err="1"/>
              <a:t>mengajukan</a:t>
            </a:r>
            <a:r>
              <a:rPr lang="en-US" sz="2800" dirty="0"/>
              <a:t> </a:t>
            </a:r>
            <a:r>
              <a:rPr lang="en-US" sz="2800" dirty="0" err="1"/>
              <a:t>pembatalan</a:t>
            </a:r>
            <a:r>
              <a:rPr lang="en-US" sz="2800" dirty="0"/>
              <a:t> </a:t>
            </a:r>
            <a:r>
              <a:rPr lang="en-US" sz="2800" dirty="0" err="1"/>
              <a:t>kepada</a:t>
            </a:r>
            <a:r>
              <a:rPr lang="en-US" sz="2800" dirty="0"/>
              <a:t> Hakim;</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52400"/>
            <a:ext cx="8229600" cy="636588"/>
          </a:xfrm>
        </p:spPr>
        <p:txBody>
          <a:bodyPr/>
          <a:lstStyle/>
          <a:p>
            <a:pPr eaLnBrk="1" hangingPunct="1">
              <a:defRPr/>
            </a:pPr>
            <a:r>
              <a:rPr lang="en-US" sz="4000"/>
              <a:t>Kapan Menggugat ?</a:t>
            </a:r>
          </a:p>
        </p:txBody>
      </p:sp>
      <p:sp>
        <p:nvSpPr>
          <p:cNvPr id="101379" name="Rectangle 3"/>
          <p:cNvSpPr>
            <a:spLocks noGrp="1" noChangeArrowheads="1"/>
          </p:cNvSpPr>
          <p:nvPr>
            <p:ph type="body" idx="1"/>
          </p:nvPr>
        </p:nvSpPr>
        <p:spPr>
          <a:xfrm>
            <a:off x="142876" y="990600"/>
            <a:ext cx="8429652" cy="5638800"/>
          </a:xfrm>
        </p:spPr>
        <p:txBody>
          <a:bodyPr/>
          <a:lstStyle/>
          <a:p>
            <a:pPr algn="just" eaLnBrk="1" hangingPunct="1">
              <a:defRPr/>
            </a:pPr>
            <a:r>
              <a:rPr lang="en-US" dirty="0" err="1"/>
              <a:t>Gugatan</a:t>
            </a:r>
            <a:r>
              <a:rPr lang="en-US" dirty="0"/>
              <a:t> </a:t>
            </a:r>
            <a:r>
              <a:rPr lang="en-US" dirty="0" err="1"/>
              <a:t>tidak</a:t>
            </a:r>
            <a:r>
              <a:rPr lang="en-US" dirty="0"/>
              <a:t> </a:t>
            </a:r>
            <a:r>
              <a:rPr lang="en-US" dirty="0" err="1"/>
              <a:t>boleh</a:t>
            </a:r>
            <a:r>
              <a:rPr lang="en-US" dirty="0"/>
              <a:t> </a:t>
            </a:r>
            <a:r>
              <a:rPr lang="en-US" dirty="0" err="1"/>
              <a:t>prematur</a:t>
            </a:r>
            <a:r>
              <a:rPr lang="en-US" dirty="0"/>
              <a:t> </a:t>
            </a:r>
            <a:r>
              <a:rPr lang="en-US" dirty="0" err="1"/>
              <a:t>dan</a:t>
            </a:r>
            <a:r>
              <a:rPr lang="en-US" dirty="0"/>
              <a:t> </a:t>
            </a:r>
            <a:r>
              <a:rPr lang="en-US" dirty="0" err="1"/>
              <a:t>daluarsa</a:t>
            </a:r>
            <a:r>
              <a:rPr lang="en-US" dirty="0"/>
              <a:t> (90 </a:t>
            </a:r>
            <a:r>
              <a:rPr lang="en-US" dirty="0" err="1"/>
              <a:t>hari</a:t>
            </a:r>
            <a:r>
              <a:rPr lang="en-US" dirty="0"/>
              <a:t>) vide </a:t>
            </a:r>
            <a:r>
              <a:rPr lang="en-US" dirty="0" err="1"/>
              <a:t>Pasal</a:t>
            </a:r>
            <a:r>
              <a:rPr lang="en-US" dirty="0"/>
              <a:t> 55;</a:t>
            </a:r>
          </a:p>
          <a:p>
            <a:pPr algn="just" eaLnBrk="1" hangingPunct="1">
              <a:defRPr/>
            </a:pPr>
            <a:r>
              <a:rPr lang="en-US" dirty="0" err="1"/>
              <a:t>Sejak</a:t>
            </a:r>
            <a:r>
              <a:rPr lang="en-US" dirty="0"/>
              <a:t> </a:t>
            </a:r>
            <a:r>
              <a:rPr lang="en-US" dirty="0" err="1"/>
              <a:t>Kapan</a:t>
            </a:r>
            <a:r>
              <a:rPr lang="en-US" dirty="0"/>
              <a:t> </a:t>
            </a:r>
            <a:r>
              <a:rPr lang="en-US" dirty="0" err="1"/>
              <a:t>perhitungan</a:t>
            </a:r>
            <a:r>
              <a:rPr lang="en-US" dirty="0"/>
              <a:t> 90 </a:t>
            </a:r>
            <a:r>
              <a:rPr lang="en-US" dirty="0" err="1"/>
              <a:t>hari</a:t>
            </a:r>
            <a:r>
              <a:rPr lang="en-US" dirty="0"/>
              <a:t> </a:t>
            </a:r>
            <a:r>
              <a:rPr lang="en-US" dirty="0" err="1"/>
              <a:t>tsb</a:t>
            </a:r>
            <a:r>
              <a:rPr lang="en-US" dirty="0"/>
              <a:t>:</a:t>
            </a:r>
          </a:p>
          <a:p>
            <a:pPr lvl="1" algn="just" eaLnBrk="1" hangingPunct="1">
              <a:defRPr/>
            </a:pPr>
            <a:r>
              <a:rPr lang="en-US" dirty="0" err="1"/>
              <a:t>Sejak</a:t>
            </a:r>
            <a:r>
              <a:rPr lang="en-US" dirty="0"/>
              <a:t> </a:t>
            </a:r>
            <a:r>
              <a:rPr lang="en-US" dirty="0" err="1"/>
              <a:t>diterimanya</a:t>
            </a:r>
            <a:r>
              <a:rPr lang="en-US" dirty="0"/>
              <a:t> (KTUN </a:t>
            </a:r>
            <a:r>
              <a:rPr lang="en-US" dirty="0" err="1"/>
              <a:t>memuat</a:t>
            </a:r>
            <a:r>
              <a:rPr lang="en-US" dirty="0"/>
              <a:t> </a:t>
            </a:r>
            <a:r>
              <a:rPr lang="en-US" dirty="0" err="1"/>
              <a:t>nama</a:t>
            </a:r>
            <a:r>
              <a:rPr lang="en-US" dirty="0"/>
              <a:t> </a:t>
            </a:r>
            <a:r>
              <a:rPr lang="en-US" dirty="0" err="1"/>
              <a:t>Penggugt</a:t>
            </a:r>
            <a:r>
              <a:rPr lang="en-US" dirty="0"/>
              <a:t>);</a:t>
            </a:r>
          </a:p>
          <a:p>
            <a:pPr lvl="1" algn="just" eaLnBrk="1" hangingPunct="1">
              <a:defRPr/>
            </a:pPr>
            <a:r>
              <a:rPr lang="en-US" dirty="0" err="1"/>
              <a:t>Sejak</a:t>
            </a:r>
            <a:r>
              <a:rPr lang="en-US" dirty="0"/>
              <a:t> </a:t>
            </a:r>
            <a:r>
              <a:rPr lang="en-US" dirty="0" err="1"/>
              <a:t>pengumuman</a:t>
            </a:r>
            <a:r>
              <a:rPr lang="en-US" dirty="0"/>
              <a:t>;</a:t>
            </a:r>
          </a:p>
          <a:p>
            <a:pPr lvl="1" algn="just" eaLnBrk="1" hangingPunct="1">
              <a:defRPr/>
            </a:pPr>
            <a:r>
              <a:rPr lang="en-US" dirty="0"/>
              <a:t>KTUN </a:t>
            </a:r>
            <a:r>
              <a:rPr lang="en-US" dirty="0" err="1"/>
              <a:t>Fiktif</a:t>
            </a:r>
            <a:r>
              <a:rPr lang="en-US" dirty="0"/>
              <a:t> </a:t>
            </a:r>
            <a:r>
              <a:rPr lang="en-US" dirty="0" err="1"/>
              <a:t>Negatif</a:t>
            </a:r>
            <a:r>
              <a:rPr lang="en-US" dirty="0"/>
              <a:t> </a:t>
            </a:r>
            <a:r>
              <a:rPr lang="en-US" dirty="0" err="1"/>
              <a:t>lihat</a:t>
            </a:r>
            <a:r>
              <a:rPr lang="en-US" dirty="0"/>
              <a:t> </a:t>
            </a:r>
            <a:r>
              <a:rPr lang="en-US" dirty="0" err="1"/>
              <a:t>Pasal</a:t>
            </a:r>
            <a:r>
              <a:rPr lang="en-US" dirty="0"/>
              <a:t> 3 (2) </a:t>
            </a:r>
            <a:r>
              <a:rPr lang="en-US" dirty="0" err="1"/>
              <a:t>dan</a:t>
            </a:r>
            <a:r>
              <a:rPr lang="en-US" dirty="0"/>
              <a:t> (3);</a:t>
            </a:r>
          </a:p>
          <a:p>
            <a:pPr lvl="1" algn="just" eaLnBrk="1" hangingPunct="1">
              <a:defRPr/>
            </a:pPr>
            <a:r>
              <a:rPr lang="en-US" dirty="0" err="1"/>
              <a:t>Bagi</a:t>
            </a:r>
            <a:r>
              <a:rPr lang="en-US" dirty="0"/>
              <a:t> </a:t>
            </a:r>
            <a:r>
              <a:rPr lang="en-US" dirty="0" err="1"/>
              <a:t>pihak</a:t>
            </a:r>
            <a:r>
              <a:rPr lang="en-US" dirty="0"/>
              <a:t> yang </a:t>
            </a:r>
            <a:r>
              <a:rPr lang="en-US" dirty="0" err="1"/>
              <a:t>tidak</a:t>
            </a:r>
            <a:r>
              <a:rPr lang="en-US" dirty="0"/>
              <a:t> </a:t>
            </a:r>
            <a:r>
              <a:rPr lang="en-US" dirty="0" err="1"/>
              <a:t>dituju</a:t>
            </a:r>
            <a:r>
              <a:rPr lang="en-US" dirty="0"/>
              <a:t> KTUN </a:t>
            </a:r>
            <a:r>
              <a:rPr lang="en-US" dirty="0" err="1"/>
              <a:t>dan</a:t>
            </a:r>
            <a:r>
              <a:rPr lang="en-US" dirty="0"/>
              <a:t> </a:t>
            </a:r>
            <a:r>
              <a:rPr lang="en-US" dirty="0" err="1"/>
              <a:t>merasa</a:t>
            </a:r>
            <a:r>
              <a:rPr lang="en-US" dirty="0"/>
              <a:t> </a:t>
            </a:r>
            <a:r>
              <a:rPr lang="en-US" dirty="0" err="1"/>
              <a:t>terkena</a:t>
            </a:r>
            <a:r>
              <a:rPr lang="en-US" dirty="0"/>
              <a:t> </a:t>
            </a:r>
            <a:r>
              <a:rPr lang="en-US" dirty="0" err="1"/>
              <a:t>kepentingannya</a:t>
            </a:r>
            <a:r>
              <a:rPr lang="en-US" dirty="0">
                <a:sym typeface="Wingdings" pitchFamily="2" charset="2"/>
              </a:rPr>
              <a:t> </a:t>
            </a:r>
            <a:r>
              <a:rPr lang="en-US" dirty="0" err="1">
                <a:sym typeface="Wingdings" pitchFamily="2" charset="2"/>
              </a:rPr>
              <a:t>sejak</a:t>
            </a:r>
            <a:r>
              <a:rPr lang="en-US" dirty="0">
                <a:sym typeface="Wingdings" pitchFamily="2" charset="2"/>
              </a:rPr>
              <a:t> </a:t>
            </a:r>
            <a:r>
              <a:rPr lang="en-US" dirty="0" err="1">
                <a:sym typeface="Wingdings" pitchFamily="2" charset="2"/>
              </a:rPr>
              <a:t>ia</a:t>
            </a:r>
            <a:r>
              <a:rPr lang="en-US" dirty="0">
                <a:sym typeface="Wingdings" pitchFamily="2" charset="2"/>
              </a:rPr>
              <a:t> </a:t>
            </a:r>
            <a:r>
              <a:rPr lang="en-US" dirty="0" err="1">
                <a:sym typeface="Wingdings" pitchFamily="2" charset="2"/>
              </a:rPr>
              <a:t>merasa</a:t>
            </a:r>
            <a:r>
              <a:rPr lang="en-US" dirty="0">
                <a:sym typeface="Wingdings" pitchFamily="2" charset="2"/>
              </a:rPr>
              <a:t> </a:t>
            </a:r>
            <a:r>
              <a:rPr lang="en-US" dirty="0" err="1">
                <a:sym typeface="Wingdings" pitchFamily="2" charset="2"/>
              </a:rPr>
              <a:t>dirugikan</a:t>
            </a:r>
            <a:r>
              <a:rPr lang="en-US" dirty="0">
                <a:sym typeface="Wingdings" pitchFamily="2" charset="2"/>
              </a:rPr>
              <a:t> </a:t>
            </a:r>
            <a:r>
              <a:rPr lang="en-US" dirty="0" err="1">
                <a:sym typeface="Wingdings" pitchFamily="2" charset="2"/>
              </a:rPr>
              <a:t>dan</a:t>
            </a:r>
            <a:r>
              <a:rPr lang="en-US" dirty="0">
                <a:sym typeface="Wingdings" pitchFamily="2" charset="2"/>
              </a:rPr>
              <a:t> </a:t>
            </a:r>
            <a:r>
              <a:rPr lang="en-US" dirty="0" err="1">
                <a:sym typeface="Wingdings" pitchFamily="2" charset="2"/>
              </a:rPr>
              <a:t>mengetahui</a:t>
            </a:r>
            <a:r>
              <a:rPr lang="en-US" dirty="0">
                <a:sym typeface="Wingdings" pitchFamily="2" charset="2"/>
              </a:rPr>
              <a:t> </a:t>
            </a:r>
            <a:r>
              <a:rPr lang="en-US" dirty="0" err="1">
                <a:sym typeface="Wingdings" pitchFamily="2" charset="2"/>
              </a:rPr>
              <a:t>adanya</a:t>
            </a:r>
            <a:r>
              <a:rPr lang="en-US" dirty="0">
                <a:sym typeface="Wingdings" pitchFamily="2" charset="2"/>
              </a:rPr>
              <a:t> KTUN </a:t>
            </a:r>
            <a:r>
              <a:rPr lang="en-US" dirty="0" err="1">
                <a:sym typeface="Wingdings" pitchFamily="2" charset="2"/>
              </a:rPr>
              <a:t>tsb</a:t>
            </a:r>
            <a:r>
              <a:rPr lang="en-US" dirty="0">
                <a:sym typeface="Wingdings" pitchFamily="2" charset="2"/>
              </a:rPr>
              <a:t>.</a:t>
            </a:r>
            <a:endParaRPr lang="id-ID" dirty="0">
              <a:sym typeface="Wingdings" pitchFamily="2" charset="2"/>
            </a:endParaRPr>
          </a:p>
          <a:p>
            <a:pPr lvl="1" algn="just" eaLnBrk="1" hangingPunct="1">
              <a:defRPr/>
            </a:pPr>
            <a:r>
              <a:rPr lang="id-ID" dirty="0">
                <a:sym typeface="Wingdings" pitchFamily="2" charset="2"/>
              </a:rPr>
              <a:t>Sejak putusan upaya administratif diterima/dibacakan.</a:t>
            </a:r>
            <a:endParaRPr lang="en-US" dirty="0">
              <a:sym typeface="Wingdings" pitchFamily="2" charset="2"/>
            </a:endParaRPr>
          </a:p>
          <a:p>
            <a:pPr algn="just" eaLnBrk="1" hangingPunct="1">
              <a:defRPr/>
            </a:pPr>
            <a:r>
              <a:rPr lang="en-US" dirty="0" err="1"/>
              <a:t>Perhitungan</a:t>
            </a:r>
            <a:r>
              <a:rPr lang="en-US" dirty="0"/>
              <a:t> </a:t>
            </a:r>
            <a:r>
              <a:rPr lang="en-US" dirty="0" err="1"/>
              <a:t>berhenti</a:t>
            </a:r>
            <a:r>
              <a:rPr lang="en-US" dirty="0"/>
              <a:t> </a:t>
            </a:r>
            <a:r>
              <a:rPr lang="en-US" dirty="0" err="1"/>
              <a:t>sejak</a:t>
            </a:r>
            <a:r>
              <a:rPr lang="en-US" dirty="0"/>
              <a:t> </a:t>
            </a:r>
            <a:r>
              <a:rPr lang="en-US" dirty="0" err="1"/>
              <a:t>didaftarkan</a:t>
            </a:r>
            <a:r>
              <a:rPr lang="en-US" dirty="0"/>
              <a:t> </a:t>
            </a:r>
            <a:r>
              <a:rPr lang="en-US" dirty="0" err="1"/>
              <a:t>di</a:t>
            </a:r>
            <a:r>
              <a:rPr lang="en-US" dirty="0"/>
              <a:t> </a:t>
            </a:r>
            <a:r>
              <a:rPr lang="en-US" dirty="0" err="1"/>
              <a:t>Panitera</a:t>
            </a:r>
            <a:r>
              <a:rPr lang="en-US"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a:t>Syarat-syarat Gugatan</a:t>
            </a:r>
          </a:p>
        </p:txBody>
      </p:sp>
      <p:sp>
        <p:nvSpPr>
          <p:cNvPr id="98307" name="Rectangle 3"/>
          <p:cNvSpPr>
            <a:spLocks noGrp="1" noChangeArrowheads="1"/>
          </p:cNvSpPr>
          <p:nvPr>
            <p:ph type="body" idx="1"/>
          </p:nvPr>
        </p:nvSpPr>
        <p:spPr/>
        <p:txBody>
          <a:bodyPr>
            <a:normAutofit lnSpcReduction="10000"/>
          </a:bodyPr>
          <a:lstStyle/>
          <a:p>
            <a:pPr marL="609600" indent="-609600" algn="just" eaLnBrk="1" hangingPunct="1">
              <a:defRPr/>
            </a:pPr>
            <a:r>
              <a:rPr lang="en-US" sz="2800"/>
              <a:t>Syarat Formil</a:t>
            </a:r>
          </a:p>
          <a:p>
            <a:pPr marL="990600" lvl="1" indent="-533400" algn="just" eaLnBrk="1" hangingPunct="1">
              <a:buFontTx/>
              <a:buBlip>
                <a:blip r:embed="rId2"/>
              </a:buBlip>
              <a:defRPr/>
            </a:pPr>
            <a:r>
              <a:rPr lang="en-US" sz="2400"/>
              <a:t>Gugatan harus memuat nama, kewarganegaraan, tempat tinngal, pekerjaan penggugat maupun kuasanya (termasuk melampirkan surat kuasa jika memakai kuasa) dan nama jabatan dan tempat kedudukan tergugat (pasal 56). </a:t>
            </a:r>
          </a:p>
          <a:p>
            <a:pPr marL="609600" indent="-609600" algn="just" eaLnBrk="1" hangingPunct="1">
              <a:defRPr/>
            </a:pPr>
            <a:r>
              <a:rPr lang="en-US" sz="2800"/>
              <a:t>Syarat Materiil</a:t>
            </a:r>
          </a:p>
          <a:p>
            <a:pPr marL="990600" lvl="1" indent="-533400" algn="just" eaLnBrk="1" hangingPunct="1">
              <a:buFontTx/>
              <a:buBlip>
                <a:blip r:embed="rId2"/>
              </a:buBlip>
              <a:defRPr/>
            </a:pPr>
            <a:r>
              <a:rPr lang="en-US" sz="2400"/>
              <a:t>Gugatan harus memuat posita (dasar atau alasan-alasan gugatan) dan petitum (tuntutan baik tuntutan pokok maupun tambahan (ganti rugi dan/atau rehabilitasi))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92100"/>
            <a:ext cx="8229600" cy="868363"/>
          </a:xfrm>
        </p:spPr>
        <p:txBody>
          <a:bodyPr/>
          <a:lstStyle/>
          <a:p>
            <a:pPr eaLnBrk="1" hangingPunct="1">
              <a:defRPr/>
            </a:pPr>
            <a:r>
              <a:rPr lang="en-US" sz="3600">
                <a:latin typeface="Century Gothic" pitchFamily="34" charset="0"/>
              </a:rPr>
              <a:t>Kerangka Surat Gugat</a:t>
            </a:r>
          </a:p>
        </p:txBody>
      </p:sp>
      <p:sp>
        <p:nvSpPr>
          <p:cNvPr id="107523" name="Rectangle 3"/>
          <p:cNvSpPr>
            <a:spLocks noGrp="1" noChangeArrowheads="1"/>
          </p:cNvSpPr>
          <p:nvPr>
            <p:ph type="body" idx="1"/>
          </p:nvPr>
        </p:nvSpPr>
        <p:spPr>
          <a:xfrm>
            <a:off x="0" y="1143000"/>
            <a:ext cx="8845550" cy="4953000"/>
          </a:xfrm>
        </p:spPr>
        <p:txBody>
          <a:bodyPr/>
          <a:lstStyle/>
          <a:p>
            <a:pPr indent="-279400" eaLnBrk="1" hangingPunct="1">
              <a:lnSpc>
                <a:spcPct val="90000"/>
              </a:lnSpc>
              <a:buFontTx/>
              <a:buNone/>
              <a:defRPr/>
            </a:pPr>
            <a:r>
              <a:rPr lang="en-US" sz="2600" dirty="0">
                <a:latin typeface="Comic Sans MS" pitchFamily="66" charset="0"/>
              </a:rPr>
              <a:t>	a. </a:t>
            </a:r>
            <a:r>
              <a:rPr lang="en-US" sz="2600" dirty="0" err="1">
                <a:latin typeface="Comic Sans MS" pitchFamily="66" charset="0"/>
              </a:rPr>
              <a:t>identitas</a:t>
            </a:r>
            <a:r>
              <a:rPr lang="en-US" sz="2600" dirty="0">
                <a:latin typeface="Comic Sans MS" pitchFamily="66" charset="0"/>
              </a:rPr>
              <a:t> para </a:t>
            </a:r>
            <a:r>
              <a:rPr lang="en-US" sz="2600" dirty="0" err="1">
                <a:latin typeface="Comic Sans MS" pitchFamily="66" charset="0"/>
              </a:rPr>
              <a:t>pihak</a:t>
            </a:r>
            <a:r>
              <a:rPr lang="en-US" sz="2600" dirty="0">
                <a:latin typeface="Comic Sans MS" pitchFamily="66" charset="0"/>
              </a:rPr>
              <a:t> (</a:t>
            </a:r>
            <a:r>
              <a:rPr lang="en-US" sz="2600" dirty="0" err="1">
                <a:latin typeface="Comic Sans MS" pitchFamily="66" charset="0"/>
              </a:rPr>
              <a:t>syarat</a:t>
            </a:r>
            <a:r>
              <a:rPr lang="en-US" sz="2600" dirty="0">
                <a:latin typeface="Comic Sans MS" pitchFamily="66" charset="0"/>
              </a:rPr>
              <a:t> </a:t>
            </a:r>
            <a:r>
              <a:rPr lang="en-US" sz="2600" dirty="0" err="1">
                <a:latin typeface="Comic Sans MS" pitchFamily="66" charset="0"/>
              </a:rPr>
              <a:t>formil</a:t>
            </a:r>
            <a:r>
              <a:rPr lang="en-US" sz="2600" dirty="0">
                <a:latin typeface="Comic Sans MS" pitchFamily="66" charset="0"/>
              </a:rPr>
              <a:t>):</a:t>
            </a:r>
            <a:br>
              <a:rPr lang="en-US" sz="2600" dirty="0">
                <a:latin typeface="Comic Sans MS" pitchFamily="66" charset="0"/>
              </a:rPr>
            </a:br>
            <a:r>
              <a:rPr lang="en-US" sz="2600" dirty="0">
                <a:latin typeface="Comic Sans MS" pitchFamily="66" charset="0"/>
              </a:rPr>
              <a:t>    1. </a:t>
            </a:r>
            <a:r>
              <a:rPr lang="en-US" sz="2600" dirty="0" err="1">
                <a:latin typeface="Comic Sans MS" pitchFamily="66" charset="0"/>
              </a:rPr>
              <a:t>Penggugat</a:t>
            </a:r>
            <a:r>
              <a:rPr lang="en-US" sz="2600" dirty="0">
                <a:latin typeface="Comic Sans MS" pitchFamily="66" charset="0"/>
              </a:rPr>
              <a:t> </a:t>
            </a:r>
            <a:r>
              <a:rPr lang="en-US" sz="2600" dirty="0" err="1">
                <a:latin typeface="Comic Sans MS" pitchFamily="66" charset="0"/>
              </a:rPr>
              <a:t>atau</a:t>
            </a:r>
            <a:r>
              <a:rPr lang="en-US" sz="2600" dirty="0">
                <a:latin typeface="Comic Sans MS" pitchFamily="66" charset="0"/>
              </a:rPr>
              <a:t> </a:t>
            </a:r>
            <a:r>
              <a:rPr lang="en-US" sz="2600" dirty="0" err="1">
                <a:latin typeface="Comic Sans MS" pitchFamily="66" charset="0"/>
              </a:rPr>
              <a:t>kuasanya</a:t>
            </a:r>
            <a:r>
              <a:rPr lang="en-US" sz="2600" dirty="0">
                <a:latin typeface="Comic Sans MS" pitchFamily="66" charset="0"/>
              </a:rPr>
              <a:t> : orang </a:t>
            </a:r>
            <a:r>
              <a:rPr lang="en-US" sz="2600" dirty="0" err="1">
                <a:latin typeface="Comic Sans MS" pitchFamily="66" charset="0"/>
              </a:rPr>
              <a:t>atau</a:t>
            </a:r>
            <a:r>
              <a:rPr lang="en-US" sz="2600" dirty="0">
                <a:latin typeface="Comic Sans MS" pitchFamily="66" charset="0"/>
              </a:rPr>
              <a:t> 			badan </a:t>
            </a:r>
            <a:r>
              <a:rPr lang="en-US" sz="2600" dirty="0" err="1">
                <a:latin typeface="Comic Sans MS" pitchFamily="66" charset="0"/>
              </a:rPr>
              <a:t>hukum</a:t>
            </a:r>
            <a:r>
              <a:rPr lang="en-US" sz="2600" dirty="0">
                <a:latin typeface="Comic Sans MS" pitchFamily="66" charset="0"/>
              </a:rPr>
              <a:t> </a:t>
            </a:r>
            <a:r>
              <a:rPr lang="en-US" sz="2600" dirty="0" err="1">
                <a:latin typeface="Comic Sans MS" pitchFamily="66" charset="0"/>
              </a:rPr>
              <a:t>perdata</a:t>
            </a:r>
            <a:r>
              <a:rPr lang="en-US" sz="2600" dirty="0">
                <a:latin typeface="Comic Sans MS" pitchFamily="66" charset="0"/>
              </a:rPr>
              <a:t>, </a:t>
            </a:r>
          </a:p>
          <a:p>
            <a:pPr indent="-279400" eaLnBrk="1" hangingPunct="1">
              <a:lnSpc>
                <a:spcPct val="90000"/>
              </a:lnSpc>
              <a:buFontTx/>
              <a:buNone/>
              <a:defRPr/>
            </a:pPr>
            <a:r>
              <a:rPr lang="en-US" sz="2600" dirty="0">
                <a:latin typeface="Comic Sans MS" pitchFamily="66" charset="0"/>
              </a:rPr>
              <a:t>         2. </a:t>
            </a:r>
            <a:r>
              <a:rPr lang="en-US" sz="2600" dirty="0" err="1">
                <a:latin typeface="Comic Sans MS" pitchFamily="66" charset="0"/>
              </a:rPr>
              <a:t>Tergugat</a:t>
            </a:r>
            <a:r>
              <a:rPr lang="en-US" sz="2600" dirty="0">
                <a:latin typeface="Comic Sans MS" pitchFamily="66" charset="0"/>
              </a:rPr>
              <a:t> : </a:t>
            </a:r>
            <a:r>
              <a:rPr lang="en-US" sz="2600" dirty="0" err="1">
                <a:latin typeface="Comic Sans MS" pitchFamily="66" charset="0"/>
              </a:rPr>
              <a:t>Jabatan</a:t>
            </a:r>
            <a:r>
              <a:rPr lang="en-US" sz="2600" dirty="0">
                <a:latin typeface="Comic Sans MS" pitchFamily="66" charset="0"/>
              </a:rPr>
              <a:t> yang </a:t>
            </a:r>
            <a:r>
              <a:rPr lang="en-US" sz="2600" dirty="0" err="1">
                <a:latin typeface="Comic Sans MS" pitchFamily="66" charset="0"/>
              </a:rPr>
              <a:t>mengeluarkan</a:t>
            </a:r>
            <a:r>
              <a:rPr lang="en-US" sz="2600" dirty="0">
                <a:latin typeface="Comic Sans MS" pitchFamily="66" charset="0"/>
              </a:rPr>
              <a:t> 			KTUN </a:t>
            </a:r>
            <a:r>
              <a:rPr lang="en-US" sz="2600" dirty="0" err="1">
                <a:latin typeface="Comic Sans MS" pitchFamily="66" charset="0"/>
              </a:rPr>
              <a:t>kedudukan</a:t>
            </a:r>
            <a:r>
              <a:rPr lang="en-US" sz="2600" dirty="0">
                <a:latin typeface="Comic Sans MS" pitchFamily="66" charset="0"/>
              </a:rPr>
              <a:t> </a:t>
            </a:r>
            <a:r>
              <a:rPr lang="en-US" sz="2600" dirty="0" err="1">
                <a:latin typeface="Comic Sans MS" pitchFamily="66" charset="0"/>
              </a:rPr>
              <a:t>hukum</a:t>
            </a:r>
            <a:r>
              <a:rPr lang="en-US" sz="2600" dirty="0">
                <a:latin typeface="Comic Sans MS" pitchFamily="66" charset="0"/>
              </a:rPr>
              <a:t> Badan </a:t>
            </a:r>
            <a:r>
              <a:rPr lang="en-US" sz="2600" dirty="0" err="1">
                <a:latin typeface="Comic Sans MS" pitchFamily="66" charset="0"/>
              </a:rPr>
              <a:t>atau</a:t>
            </a:r>
            <a:r>
              <a:rPr lang="en-US" sz="2600" dirty="0">
                <a:latin typeface="Comic Sans MS" pitchFamily="66" charset="0"/>
              </a:rPr>
              <a:t> 			</a:t>
            </a:r>
            <a:r>
              <a:rPr lang="en-US" sz="2600" dirty="0" err="1">
                <a:latin typeface="Comic Sans MS" pitchFamily="66" charset="0"/>
              </a:rPr>
              <a:t>PejabatTUN</a:t>
            </a:r>
            <a:r>
              <a:rPr lang="en-US" sz="2600" dirty="0">
                <a:latin typeface="Comic Sans MS" pitchFamily="66" charset="0"/>
              </a:rPr>
              <a:t> </a:t>
            </a:r>
            <a:r>
              <a:rPr lang="en-US" sz="2600" dirty="0" err="1">
                <a:latin typeface="Comic Sans MS" pitchFamily="66" charset="0"/>
              </a:rPr>
              <a:t>atau</a:t>
            </a:r>
            <a:r>
              <a:rPr lang="en-US" sz="2600" dirty="0">
                <a:latin typeface="Comic Sans MS" pitchFamily="66" charset="0"/>
              </a:rPr>
              <a:t> </a:t>
            </a:r>
            <a:r>
              <a:rPr lang="en-US" sz="2600" dirty="0" err="1">
                <a:latin typeface="Comic Sans MS" pitchFamily="66" charset="0"/>
              </a:rPr>
              <a:t>kuasanya</a:t>
            </a:r>
            <a:br>
              <a:rPr lang="en-US" sz="2600" dirty="0">
                <a:latin typeface="Comic Sans MS" pitchFamily="66" charset="0"/>
              </a:rPr>
            </a:br>
            <a:r>
              <a:rPr lang="en-US" sz="2600" dirty="0">
                <a:latin typeface="Comic Sans MS" pitchFamily="66" charset="0"/>
              </a:rPr>
              <a:t>b. </a:t>
            </a:r>
            <a:r>
              <a:rPr lang="en-US" sz="2600" dirty="0" err="1">
                <a:latin typeface="Comic Sans MS" pitchFamily="66" charset="0"/>
              </a:rPr>
              <a:t>Posita</a:t>
            </a:r>
            <a:r>
              <a:rPr lang="en-US" sz="2600" dirty="0">
                <a:latin typeface="Comic Sans MS" pitchFamily="66" charset="0"/>
              </a:rPr>
              <a:t> (Fundamentum </a:t>
            </a:r>
            <a:r>
              <a:rPr lang="en-US" sz="2600" dirty="0" err="1">
                <a:latin typeface="Comic Sans MS" pitchFamily="66" charset="0"/>
              </a:rPr>
              <a:t>Petendi</a:t>
            </a:r>
            <a:r>
              <a:rPr lang="en-US" sz="2600" dirty="0">
                <a:latin typeface="Comic Sans MS" pitchFamily="66" charset="0"/>
              </a:rPr>
              <a:t>)/</a:t>
            </a:r>
            <a:r>
              <a:rPr lang="en-US" sz="2600" dirty="0" err="1">
                <a:latin typeface="Comic Sans MS" pitchFamily="66" charset="0"/>
              </a:rPr>
              <a:t>alasan</a:t>
            </a:r>
            <a:r>
              <a:rPr lang="en-US" sz="2600" dirty="0">
                <a:latin typeface="Comic Sans MS" pitchFamily="66" charset="0"/>
              </a:rPr>
              <a:t> </a:t>
            </a:r>
            <a:r>
              <a:rPr lang="en-US" sz="2600" dirty="0" err="1">
                <a:latin typeface="Comic Sans MS" pitchFamily="66" charset="0"/>
              </a:rPr>
              <a:t>gugatan</a:t>
            </a:r>
            <a:r>
              <a:rPr lang="en-US" sz="2600" dirty="0">
                <a:latin typeface="Comic Sans MS" pitchFamily="66" charset="0"/>
              </a:rPr>
              <a:t>, 	</a:t>
            </a:r>
            <a:r>
              <a:rPr lang="en-US" sz="2600" dirty="0" err="1">
                <a:latin typeface="Comic Sans MS" pitchFamily="66" charset="0"/>
              </a:rPr>
              <a:t>Pasal</a:t>
            </a:r>
            <a:r>
              <a:rPr lang="en-US" sz="2600" dirty="0">
                <a:latin typeface="Comic Sans MS" pitchFamily="66" charset="0"/>
              </a:rPr>
              <a:t>  53 </a:t>
            </a:r>
            <a:r>
              <a:rPr lang="en-US" sz="2600" dirty="0" err="1">
                <a:latin typeface="Comic Sans MS" pitchFamily="66" charset="0"/>
              </a:rPr>
              <a:t>ayat</a:t>
            </a:r>
            <a:r>
              <a:rPr lang="en-US" sz="2600" dirty="0">
                <a:latin typeface="Comic Sans MS" pitchFamily="66" charset="0"/>
              </a:rPr>
              <a:t> (2)</a:t>
            </a:r>
            <a:br>
              <a:rPr lang="en-US" sz="2600" dirty="0">
                <a:latin typeface="Comic Sans MS" pitchFamily="66" charset="0"/>
              </a:rPr>
            </a:br>
            <a:r>
              <a:rPr lang="en-US" sz="2600" dirty="0">
                <a:latin typeface="Comic Sans MS" pitchFamily="66" charset="0"/>
              </a:rPr>
              <a:t>c. </a:t>
            </a:r>
            <a:r>
              <a:rPr lang="en-US" sz="2600" dirty="0" err="1">
                <a:latin typeface="Comic Sans MS" pitchFamily="66" charset="0"/>
              </a:rPr>
              <a:t>Tuntutan</a:t>
            </a:r>
            <a:r>
              <a:rPr lang="en-US" sz="2600" dirty="0">
                <a:latin typeface="Comic Sans MS" pitchFamily="66" charset="0"/>
              </a:rPr>
              <a:t> (</a:t>
            </a:r>
            <a:r>
              <a:rPr lang="en-US" sz="2600" dirty="0" err="1">
                <a:latin typeface="Comic Sans MS" pitchFamily="66" charset="0"/>
              </a:rPr>
              <a:t>Petitum</a:t>
            </a:r>
            <a:r>
              <a:rPr lang="en-US" sz="2600" dirty="0">
                <a:latin typeface="Comic Sans MS" pitchFamily="66" charset="0"/>
              </a:rPr>
              <a:t>)</a:t>
            </a:r>
            <a:br>
              <a:rPr lang="en-US" sz="2600" dirty="0">
                <a:latin typeface="Comic Sans MS" pitchFamily="66" charset="0"/>
              </a:rPr>
            </a:br>
            <a:r>
              <a:rPr lang="en-US" sz="2600" dirty="0">
                <a:latin typeface="Comic Sans MS" pitchFamily="66" charset="0"/>
              </a:rPr>
              <a:t>d. </a:t>
            </a:r>
            <a:r>
              <a:rPr lang="en-US" sz="2600" dirty="0" err="1">
                <a:latin typeface="Comic Sans MS" pitchFamily="66" charset="0"/>
              </a:rPr>
              <a:t>Penutup</a:t>
            </a:r>
            <a:r>
              <a:rPr lang="en-US" sz="2600" dirty="0">
                <a:latin typeface="Comic Sans MS" pitchFamily="66" charset="0"/>
              </a:rPr>
              <a:t>;</a:t>
            </a:r>
          </a:p>
          <a:p>
            <a:pPr indent="-279400" eaLnBrk="1" hangingPunct="1">
              <a:lnSpc>
                <a:spcPct val="90000"/>
              </a:lnSpc>
              <a:buFontTx/>
              <a:buNone/>
              <a:defRPr/>
            </a:pPr>
            <a:r>
              <a:rPr lang="en-US" sz="2600" dirty="0">
                <a:latin typeface="Comic Sans MS" pitchFamily="66" charset="0"/>
              </a:rPr>
              <a:t>	e. </a:t>
            </a:r>
            <a:r>
              <a:rPr lang="en-US" sz="2600" dirty="0" err="1">
                <a:latin typeface="Comic Sans MS" pitchFamily="66" charset="0"/>
              </a:rPr>
              <a:t>dapat</a:t>
            </a:r>
            <a:r>
              <a:rPr lang="en-US" sz="2600" dirty="0">
                <a:latin typeface="Comic Sans MS" pitchFamily="66" charset="0"/>
              </a:rPr>
              <a:t> pula </a:t>
            </a:r>
            <a:r>
              <a:rPr lang="en-US" sz="2600" dirty="0" err="1">
                <a:latin typeface="Comic Sans MS" pitchFamily="66" charset="0"/>
              </a:rPr>
              <a:t>disertakan</a:t>
            </a:r>
            <a:r>
              <a:rPr lang="en-US" sz="2600" dirty="0">
                <a:latin typeface="Comic Sans MS" pitchFamily="66" charset="0"/>
              </a:rPr>
              <a:t> </a:t>
            </a:r>
            <a:r>
              <a:rPr lang="en-US" sz="2600" dirty="0" err="1">
                <a:latin typeface="Comic Sans MS" pitchFamily="66" charset="0"/>
              </a:rPr>
              <a:t>permohonan</a:t>
            </a:r>
            <a:r>
              <a:rPr lang="en-US" sz="2600" dirty="0">
                <a:latin typeface="Comic Sans MS" pitchFamily="66" charset="0"/>
              </a:rPr>
              <a:t> </a:t>
            </a:r>
            <a:r>
              <a:rPr lang="en-US" sz="2600" dirty="0" err="1">
                <a:latin typeface="Comic Sans MS" pitchFamily="66" charset="0"/>
              </a:rPr>
              <a:t>penundaan</a:t>
            </a:r>
            <a:r>
              <a:rPr lang="en-US" sz="2600" dirty="0">
                <a:latin typeface="Comic Sans MS" pitchFamily="66" charset="0"/>
              </a:rPr>
              <a:t> 	</a:t>
            </a:r>
            <a:r>
              <a:rPr lang="en-US" sz="2600" dirty="0" err="1">
                <a:latin typeface="Comic Sans MS" pitchFamily="66" charset="0"/>
              </a:rPr>
              <a:t>pelaksanaan</a:t>
            </a:r>
            <a:r>
              <a:rPr lang="en-US" sz="2600" dirty="0">
                <a:latin typeface="Comic Sans MS" pitchFamily="66" charset="0"/>
              </a:rPr>
              <a:t> KTUN (</a:t>
            </a:r>
            <a:r>
              <a:rPr lang="en-US" sz="2600" dirty="0" err="1">
                <a:latin typeface="Comic Sans MS" pitchFamily="66" charset="0"/>
              </a:rPr>
              <a:t>Pasal</a:t>
            </a:r>
            <a:r>
              <a:rPr lang="en-US" sz="2600" dirty="0">
                <a:latin typeface="Comic Sans MS" pitchFamily="66" charset="0"/>
              </a:rPr>
              <a:t> 67 (2), (3) dan (4)), 	</a:t>
            </a:r>
            <a:r>
              <a:rPr lang="en-US" sz="2600" dirty="0" err="1">
                <a:latin typeface="Comic Sans MS" pitchFamily="66" charset="0"/>
              </a:rPr>
              <a:t>permohonan</a:t>
            </a:r>
            <a:r>
              <a:rPr lang="en-US" sz="2600" dirty="0">
                <a:latin typeface="Comic Sans MS" pitchFamily="66" charset="0"/>
              </a:rPr>
              <a:t> </a:t>
            </a:r>
            <a:r>
              <a:rPr lang="en-US" sz="2600" dirty="0" err="1">
                <a:latin typeface="Comic Sans MS" pitchFamily="66" charset="0"/>
              </a:rPr>
              <a:t>beracara</a:t>
            </a:r>
            <a:r>
              <a:rPr lang="en-US" sz="2600" dirty="0">
                <a:latin typeface="Comic Sans MS" pitchFamily="66" charset="0"/>
              </a:rPr>
              <a:t> </a:t>
            </a:r>
            <a:r>
              <a:rPr lang="en-US" sz="2600" dirty="0" err="1">
                <a:latin typeface="Comic Sans MS" pitchFamily="66" charset="0"/>
              </a:rPr>
              <a:t>cepat</a:t>
            </a:r>
            <a:r>
              <a:rPr lang="en-US" sz="2600" dirty="0">
                <a:latin typeface="Comic Sans MS" pitchFamily="66" charset="0"/>
              </a:rPr>
              <a:t> (</a:t>
            </a:r>
            <a:r>
              <a:rPr lang="en-US" sz="2600" dirty="0" err="1">
                <a:latin typeface="Comic Sans MS" pitchFamily="66" charset="0"/>
              </a:rPr>
              <a:t>Pasal</a:t>
            </a:r>
            <a:r>
              <a:rPr lang="en-US" sz="2600" dirty="0">
                <a:latin typeface="Comic Sans MS" pitchFamily="66" charset="0"/>
              </a:rPr>
              <a:t> 98), </a:t>
            </a:r>
          </a:p>
          <a:p>
            <a:pPr indent="-279400" eaLnBrk="1" hangingPunct="1">
              <a:lnSpc>
                <a:spcPct val="90000"/>
              </a:lnSpc>
              <a:defRPr/>
            </a:pP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412"/>
            <a:ext cx="8229600" cy="889448"/>
          </a:xfrm>
        </p:spPr>
        <p:txBody>
          <a:bodyPr>
            <a:normAutofit/>
          </a:bodyPr>
          <a:lstStyle/>
          <a:p>
            <a:pPr algn="ctr"/>
            <a:r>
              <a:rPr lang="id-ID" sz="3600" dirty="0">
                <a:latin typeface="Aharoni" pitchFamily="2" charset="-79"/>
                <a:cs typeface="Aharoni" pitchFamily="2" charset="-79"/>
              </a:rPr>
              <a:t>Sumber Hukum Formil</a:t>
            </a:r>
          </a:p>
        </p:txBody>
      </p:sp>
      <p:sp>
        <p:nvSpPr>
          <p:cNvPr id="3" name="Content Placeholder 2"/>
          <p:cNvSpPr>
            <a:spLocks noGrp="1"/>
          </p:cNvSpPr>
          <p:nvPr>
            <p:ph idx="1"/>
          </p:nvPr>
        </p:nvSpPr>
        <p:spPr>
          <a:xfrm>
            <a:off x="457200" y="1571612"/>
            <a:ext cx="8229600" cy="4714908"/>
          </a:xfrm>
        </p:spPr>
        <p:style>
          <a:lnRef idx="1">
            <a:schemeClr val="dk1"/>
          </a:lnRef>
          <a:fillRef idx="2">
            <a:schemeClr val="dk1"/>
          </a:fillRef>
          <a:effectRef idx="1">
            <a:schemeClr val="dk1"/>
          </a:effectRef>
          <a:fontRef idx="minor">
            <a:schemeClr val="dk1"/>
          </a:fontRef>
        </p:style>
        <p:txBody>
          <a:bodyPr>
            <a:normAutofit fontScale="92500"/>
          </a:bodyPr>
          <a:lstStyle/>
          <a:p>
            <a:pPr algn="just"/>
            <a:r>
              <a:rPr lang="id-ID" sz="2600" dirty="0"/>
              <a:t>UU No.05 Tahun 1986 tentang Peradilan Tata Usaha Negara jis. UU No.09 Tahun 2004 (Perubahan I), UU No. 51 Tahun 2009 (Perubahan II);</a:t>
            </a:r>
          </a:p>
          <a:p>
            <a:pPr algn="just"/>
            <a:r>
              <a:rPr lang="id-ID" sz="2600" dirty="0"/>
              <a:t>UU No.48 Tahun 2009 tentang Kekuasaan Kehakiman;</a:t>
            </a:r>
          </a:p>
          <a:p>
            <a:pPr algn="just"/>
            <a:r>
              <a:rPr lang="id-ID" sz="2600" dirty="0"/>
              <a:t>UU No. 14 Tahun 1985 tentang Mahkamah Agung, diubah terakhir dengan UU No.03 Tahun 2009;</a:t>
            </a:r>
          </a:p>
          <a:p>
            <a:pPr algn="just"/>
            <a:r>
              <a:rPr lang="id-ID" sz="2600" dirty="0"/>
              <a:t>HIR dan RBg;</a:t>
            </a:r>
          </a:p>
          <a:p>
            <a:pPr algn="just"/>
            <a:r>
              <a:rPr lang="es-ES_tradnl" sz="2800" dirty="0"/>
              <a:t>PP No.7 </a:t>
            </a:r>
            <a:r>
              <a:rPr lang="es-ES_tradnl" sz="2800" dirty="0" err="1"/>
              <a:t>Tahun</a:t>
            </a:r>
            <a:r>
              <a:rPr lang="es-ES_tradnl" sz="2800" dirty="0"/>
              <a:t> 1991 </a:t>
            </a:r>
            <a:r>
              <a:rPr lang="es-ES_tradnl" sz="2800" dirty="0" err="1"/>
              <a:t>tentang</a:t>
            </a:r>
            <a:r>
              <a:rPr lang="es-ES_tradnl" sz="2800" dirty="0"/>
              <a:t> </a:t>
            </a:r>
            <a:r>
              <a:rPr lang="es-ES_tradnl" sz="2800" dirty="0" err="1"/>
              <a:t>Penerapan</a:t>
            </a:r>
            <a:r>
              <a:rPr lang="es-ES_tradnl" sz="2800" dirty="0"/>
              <a:t> UU No.5 </a:t>
            </a:r>
            <a:r>
              <a:rPr lang="es-ES_tradnl" sz="2800" dirty="0" err="1"/>
              <a:t>Tahun</a:t>
            </a:r>
            <a:r>
              <a:rPr lang="es-ES_tradnl" sz="2800" dirty="0"/>
              <a:t> 1986</a:t>
            </a:r>
            <a:r>
              <a:rPr lang="id-ID" sz="2800" dirty="0"/>
              <a:t>;</a:t>
            </a:r>
          </a:p>
          <a:p>
            <a:pPr algn="just"/>
            <a:r>
              <a:rPr lang="id-ID" sz="2800" dirty="0"/>
              <a:t>Beberapa aturan teknis dalam SEMA, Buku Pedoman, Juklak-Juknis yang dikeluarkan oleh Maahkamah Agung.</a:t>
            </a:r>
            <a:endParaRPr lang="id-ID" sz="2600" dirty="0"/>
          </a:p>
          <a:p>
            <a:endParaRPr lang="id-ID" sz="2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a:t>Posita</a:t>
            </a:r>
          </a:p>
        </p:txBody>
      </p:sp>
      <p:sp>
        <p:nvSpPr>
          <p:cNvPr id="108547" name="Rectangle 3"/>
          <p:cNvSpPr>
            <a:spLocks noGrp="1" noChangeArrowheads="1"/>
          </p:cNvSpPr>
          <p:nvPr>
            <p:ph type="body" idx="1"/>
          </p:nvPr>
        </p:nvSpPr>
        <p:spPr>
          <a:xfrm>
            <a:off x="457200" y="1600200"/>
            <a:ext cx="8229600" cy="4876800"/>
          </a:xfrm>
        </p:spPr>
        <p:txBody>
          <a:bodyPr/>
          <a:lstStyle/>
          <a:p>
            <a:pPr eaLnBrk="1" hangingPunct="1">
              <a:lnSpc>
                <a:spcPct val="90000"/>
              </a:lnSpc>
              <a:defRPr/>
            </a:pPr>
            <a:r>
              <a:rPr lang="en-US"/>
              <a:t>Posita atau dasar gugatan berisi: </a:t>
            </a:r>
          </a:p>
          <a:p>
            <a:pPr lvl="1" eaLnBrk="1" hangingPunct="1">
              <a:lnSpc>
                <a:spcPct val="90000"/>
              </a:lnSpc>
              <a:defRPr/>
            </a:pPr>
            <a:r>
              <a:rPr lang="en-US"/>
              <a:t>kejadian mengenai duduk perkaranya;</a:t>
            </a:r>
          </a:p>
          <a:p>
            <a:pPr lvl="1" eaLnBrk="1" hangingPunct="1">
              <a:lnSpc>
                <a:spcPct val="90000"/>
              </a:lnSpc>
              <a:defRPr/>
            </a:pPr>
            <a:r>
              <a:rPr lang="en-US"/>
              <a:t>Bagian yg menguraikan tentang hukumnya;</a:t>
            </a:r>
          </a:p>
          <a:p>
            <a:pPr eaLnBrk="1" hangingPunct="1">
              <a:lnSpc>
                <a:spcPct val="90000"/>
              </a:lnSpc>
              <a:defRPr/>
            </a:pPr>
            <a:r>
              <a:rPr lang="en-US"/>
              <a:t>Uraian : </a:t>
            </a:r>
          </a:p>
          <a:p>
            <a:pPr lvl="1" eaLnBrk="1" hangingPunct="1">
              <a:lnSpc>
                <a:spcPct val="90000"/>
              </a:lnSpc>
              <a:defRPr/>
            </a:pPr>
            <a:r>
              <a:rPr lang="en-US"/>
              <a:t>bahwa objek gugatan adalah kompetensi PTUN ybs; </a:t>
            </a:r>
          </a:p>
          <a:p>
            <a:pPr lvl="1" eaLnBrk="1" hangingPunct="1">
              <a:lnSpc>
                <a:spcPct val="90000"/>
              </a:lnSpc>
              <a:defRPr/>
            </a:pPr>
            <a:r>
              <a:rPr lang="en-US"/>
              <a:t>Penggugat berwenang menggugat;</a:t>
            </a:r>
          </a:p>
          <a:p>
            <a:pPr lvl="1" eaLnBrk="1" hangingPunct="1">
              <a:lnSpc>
                <a:spcPct val="90000"/>
              </a:lnSpc>
              <a:defRPr/>
            </a:pPr>
            <a:r>
              <a:rPr lang="en-US"/>
              <a:t>Tergugatnya tepat;</a:t>
            </a:r>
          </a:p>
          <a:p>
            <a:pPr lvl="1" eaLnBrk="1" hangingPunct="1">
              <a:lnSpc>
                <a:spcPct val="90000"/>
              </a:lnSpc>
              <a:defRPr/>
            </a:pPr>
            <a:r>
              <a:rPr lang="en-US"/>
              <a:t>Kronologis lahirnya KTUN;</a:t>
            </a:r>
          </a:p>
          <a:p>
            <a:pPr lvl="1" eaLnBrk="1" hangingPunct="1">
              <a:lnSpc>
                <a:spcPct val="90000"/>
              </a:lnSpc>
              <a:defRPr/>
            </a:pPr>
            <a:r>
              <a:rPr lang="en-US"/>
              <a:t>Alasan gugatan.</a:t>
            </a:r>
          </a:p>
          <a:p>
            <a:pPr lvl="1" eaLnBrk="1" hangingPunct="1">
              <a:lnSpc>
                <a:spcPct val="90000"/>
              </a:lnSpc>
              <a:defRPr/>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320040"/>
            <a:ext cx="7239000" cy="1143000"/>
          </a:xfrm>
        </p:spPr>
        <p:txBody>
          <a:bodyPr/>
          <a:lstStyle/>
          <a:p>
            <a:pPr fontAlgn="auto">
              <a:spcAft>
                <a:spcPts val="0"/>
              </a:spcAft>
              <a:defRPr/>
            </a:pPr>
            <a:r>
              <a:rPr lang="en-US"/>
              <a:t>petitum</a:t>
            </a:r>
          </a:p>
        </p:txBody>
      </p:sp>
      <p:sp>
        <p:nvSpPr>
          <p:cNvPr id="33795" name="Rectangle 3"/>
          <p:cNvSpPr>
            <a:spLocks noGrp="1" noChangeArrowheads="1"/>
          </p:cNvSpPr>
          <p:nvPr>
            <p:ph type="body" idx="1"/>
          </p:nvPr>
        </p:nvSpPr>
        <p:spPr>
          <a:xfrm>
            <a:off x="457200" y="1357313"/>
            <a:ext cx="8229600" cy="4773612"/>
          </a:xfrm>
        </p:spPr>
        <p:txBody>
          <a:bodyPr/>
          <a:lstStyle/>
          <a:p>
            <a:r>
              <a:rPr lang="en-US" dirty="0" err="1"/>
              <a:t>Pokok</a:t>
            </a:r>
            <a:r>
              <a:rPr lang="en-US" dirty="0"/>
              <a:t> &amp; </a:t>
            </a:r>
            <a:r>
              <a:rPr lang="en-US" dirty="0" err="1"/>
              <a:t>tambahan</a:t>
            </a:r>
            <a:r>
              <a:rPr lang="id-ID" dirty="0"/>
              <a:t>;</a:t>
            </a:r>
          </a:p>
          <a:p>
            <a:r>
              <a:rPr lang="en-US" dirty="0" err="1"/>
              <a:t>Tuntutan</a:t>
            </a:r>
            <a:r>
              <a:rPr lang="en-US" dirty="0"/>
              <a:t> </a:t>
            </a:r>
            <a:r>
              <a:rPr lang="en-US" dirty="0" err="1"/>
              <a:t>pokok</a:t>
            </a:r>
            <a:r>
              <a:rPr lang="en-US" dirty="0"/>
              <a:t> </a:t>
            </a:r>
            <a:r>
              <a:rPr lang="en-US" dirty="0" err="1"/>
              <a:t>dalam</a:t>
            </a:r>
            <a:r>
              <a:rPr lang="en-US" dirty="0"/>
              <a:t> </a:t>
            </a:r>
            <a:r>
              <a:rPr lang="en-US" dirty="0" err="1"/>
              <a:t>gugatan</a:t>
            </a:r>
            <a:r>
              <a:rPr lang="en-US" dirty="0"/>
              <a:t> </a:t>
            </a:r>
            <a:r>
              <a:rPr lang="en-US" dirty="0" err="1"/>
              <a:t>adalah</a:t>
            </a:r>
            <a:r>
              <a:rPr lang="en-US" dirty="0"/>
              <a:t> agar </a:t>
            </a:r>
            <a:r>
              <a:rPr lang="en-US" dirty="0" err="1"/>
              <a:t>keputusan</a:t>
            </a:r>
            <a:r>
              <a:rPr lang="en-US" dirty="0"/>
              <a:t> TUN yang </a:t>
            </a:r>
            <a:r>
              <a:rPr lang="en-US" dirty="0" err="1"/>
              <a:t>digugat</a:t>
            </a:r>
            <a:r>
              <a:rPr lang="en-US" dirty="0"/>
              <a:t> </a:t>
            </a:r>
            <a:r>
              <a:rPr lang="en-US" dirty="0" err="1"/>
              <a:t>dinyatakan</a:t>
            </a:r>
            <a:r>
              <a:rPr lang="en-US" dirty="0"/>
              <a:t> </a:t>
            </a:r>
            <a:r>
              <a:rPr lang="en-US" dirty="0" err="1"/>
              <a:t>batal</a:t>
            </a:r>
            <a:r>
              <a:rPr lang="en-US" dirty="0"/>
              <a:t> </a:t>
            </a:r>
            <a:r>
              <a:rPr lang="en-US" dirty="0" err="1"/>
              <a:t>atau</a:t>
            </a:r>
            <a:r>
              <a:rPr lang="en-US" dirty="0"/>
              <a:t> </a:t>
            </a:r>
            <a:r>
              <a:rPr lang="en-US" dirty="0" err="1"/>
              <a:t>tidak</a:t>
            </a:r>
            <a:r>
              <a:rPr lang="en-US" dirty="0"/>
              <a:t> </a:t>
            </a:r>
            <a:r>
              <a:rPr lang="en-US" dirty="0" err="1"/>
              <a:t>sah</a:t>
            </a:r>
            <a:r>
              <a:rPr lang="en-US" dirty="0"/>
              <a:t>. </a:t>
            </a:r>
            <a:r>
              <a:rPr lang="en-US" dirty="0" err="1"/>
              <a:t>Tuntutan</a:t>
            </a:r>
            <a:r>
              <a:rPr lang="en-US" dirty="0"/>
              <a:t> </a:t>
            </a:r>
            <a:r>
              <a:rPr lang="en-US" dirty="0" err="1"/>
              <a:t>tambahan</a:t>
            </a:r>
            <a:r>
              <a:rPr lang="en-US" dirty="0"/>
              <a:t> </a:t>
            </a:r>
            <a:r>
              <a:rPr lang="en-US" dirty="0" err="1"/>
              <a:t>berupa</a:t>
            </a:r>
            <a:r>
              <a:rPr lang="en-US" dirty="0"/>
              <a:t> </a:t>
            </a:r>
            <a:r>
              <a:rPr lang="en-US" dirty="0" err="1"/>
              <a:t>ganti</a:t>
            </a:r>
            <a:r>
              <a:rPr lang="en-US" dirty="0"/>
              <a:t> </a:t>
            </a:r>
            <a:r>
              <a:rPr lang="en-US" dirty="0" err="1"/>
              <a:t>rugi</a:t>
            </a:r>
            <a:r>
              <a:rPr lang="en-US" dirty="0"/>
              <a:t> dan </a:t>
            </a:r>
            <a:r>
              <a:rPr lang="en-US" dirty="0" err="1"/>
              <a:t>atau</a:t>
            </a:r>
            <a:r>
              <a:rPr lang="en-US" dirty="0"/>
              <a:t> </a:t>
            </a:r>
            <a:r>
              <a:rPr lang="en-US" dirty="0" err="1"/>
              <a:t>rehabilitasi</a:t>
            </a:r>
            <a:r>
              <a:rPr lang="id-ID" dirty="0"/>
              <a:t> (kepegawaian)</a:t>
            </a:r>
            <a:r>
              <a:rPr lang="en-US" dirty="0"/>
              <a:t>, </a:t>
            </a:r>
            <a:r>
              <a:rPr lang="en-US" dirty="0" err="1"/>
              <a:t>serta</a:t>
            </a:r>
            <a:r>
              <a:rPr lang="en-US" dirty="0"/>
              <a:t> </a:t>
            </a:r>
            <a:r>
              <a:rPr lang="en-US" dirty="0" err="1"/>
              <a:t>kewajiban</a:t>
            </a:r>
            <a:r>
              <a:rPr lang="en-US" dirty="0"/>
              <a:t> </a:t>
            </a:r>
            <a:r>
              <a:rPr lang="en-US" dirty="0" err="1"/>
              <a:t>Tergugat</a:t>
            </a:r>
            <a:r>
              <a:rPr lang="en-US" dirty="0"/>
              <a:t> yang </a:t>
            </a:r>
            <a:r>
              <a:rPr lang="en-US" dirty="0" err="1"/>
              <a:t>tidak</a:t>
            </a:r>
            <a:r>
              <a:rPr lang="en-US" dirty="0"/>
              <a:t> </a:t>
            </a:r>
            <a:r>
              <a:rPr lang="en-US" dirty="0" err="1"/>
              <a:t>bersedia</a:t>
            </a:r>
            <a:r>
              <a:rPr lang="en-US" dirty="0"/>
              <a:t> </a:t>
            </a:r>
            <a:r>
              <a:rPr lang="en-US" dirty="0" err="1"/>
              <a:t>melaksanakan</a:t>
            </a:r>
            <a:r>
              <a:rPr lang="en-US" dirty="0"/>
              <a:t> </a:t>
            </a:r>
            <a:r>
              <a:rPr lang="en-US" dirty="0" err="1"/>
              <a:t>putusan</a:t>
            </a:r>
            <a:r>
              <a:rPr lang="en-US" dirty="0"/>
              <a:t> </a:t>
            </a:r>
            <a:r>
              <a:rPr lang="en-US" dirty="0" err="1"/>
              <a:t>pengadilan</a:t>
            </a:r>
            <a:r>
              <a:rPr lang="en-US" dirty="0"/>
              <a:t> yang </a:t>
            </a:r>
            <a:r>
              <a:rPr lang="en-US" dirty="0" err="1"/>
              <a:t>telah</a:t>
            </a:r>
            <a:r>
              <a:rPr lang="en-US" dirty="0"/>
              <a:t> </a:t>
            </a:r>
            <a:r>
              <a:rPr lang="en-US" dirty="0" err="1"/>
              <a:t>memperoleh</a:t>
            </a:r>
            <a:r>
              <a:rPr lang="en-US" dirty="0"/>
              <a:t> </a:t>
            </a:r>
            <a:r>
              <a:rPr lang="en-US" dirty="0" err="1"/>
              <a:t>kekuatan</a:t>
            </a:r>
            <a:r>
              <a:rPr lang="en-US" dirty="0"/>
              <a:t> </a:t>
            </a:r>
            <a:r>
              <a:rPr lang="en-US" dirty="0" err="1"/>
              <a:t>hukum</a:t>
            </a:r>
            <a:r>
              <a:rPr lang="en-US" dirty="0"/>
              <a:t> </a:t>
            </a:r>
            <a:r>
              <a:rPr lang="en-US" dirty="0" err="1"/>
              <a:t>tetap</a:t>
            </a:r>
            <a:r>
              <a:rPr lang="en-US" dirty="0"/>
              <a:t> </a:t>
            </a:r>
            <a:r>
              <a:rPr lang="en-US" dirty="0" err="1"/>
              <a:t>untuk</a:t>
            </a:r>
            <a:r>
              <a:rPr lang="en-US" dirty="0"/>
              <a:t> </a:t>
            </a:r>
            <a:r>
              <a:rPr lang="en-US" dirty="0" err="1"/>
              <a:t>dikenakan</a:t>
            </a:r>
            <a:r>
              <a:rPr lang="en-US" dirty="0"/>
              <a:t> </a:t>
            </a:r>
            <a:r>
              <a:rPr lang="en-US" dirty="0" err="1"/>
              <a:t>upaya</a:t>
            </a:r>
            <a:r>
              <a:rPr lang="en-US" dirty="0"/>
              <a:t> </a:t>
            </a:r>
            <a:r>
              <a:rPr lang="en-US" dirty="0" err="1"/>
              <a:t>paksa</a:t>
            </a:r>
            <a:r>
              <a:rPr lang="en-US" dirty="0"/>
              <a:t> </a:t>
            </a:r>
            <a:r>
              <a:rPr lang="en-US" dirty="0" err="1"/>
              <a:t>berupa</a:t>
            </a:r>
            <a:r>
              <a:rPr lang="en-US" dirty="0"/>
              <a:t> </a:t>
            </a:r>
            <a:r>
              <a:rPr lang="en-US" dirty="0" err="1"/>
              <a:t>pembayaran</a:t>
            </a:r>
            <a:r>
              <a:rPr lang="en-US" dirty="0"/>
              <a:t> </a:t>
            </a:r>
            <a:r>
              <a:rPr lang="en-US" dirty="0" err="1"/>
              <a:t>sejumlah</a:t>
            </a:r>
            <a:r>
              <a:rPr lang="en-US" dirty="0"/>
              <a:t> uang </a:t>
            </a:r>
            <a:r>
              <a:rPr lang="en-US" dirty="0" err="1"/>
              <a:t>paksa</a:t>
            </a:r>
            <a:r>
              <a:rPr lang="en-US" dirty="0"/>
              <a:t> (</a:t>
            </a:r>
            <a:r>
              <a:rPr lang="en-US" i="1" dirty="0" err="1"/>
              <a:t>dwangsom</a:t>
            </a:r>
            <a:r>
              <a:rPr lang="en-US" dirty="0"/>
              <a:t>), </a:t>
            </a:r>
            <a:r>
              <a:rPr lang="en-US" dirty="0" err="1"/>
              <a:t>sanksi</a:t>
            </a:r>
            <a:r>
              <a:rPr lang="en-US" dirty="0"/>
              <a:t> </a:t>
            </a:r>
            <a:r>
              <a:rPr lang="en-US" dirty="0" err="1"/>
              <a:t>administratif</a:t>
            </a:r>
            <a:r>
              <a:rPr lang="en-US" dirty="0"/>
              <a:t> dan </a:t>
            </a:r>
            <a:r>
              <a:rPr lang="en-US" dirty="0" err="1"/>
              <a:t>diumumkan</a:t>
            </a:r>
            <a:r>
              <a:rPr lang="en-US" dirty="0"/>
              <a:t> pada media </a:t>
            </a:r>
            <a:r>
              <a:rPr lang="en-US" dirty="0" err="1"/>
              <a:t>massa</a:t>
            </a:r>
            <a:r>
              <a:rPr lang="en-US" dirty="0"/>
              <a:t> </a:t>
            </a:r>
            <a:r>
              <a:rPr lang="en-US" dirty="0" err="1"/>
              <a:t>cetak</a:t>
            </a:r>
            <a:r>
              <a:rPr lang="en-US" dirty="0"/>
              <a:t> </a:t>
            </a:r>
            <a:r>
              <a:rPr lang="en-US" dirty="0" err="1"/>
              <a:t>setempat</a:t>
            </a:r>
            <a:r>
              <a:rPr lang="en-US" dirty="0"/>
              <a:t>.</a:t>
            </a:r>
            <a:endParaRPr lang="id-ID" dirty="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a:t>Alasan Gugatan</a:t>
            </a:r>
          </a:p>
        </p:txBody>
      </p:sp>
      <p:sp>
        <p:nvSpPr>
          <p:cNvPr id="123907" name="Rectangle 3"/>
          <p:cNvSpPr>
            <a:spLocks noGrp="1" noChangeArrowheads="1"/>
          </p:cNvSpPr>
          <p:nvPr>
            <p:ph type="body" idx="1"/>
          </p:nvPr>
        </p:nvSpPr>
        <p:spPr/>
        <p:txBody>
          <a:bodyPr/>
          <a:lstStyle/>
          <a:p>
            <a:pPr algn="just" eaLnBrk="1" hangingPunct="1">
              <a:lnSpc>
                <a:spcPct val="90000"/>
              </a:lnSpc>
              <a:defRPr/>
            </a:pPr>
            <a:r>
              <a:rPr lang="en-US" sz="2800" dirty="0" err="1">
                <a:cs typeface="Arial" charset="0"/>
              </a:rPr>
              <a:t>Alasan-alasan</a:t>
            </a:r>
            <a:r>
              <a:rPr lang="en-US" sz="2800" dirty="0">
                <a:cs typeface="Arial" charset="0"/>
              </a:rPr>
              <a:t> yang </a:t>
            </a:r>
            <a:r>
              <a:rPr lang="en-US" sz="2800" dirty="0" err="1">
                <a:cs typeface="Arial" charset="0"/>
              </a:rPr>
              <a:t>dapat</a:t>
            </a:r>
            <a:r>
              <a:rPr lang="en-US" sz="2800" dirty="0">
                <a:cs typeface="Arial" charset="0"/>
              </a:rPr>
              <a:t> </a:t>
            </a:r>
            <a:r>
              <a:rPr lang="en-US" sz="2800" dirty="0" err="1">
                <a:cs typeface="Arial" charset="0"/>
              </a:rPr>
              <a:t>digunakan</a:t>
            </a:r>
            <a:r>
              <a:rPr lang="en-US" sz="2800" dirty="0">
                <a:cs typeface="Arial" charset="0"/>
              </a:rPr>
              <a:t> </a:t>
            </a:r>
            <a:r>
              <a:rPr lang="en-US" sz="2800" dirty="0" err="1">
                <a:cs typeface="Arial" charset="0"/>
              </a:rPr>
              <a:t>dalam</a:t>
            </a:r>
            <a:r>
              <a:rPr lang="en-US" sz="2800" dirty="0">
                <a:cs typeface="Arial" charset="0"/>
              </a:rPr>
              <a:t> </a:t>
            </a:r>
            <a:r>
              <a:rPr lang="en-US" sz="2800" dirty="0" err="1">
                <a:cs typeface="Arial" charset="0"/>
              </a:rPr>
              <a:t>gugatan</a:t>
            </a:r>
            <a:r>
              <a:rPr lang="en-US" sz="2800" dirty="0">
                <a:cs typeface="Arial" charset="0"/>
              </a:rPr>
              <a:t> </a:t>
            </a:r>
            <a:r>
              <a:rPr lang="en-US" sz="2800" dirty="0" err="1">
                <a:cs typeface="Arial" charset="0"/>
              </a:rPr>
              <a:t>sebagaimana</a:t>
            </a:r>
            <a:r>
              <a:rPr lang="en-US" sz="2800" dirty="0">
                <a:cs typeface="Arial" charset="0"/>
              </a:rPr>
              <a:t> </a:t>
            </a:r>
            <a:r>
              <a:rPr lang="en-US" sz="2800" dirty="0" err="1">
                <a:cs typeface="Arial" charset="0"/>
              </a:rPr>
              <a:t>dimaksud</a:t>
            </a:r>
            <a:r>
              <a:rPr lang="en-US" sz="2800" dirty="0">
                <a:cs typeface="Arial" charset="0"/>
              </a:rPr>
              <a:t> pada </a:t>
            </a:r>
            <a:r>
              <a:rPr lang="en-US" sz="2800" dirty="0" err="1">
                <a:cs typeface="Arial" charset="0"/>
              </a:rPr>
              <a:t>Pasal</a:t>
            </a:r>
            <a:r>
              <a:rPr lang="en-US" sz="2800" dirty="0">
                <a:cs typeface="Arial" charset="0"/>
              </a:rPr>
              <a:t> 53 </a:t>
            </a:r>
            <a:r>
              <a:rPr lang="en-US" sz="2800" dirty="0" err="1">
                <a:cs typeface="Arial" charset="0"/>
              </a:rPr>
              <a:t>ayat</a:t>
            </a:r>
            <a:r>
              <a:rPr lang="en-US" sz="2800" dirty="0">
                <a:cs typeface="Arial" charset="0"/>
              </a:rPr>
              <a:t> (1) </a:t>
            </a:r>
            <a:r>
              <a:rPr lang="en-US" sz="2800" dirty="0" err="1">
                <a:cs typeface="Arial" charset="0"/>
              </a:rPr>
              <a:t>adalah</a:t>
            </a:r>
            <a:r>
              <a:rPr lang="en-US" sz="2800" dirty="0">
                <a:cs typeface="Arial" charset="0"/>
              </a:rPr>
              <a:t>:</a:t>
            </a:r>
          </a:p>
          <a:p>
            <a:pPr eaLnBrk="1" hangingPunct="1">
              <a:lnSpc>
                <a:spcPct val="90000"/>
              </a:lnSpc>
              <a:buFont typeface="Wingdings" pitchFamily="2" charset="2"/>
              <a:buNone/>
              <a:defRPr/>
            </a:pPr>
            <a:r>
              <a:rPr lang="en-US" sz="2800" dirty="0">
                <a:cs typeface="Arial" charset="0"/>
              </a:rPr>
              <a:t>a. Keputusan Tata Usaha Negara yang </a:t>
            </a:r>
            <a:r>
              <a:rPr lang="en-US" sz="2800" dirty="0" err="1">
                <a:cs typeface="Arial" charset="0"/>
              </a:rPr>
              <a:t>digugat</a:t>
            </a:r>
            <a:r>
              <a:rPr lang="en-US" sz="2800" dirty="0">
                <a:cs typeface="Arial" charset="0"/>
              </a:rPr>
              <a:t> </a:t>
            </a:r>
            <a:r>
              <a:rPr lang="en-US" sz="2800" dirty="0" err="1">
                <a:cs typeface="Arial" charset="0"/>
              </a:rPr>
              <a:t>itu</a:t>
            </a:r>
            <a:r>
              <a:rPr lang="en-US" sz="2800" dirty="0">
                <a:cs typeface="Arial" charset="0"/>
              </a:rPr>
              <a:t> </a:t>
            </a:r>
            <a:r>
              <a:rPr lang="en-US" sz="2800" dirty="0" err="1">
                <a:cs typeface="Arial" charset="0"/>
              </a:rPr>
              <a:t>bertentangan</a:t>
            </a:r>
            <a:r>
              <a:rPr lang="en-US" sz="2800" dirty="0">
                <a:cs typeface="Arial" charset="0"/>
              </a:rPr>
              <a:t> </a:t>
            </a:r>
            <a:r>
              <a:rPr lang="en-US" sz="2800" dirty="0" err="1">
                <a:cs typeface="Arial" charset="0"/>
              </a:rPr>
              <a:t>dengan</a:t>
            </a:r>
            <a:r>
              <a:rPr lang="en-US" sz="2800" dirty="0">
                <a:cs typeface="Arial" charset="0"/>
              </a:rPr>
              <a:t> </a:t>
            </a:r>
            <a:r>
              <a:rPr lang="en-US" sz="2800" dirty="0" err="1">
                <a:cs typeface="Arial" charset="0"/>
              </a:rPr>
              <a:t>peraturan</a:t>
            </a:r>
            <a:r>
              <a:rPr lang="en-US" sz="2800" dirty="0">
                <a:cs typeface="Arial" charset="0"/>
              </a:rPr>
              <a:t> </a:t>
            </a:r>
            <a:r>
              <a:rPr lang="en-US" sz="2800" dirty="0" err="1">
                <a:cs typeface="Arial" charset="0"/>
              </a:rPr>
              <a:t>perundang-undangan</a:t>
            </a:r>
            <a:r>
              <a:rPr lang="en-US" sz="2800" dirty="0">
                <a:cs typeface="Arial" charset="0"/>
              </a:rPr>
              <a:t> yang </a:t>
            </a:r>
            <a:r>
              <a:rPr lang="en-US" sz="2800" dirty="0" err="1">
                <a:cs typeface="Arial" charset="0"/>
              </a:rPr>
              <a:t>berlaku</a:t>
            </a:r>
            <a:r>
              <a:rPr lang="en-US" sz="2800" dirty="0">
                <a:cs typeface="Arial" charset="0"/>
              </a:rPr>
              <a:t>; </a:t>
            </a:r>
          </a:p>
          <a:p>
            <a:pPr eaLnBrk="1" hangingPunct="1">
              <a:lnSpc>
                <a:spcPct val="90000"/>
              </a:lnSpc>
              <a:buFont typeface="Wingdings" pitchFamily="2" charset="2"/>
              <a:buNone/>
              <a:defRPr/>
            </a:pPr>
            <a:r>
              <a:rPr lang="en-US" sz="2800" dirty="0">
                <a:cs typeface="Arial" charset="0"/>
              </a:rPr>
              <a:t>b. Keputusan Tata Usaha Negara yang </a:t>
            </a:r>
            <a:r>
              <a:rPr lang="en-US" sz="2800" dirty="0" err="1">
                <a:cs typeface="Arial" charset="0"/>
              </a:rPr>
              <a:t>digugat</a:t>
            </a:r>
            <a:r>
              <a:rPr lang="en-US" sz="2800" dirty="0">
                <a:cs typeface="Arial" charset="0"/>
              </a:rPr>
              <a:t> </a:t>
            </a:r>
            <a:r>
              <a:rPr lang="en-US" sz="2800" dirty="0" err="1">
                <a:cs typeface="Arial" charset="0"/>
              </a:rPr>
              <a:t>itu</a:t>
            </a:r>
            <a:r>
              <a:rPr lang="en-US" sz="2800" dirty="0">
                <a:cs typeface="Arial" charset="0"/>
              </a:rPr>
              <a:t> </a:t>
            </a:r>
            <a:r>
              <a:rPr lang="en-US" sz="2800" dirty="0" err="1">
                <a:cs typeface="Arial" charset="0"/>
              </a:rPr>
              <a:t>bertentangan</a:t>
            </a:r>
            <a:r>
              <a:rPr lang="en-US" sz="2800" dirty="0">
                <a:cs typeface="Arial" charset="0"/>
              </a:rPr>
              <a:t> </a:t>
            </a:r>
            <a:r>
              <a:rPr lang="en-US" sz="2800" dirty="0" err="1">
                <a:cs typeface="Arial" charset="0"/>
              </a:rPr>
              <a:t>dengan</a:t>
            </a:r>
            <a:r>
              <a:rPr lang="en-US" sz="2800" dirty="0">
                <a:cs typeface="Arial" charset="0"/>
              </a:rPr>
              <a:t> </a:t>
            </a:r>
            <a:r>
              <a:rPr lang="en-US" sz="2800" dirty="0" err="1">
                <a:cs typeface="Arial" charset="0"/>
              </a:rPr>
              <a:t>asas-asas</a:t>
            </a:r>
            <a:r>
              <a:rPr lang="en-US" sz="2800" dirty="0">
                <a:cs typeface="Arial" charset="0"/>
              </a:rPr>
              <a:t> </a:t>
            </a:r>
            <a:r>
              <a:rPr lang="en-US" sz="2800" dirty="0" err="1">
                <a:cs typeface="Arial" charset="0"/>
              </a:rPr>
              <a:t>umum</a:t>
            </a:r>
            <a:r>
              <a:rPr lang="en-US" sz="2800" dirty="0">
                <a:cs typeface="Arial" charset="0"/>
              </a:rPr>
              <a:t> </a:t>
            </a:r>
            <a:r>
              <a:rPr lang="en-US" sz="2800" dirty="0" err="1">
                <a:cs typeface="Arial" charset="0"/>
              </a:rPr>
              <a:t>pemerintahan</a:t>
            </a:r>
            <a:r>
              <a:rPr lang="en-US" sz="2800" dirty="0">
                <a:cs typeface="Arial" charset="0"/>
              </a:rPr>
              <a:t> yang </a:t>
            </a:r>
            <a:r>
              <a:rPr lang="en-US" sz="2800" dirty="0" err="1">
                <a:cs typeface="Arial" charset="0"/>
              </a:rPr>
              <a:t>baik</a:t>
            </a:r>
            <a:r>
              <a:rPr lang="en-US" sz="2800" dirty="0">
                <a:cs typeface="Arial" charset="0"/>
              </a:rPr>
              <a:t>.</a:t>
            </a:r>
            <a:endParaRPr lang="en-US" sz="2800" dirty="0">
              <a:cs typeface="Times New Roman" pitchFamily="18" charset="0"/>
            </a:endParaRPr>
          </a:p>
          <a:p>
            <a:pPr eaLnBrk="1" hangingPunct="1">
              <a:lnSpc>
                <a:spcPct val="90000"/>
              </a:lnSpc>
              <a:defRPr/>
            </a:pPr>
            <a:endParaRPr 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z="3400"/>
              <a:t>Dikatakan bertentangan dgn </a:t>
            </a:r>
            <a:br>
              <a:rPr lang="en-US" sz="3400"/>
            </a:br>
            <a:r>
              <a:rPr lang="en-US" sz="3400"/>
              <a:t>Pert. Per-uu-an, jika:</a:t>
            </a:r>
          </a:p>
        </p:txBody>
      </p:sp>
      <p:sp>
        <p:nvSpPr>
          <p:cNvPr id="124931" name="Rectangle 3"/>
          <p:cNvSpPr>
            <a:spLocks noGrp="1" noChangeArrowheads="1"/>
          </p:cNvSpPr>
          <p:nvPr>
            <p:ph type="body" idx="1"/>
          </p:nvPr>
        </p:nvSpPr>
        <p:spPr>
          <a:xfrm>
            <a:off x="152400" y="1600200"/>
            <a:ext cx="8763000" cy="4530725"/>
          </a:xfrm>
        </p:spPr>
        <p:txBody>
          <a:bodyPr/>
          <a:lstStyle/>
          <a:p>
            <a:pPr eaLnBrk="1" hangingPunct="1">
              <a:defRPr/>
            </a:pPr>
            <a:r>
              <a:rPr lang="en-US" sz="2800" dirty="0" err="1"/>
              <a:t>Bertentangan</a:t>
            </a:r>
            <a:r>
              <a:rPr lang="en-US" sz="2800" dirty="0"/>
              <a:t> </a:t>
            </a:r>
            <a:r>
              <a:rPr lang="en-US" sz="2800" dirty="0" err="1"/>
              <a:t>dengan</a:t>
            </a:r>
            <a:r>
              <a:rPr lang="en-US" sz="2800" dirty="0"/>
              <a:t> </a:t>
            </a:r>
            <a:r>
              <a:rPr lang="en-US" sz="2800" dirty="0" err="1"/>
              <a:t>ketentuan</a:t>
            </a:r>
            <a:r>
              <a:rPr lang="en-US" sz="2800" dirty="0"/>
              <a:t> pert per-</a:t>
            </a:r>
            <a:r>
              <a:rPr lang="en-US" sz="2800" dirty="0" err="1"/>
              <a:t>uu</a:t>
            </a:r>
            <a:r>
              <a:rPr lang="en-US" sz="2800" dirty="0"/>
              <a:t>-an yang </a:t>
            </a:r>
            <a:r>
              <a:rPr lang="en-US" sz="2800" dirty="0" err="1"/>
              <a:t>bersifat</a:t>
            </a:r>
            <a:r>
              <a:rPr lang="en-US" sz="2800" dirty="0"/>
              <a:t> </a:t>
            </a:r>
            <a:r>
              <a:rPr lang="en-US" sz="2800" dirty="0" err="1"/>
              <a:t>prosedural</a:t>
            </a:r>
            <a:r>
              <a:rPr lang="en-US" sz="2800" dirty="0"/>
              <a:t>/</a:t>
            </a:r>
            <a:r>
              <a:rPr lang="en-US" sz="2800" dirty="0" err="1"/>
              <a:t>formalnya</a:t>
            </a:r>
            <a:r>
              <a:rPr lang="en-US" sz="2800" dirty="0"/>
              <a:t>;</a:t>
            </a:r>
          </a:p>
          <a:p>
            <a:pPr eaLnBrk="1" hangingPunct="1">
              <a:defRPr/>
            </a:pPr>
            <a:r>
              <a:rPr lang="en-US" sz="2800" dirty="0" err="1"/>
              <a:t>Bertentangan</a:t>
            </a:r>
            <a:r>
              <a:rPr lang="en-US" sz="2800" dirty="0"/>
              <a:t> </a:t>
            </a:r>
            <a:r>
              <a:rPr lang="en-US" sz="2800" dirty="0" err="1"/>
              <a:t>dengan</a:t>
            </a:r>
            <a:r>
              <a:rPr lang="en-US" sz="2800" dirty="0"/>
              <a:t> </a:t>
            </a:r>
            <a:r>
              <a:rPr lang="en-US" sz="2800" dirty="0" err="1"/>
              <a:t>ketentuan</a:t>
            </a:r>
            <a:r>
              <a:rPr lang="en-US" sz="2800" dirty="0"/>
              <a:t> pert per-</a:t>
            </a:r>
            <a:r>
              <a:rPr lang="en-US" sz="2800" dirty="0" err="1"/>
              <a:t>uu</a:t>
            </a:r>
            <a:r>
              <a:rPr lang="en-US" sz="2800" dirty="0"/>
              <a:t>-an yang </a:t>
            </a:r>
            <a:r>
              <a:rPr lang="en-US" sz="2800" dirty="0" err="1"/>
              <a:t>bersifat</a:t>
            </a:r>
            <a:r>
              <a:rPr lang="en-US" sz="2800" dirty="0"/>
              <a:t> material;</a:t>
            </a:r>
          </a:p>
          <a:p>
            <a:pPr eaLnBrk="1" hangingPunct="1">
              <a:defRPr/>
            </a:pPr>
            <a:r>
              <a:rPr lang="en-US" sz="2800" dirty="0" err="1"/>
              <a:t>Dikeluarkan</a:t>
            </a:r>
            <a:r>
              <a:rPr lang="en-US" sz="2800" dirty="0"/>
              <a:t> </a:t>
            </a:r>
            <a:r>
              <a:rPr lang="en-US" sz="2800" dirty="0" err="1"/>
              <a:t>oleh</a:t>
            </a:r>
            <a:r>
              <a:rPr lang="en-US" sz="2800" dirty="0"/>
              <a:t> </a:t>
            </a:r>
            <a:r>
              <a:rPr lang="en-US" sz="2800" dirty="0" err="1"/>
              <a:t>badan</a:t>
            </a:r>
            <a:r>
              <a:rPr lang="en-US" sz="2800" dirty="0"/>
              <a:t>/</a:t>
            </a:r>
            <a:r>
              <a:rPr lang="en-US" sz="2800" dirty="0" err="1"/>
              <a:t>pejabat</a:t>
            </a:r>
            <a:r>
              <a:rPr lang="en-US" sz="2800" dirty="0"/>
              <a:t> TUN yang </a:t>
            </a:r>
            <a:r>
              <a:rPr lang="en-US" sz="2800" dirty="0" err="1"/>
              <a:t>tidak</a:t>
            </a:r>
            <a:r>
              <a:rPr lang="en-US" sz="2800" dirty="0"/>
              <a:t> </a:t>
            </a:r>
            <a:r>
              <a:rPr lang="en-US" sz="2800" dirty="0" err="1"/>
              <a:t>berwenang</a:t>
            </a:r>
            <a:r>
              <a:rPr lang="en-US" sz="2800" dirty="0"/>
              <a:t>, </a:t>
            </a:r>
            <a:r>
              <a:rPr lang="en-US" sz="2800" dirty="0" err="1"/>
              <a:t>baik</a:t>
            </a:r>
            <a:r>
              <a:rPr lang="en-US" sz="2800" dirty="0"/>
              <a:t> </a:t>
            </a:r>
            <a:r>
              <a:rPr lang="en-US" sz="2800" dirty="0" err="1"/>
              <a:t>karena</a:t>
            </a:r>
            <a:r>
              <a:rPr lang="en-US" sz="2800" dirty="0"/>
              <a:t> :</a:t>
            </a:r>
          </a:p>
          <a:p>
            <a:pPr lvl="1" eaLnBrk="1" hangingPunct="1">
              <a:defRPr/>
            </a:pPr>
            <a:r>
              <a:rPr lang="en-US" sz="2400" dirty="0" err="1"/>
              <a:t>diluar</a:t>
            </a:r>
            <a:r>
              <a:rPr lang="en-US" sz="2400" dirty="0"/>
              <a:t> </a:t>
            </a:r>
            <a:r>
              <a:rPr lang="en-US" sz="2400" dirty="0" err="1"/>
              <a:t>kewenangan</a:t>
            </a:r>
            <a:r>
              <a:rPr lang="en-US" sz="2400" dirty="0"/>
              <a:t> </a:t>
            </a:r>
            <a:r>
              <a:rPr lang="en-US" sz="2400" dirty="0" err="1"/>
              <a:t>materiilnya</a:t>
            </a:r>
            <a:r>
              <a:rPr lang="en-US" sz="2400" dirty="0"/>
              <a:t>;</a:t>
            </a:r>
          </a:p>
          <a:p>
            <a:pPr lvl="1" eaLnBrk="1" hangingPunct="1">
              <a:defRPr/>
            </a:pPr>
            <a:r>
              <a:rPr lang="en-US" sz="2400" dirty="0" err="1"/>
              <a:t>diluar</a:t>
            </a:r>
            <a:r>
              <a:rPr lang="en-US" sz="2400" dirty="0"/>
              <a:t> </a:t>
            </a:r>
            <a:r>
              <a:rPr lang="en-US" sz="2400" dirty="0" err="1"/>
              <a:t>wilayah</a:t>
            </a:r>
            <a:r>
              <a:rPr lang="en-US" sz="2400" dirty="0"/>
              <a:t> </a:t>
            </a:r>
            <a:r>
              <a:rPr lang="en-US" sz="2400" dirty="0" err="1"/>
              <a:t>kewenangannya</a:t>
            </a:r>
            <a:r>
              <a:rPr lang="en-US" sz="2400" dirty="0"/>
              <a:t>;</a:t>
            </a:r>
          </a:p>
          <a:p>
            <a:pPr lvl="1" eaLnBrk="1" hangingPunct="1">
              <a:defRPr/>
            </a:pPr>
            <a:r>
              <a:rPr lang="en-US" sz="2400" dirty="0" err="1"/>
              <a:t>Kewenangannya</a:t>
            </a:r>
            <a:r>
              <a:rPr lang="en-US" sz="2400" dirty="0"/>
              <a:t> </a:t>
            </a:r>
            <a:r>
              <a:rPr lang="en-US" sz="2400" dirty="0" err="1"/>
              <a:t>sudah</a:t>
            </a:r>
            <a:r>
              <a:rPr lang="en-US" sz="2400" dirty="0"/>
              <a:t> </a:t>
            </a:r>
            <a:r>
              <a:rPr lang="en-US" sz="2400" dirty="0" err="1"/>
              <a:t>lampau</a:t>
            </a:r>
            <a:r>
              <a:rPr lang="en-US" sz="2400" dirty="0"/>
              <a:t> </a:t>
            </a:r>
            <a:r>
              <a:rPr lang="en-US" sz="2400" dirty="0" err="1"/>
              <a:t>waktu</a:t>
            </a:r>
            <a:r>
              <a:rPr lang="en-US" sz="2400" dirty="0"/>
              <a:t>, </a:t>
            </a:r>
            <a:r>
              <a:rPr lang="en-US" sz="2400" dirty="0" err="1"/>
              <a:t>atau</a:t>
            </a:r>
            <a:r>
              <a:rPr lang="en-US" sz="2400" dirty="0"/>
              <a:t> </a:t>
            </a:r>
            <a:r>
              <a:rPr lang="en-US" sz="2400" dirty="0" err="1"/>
              <a:t>kewenangannya</a:t>
            </a:r>
            <a:r>
              <a:rPr lang="en-US" sz="2400" dirty="0"/>
              <a:t> </a:t>
            </a:r>
            <a:r>
              <a:rPr lang="en-US" sz="2400" dirty="0" err="1"/>
              <a:t>belum</a:t>
            </a:r>
            <a:r>
              <a:rPr lang="en-US" sz="2400" dirty="0"/>
              <a:t> </a:t>
            </a:r>
            <a:r>
              <a:rPr lang="en-US" sz="2400" dirty="0" err="1"/>
              <a:t>mulai</a:t>
            </a:r>
            <a:r>
              <a:rPr lang="en-US" sz="2400" dirty="0"/>
              <a:t> </a:t>
            </a:r>
            <a:r>
              <a:rPr lang="en-US" sz="2400" dirty="0" err="1"/>
              <a:t>berlaku</a:t>
            </a:r>
            <a:r>
              <a:rPr lang="id-ID" sz="2400" dirty="0"/>
              <a:t>.</a:t>
            </a:r>
            <a:r>
              <a:rPr lang="en-US" sz="2400"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320040"/>
            <a:ext cx="8329642" cy="822944"/>
          </a:xfrm>
        </p:spPr>
        <p:txBody>
          <a:bodyPr>
            <a:normAutofit fontScale="90000"/>
          </a:bodyPr>
          <a:lstStyle/>
          <a:p>
            <a:pPr eaLnBrk="1" hangingPunct="1">
              <a:defRPr/>
            </a:pPr>
            <a:r>
              <a:rPr lang="en-US" dirty="0">
                <a:latin typeface="Comic Sans MS" pitchFamily="66" charset="0"/>
                <a:cs typeface="Arial" charset="0"/>
              </a:rPr>
              <a:t>“AUPB” </a:t>
            </a:r>
            <a:r>
              <a:rPr lang="en-US" dirty="0" err="1">
                <a:latin typeface="Comic Sans MS" pitchFamily="66" charset="0"/>
                <a:cs typeface="Arial" charset="0"/>
              </a:rPr>
              <a:t>adalah</a:t>
            </a:r>
            <a:r>
              <a:rPr lang="en-US" dirty="0">
                <a:latin typeface="Comic Sans MS" pitchFamily="66" charset="0"/>
                <a:cs typeface="Arial" charset="0"/>
              </a:rPr>
              <a:t> </a:t>
            </a:r>
            <a:r>
              <a:rPr lang="en-US" dirty="0" err="1">
                <a:latin typeface="Comic Sans MS" pitchFamily="66" charset="0"/>
                <a:cs typeface="Arial" charset="0"/>
              </a:rPr>
              <a:t>meliputi</a:t>
            </a:r>
            <a:r>
              <a:rPr lang="en-US" dirty="0">
                <a:latin typeface="Comic Sans MS" pitchFamily="66" charset="0"/>
                <a:cs typeface="Arial" charset="0"/>
              </a:rPr>
              <a:t> </a:t>
            </a:r>
            <a:r>
              <a:rPr lang="en-US" dirty="0" err="1">
                <a:latin typeface="Comic Sans MS" pitchFamily="66" charset="0"/>
                <a:cs typeface="Arial" charset="0"/>
              </a:rPr>
              <a:t>asas</a:t>
            </a:r>
            <a:r>
              <a:rPr lang="en-US" dirty="0">
                <a:latin typeface="Comic Sans MS" pitchFamily="66" charset="0"/>
                <a:cs typeface="Arial" charset="0"/>
              </a:rPr>
              <a:t>:</a:t>
            </a:r>
            <a:endParaRPr lang="en-US" dirty="0">
              <a:latin typeface="Comic Sans MS" pitchFamily="66" charset="0"/>
              <a:cs typeface="Times New Roman" pitchFamily="18" charset="0"/>
            </a:endParaRPr>
          </a:p>
        </p:txBody>
      </p:sp>
      <p:sp>
        <p:nvSpPr>
          <p:cNvPr id="125955" name="Rectangle 3"/>
          <p:cNvSpPr>
            <a:spLocks noGrp="1" noChangeArrowheads="1"/>
          </p:cNvSpPr>
          <p:nvPr>
            <p:ph type="body" idx="1"/>
          </p:nvPr>
        </p:nvSpPr>
        <p:spPr/>
        <p:txBody>
          <a:bodyPr/>
          <a:lstStyle/>
          <a:p>
            <a:pPr lvl="1" algn="ctr" eaLnBrk="1" hangingPunct="1">
              <a:lnSpc>
                <a:spcPct val="80000"/>
              </a:lnSpc>
              <a:buFont typeface="Wingdings" pitchFamily="2" charset="2"/>
              <a:buNone/>
              <a:defRPr/>
            </a:pPr>
            <a:r>
              <a:rPr lang="en-US" sz="3300">
                <a:latin typeface="Comic Sans MS" pitchFamily="66" charset="0"/>
                <a:cs typeface="Arial" charset="0"/>
              </a:rPr>
              <a:t>kepastian hukum;</a:t>
            </a:r>
          </a:p>
          <a:p>
            <a:pPr lvl="1" algn="ctr" eaLnBrk="1" hangingPunct="1">
              <a:lnSpc>
                <a:spcPct val="80000"/>
              </a:lnSpc>
              <a:buFont typeface="Wingdings" pitchFamily="2" charset="2"/>
              <a:buNone/>
              <a:defRPr/>
            </a:pPr>
            <a:r>
              <a:rPr lang="en-US" sz="3300">
                <a:latin typeface="Comic Sans MS" pitchFamily="66" charset="0"/>
                <a:cs typeface="Arial" charset="0"/>
              </a:rPr>
              <a:t>tertib penyelenggaraan negara;</a:t>
            </a:r>
          </a:p>
          <a:p>
            <a:pPr lvl="1" algn="ctr" eaLnBrk="1" hangingPunct="1">
              <a:lnSpc>
                <a:spcPct val="80000"/>
              </a:lnSpc>
              <a:buFont typeface="Wingdings" pitchFamily="2" charset="2"/>
              <a:buNone/>
              <a:defRPr/>
            </a:pPr>
            <a:r>
              <a:rPr lang="en-US" sz="3300">
                <a:latin typeface="Comic Sans MS" pitchFamily="66" charset="0"/>
                <a:cs typeface="Arial" charset="0"/>
              </a:rPr>
              <a:t>keterbukaan;</a:t>
            </a:r>
          </a:p>
          <a:p>
            <a:pPr lvl="1" algn="ctr" eaLnBrk="1" hangingPunct="1">
              <a:lnSpc>
                <a:spcPct val="80000"/>
              </a:lnSpc>
              <a:buFont typeface="Wingdings" pitchFamily="2" charset="2"/>
              <a:buNone/>
              <a:defRPr/>
            </a:pPr>
            <a:r>
              <a:rPr lang="en-US" sz="3300">
                <a:latin typeface="Comic Sans MS" pitchFamily="66" charset="0"/>
                <a:cs typeface="Arial" charset="0"/>
              </a:rPr>
              <a:t>proporsionalitaS;</a:t>
            </a:r>
          </a:p>
          <a:p>
            <a:pPr lvl="1" algn="ctr" eaLnBrk="1" hangingPunct="1">
              <a:lnSpc>
                <a:spcPct val="80000"/>
              </a:lnSpc>
              <a:buFont typeface="Wingdings" pitchFamily="2" charset="2"/>
              <a:buNone/>
              <a:defRPr/>
            </a:pPr>
            <a:r>
              <a:rPr lang="en-US" sz="3300">
                <a:latin typeface="Comic Sans MS" pitchFamily="66" charset="0"/>
                <a:cs typeface="Arial" charset="0"/>
              </a:rPr>
              <a:t>Profesionalitas</a:t>
            </a:r>
          </a:p>
          <a:p>
            <a:pPr lvl="1" algn="ctr" eaLnBrk="1" hangingPunct="1">
              <a:lnSpc>
                <a:spcPct val="80000"/>
              </a:lnSpc>
              <a:buFont typeface="Wingdings" pitchFamily="2" charset="2"/>
              <a:buNone/>
              <a:defRPr/>
            </a:pPr>
            <a:r>
              <a:rPr lang="en-US" sz="3300">
                <a:latin typeface="Comic Sans MS" pitchFamily="66" charset="0"/>
                <a:cs typeface="Arial" charset="0"/>
              </a:rPr>
              <a:t>				akuntabilitas,</a:t>
            </a:r>
            <a:r>
              <a:rPr lang="en-US" sz="2600">
                <a:latin typeface="Comic Sans MS" pitchFamily="66" charset="0"/>
                <a:cs typeface="Arial" charset="0"/>
              </a:rPr>
              <a:t>			</a:t>
            </a:r>
          </a:p>
          <a:p>
            <a:pPr algn="just" eaLnBrk="1" hangingPunct="1">
              <a:lnSpc>
                <a:spcPct val="80000"/>
              </a:lnSpc>
              <a:buFont typeface="Wingdings" pitchFamily="2" charset="2"/>
              <a:buNone/>
              <a:defRPr/>
            </a:pPr>
            <a:r>
              <a:rPr lang="en-US" sz="2500">
                <a:latin typeface="Comic Sans MS" pitchFamily="66" charset="0"/>
                <a:cs typeface="Arial" charset="0"/>
              </a:rPr>
              <a:t>	sebagaimana dimaksud dalam Undang-Undang Nomor 28 Tahun 1999 tentang Penyelenggara Negara yang Bersih dan Bebas dari Korupsi, Kolusi, dan Nepotisme.</a:t>
            </a:r>
            <a:endParaRPr lang="en-US" sz="25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Text Box 4" descr="Green marble"/>
          <p:cNvSpPr txBox="1">
            <a:spLocks noChangeArrowheads="1"/>
          </p:cNvSpPr>
          <p:nvPr/>
        </p:nvSpPr>
        <p:spPr bwMode="auto">
          <a:xfrm>
            <a:off x="250825" y="2871788"/>
            <a:ext cx="1617663" cy="982662"/>
          </a:xfrm>
          <a:prstGeom prst="rect">
            <a:avLst/>
          </a:prstGeom>
          <a:blipFill dpi="0" rotWithShape="1">
            <a:blip r:embed="rId2">
              <a:alphaModFix amt="41000"/>
            </a:blip>
            <a:srcRect/>
            <a:tile tx="0" ty="0" sx="100000" sy="100000" flip="none" algn="tl"/>
          </a:blipFill>
          <a:ln w="38100" cmpd="dbl">
            <a:solidFill>
              <a:srgbClr val="000000"/>
            </a:solidFill>
            <a:miter lim="800000"/>
            <a:headEnd/>
            <a:tailEnd/>
          </a:ln>
        </p:spPr>
        <p:txBody>
          <a:bodyPr/>
          <a:lstStyle/>
          <a:p>
            <a:pPr marL="342900" indent="-342900" algn="ctr">
              <a:spcBef>
                <a:spcPct val="20000"/>
              </a:spcBef>
            </a:pPr>
            <a:r>
              <a:rPr lang="en-US" sz="1700" b="1">
                <a:solidFill>
                  <a:srgbClr val="FFCC00"/>
                </a:solidFill>
              </a:rPr>
              <a:t>ALASAN</a:t>
            </a:r>
          </a:p>
          <a:p>
            <a:pPr marL="342900" indent="-342900" algn="ctr">
              <a:spcBef>
                <a:spcPct val="20000"/>
              </a:spcBef>
            </a:pPr>
            <a:r>
              <a:rPr lang="en-US" sz="1700" b="1">
                <a:solidFill>
                  <a:srgbClr val="FFCC00"/>
                </a:solidFill>
              </a:rPr>
              <a:t>PENETAPAN</a:t>
            </a:r>
          </a:p>
          <a:p>
            <a:pPr marL="342900" indent="-342900" algn="ctr">
              <a:spcBef>
                <a:spcPct val="20000"/>
              </a:spcBef>
            </a:pPr>
            <a:r>
              <a:rPr lang="en-US" sz="1700" b="1">
                <a:solidFill>
                  <a:srgbClr val="FFCC00"/>
                </a:solidFill>
              </a:rPr>
              <a:t>PENUNDAAN</a:t>
            </a:r>
            <a:endParaRPr lang="en-US" sz="3200">
              <a:solidFill>
                <a:srgbClr val="FFCC00"/>
              </a:solidFill>
              <a:effectLst>
                <a:outerShdw blurRad="38100" dist="38100" dir="2700000" algn="tl">
                  <a:srgbClr val="000000"/>
                </a:outerShdw>
              </a:effectLst>
            </a:endParaRPr>
          </a:p>
        </p:txBody>
      </p:sp>
      <p:grpSp>
        <p:nvGrpSpPr>
          <p:cNvPr id="2" name="Group 19"/>
          <p:cNvGrpSpPr>
            <a:grpSpLocks/>
          </p:cNvGrpSpPr>
          <p:nvPr/>
        </p:nvGrpSpPr>
        <p:grpSpPr bwMode="auto">
          <a:xfrm>
            <a:off x="2641600" y="1030288"/>
            <a:ext cx="2757488" cy="5351462"/>
            <a:chOff x="1664" y="649"/>
            <a:chExt cx="1737" cy="3371"/>
          </a:xfrm>
        </p:grpSpPr>
        <p:sp>
          <p:nvSpPr>
            <p:cNvPr id="455685" name="Text Box 5"/>
            <p:cNvSpPr txBox="1">
              <a:spLocks noChangeArrowheads="1"/>
            </p:cNvSpPr>
            <p:nvPr/>
          </p:nvSpPr>
          <p:spPr bwMode="auto">
            <a:xfrm>
              <a:off x="1664" y="649"/>
              <a:ext cx="1737" cy="1692"/>
            </a:xfrm>
            <a:prstGeom prst="rect">
              <a:avLst/>
            </a:prstGeom>
            <a:solidFill>
              <a:srgbClr val="C0C0C0"/>
            </a:solidFill>
            <a:ln w="9525">
              <a:solidFill>
                <a:srgbClr val="000000"/>
              </a:solidFill>
              <a:miter lim="800000"/>
              <a:headEnd/>
              <a:tailEnd/>
            </a:ln>
          </p:spPr>
          <p:txBody>
            <a:bodyPr/>
            <a:lstStyle/>
            <a:p>
              <a:pPr marL="342900" indent="-342900" algn="ctr">
                <a:spcBef>
                  <a:spcPct val="20000"/>
                </a:spcBef>
                <a:spcAft>
                  <a:spcPts val="600"/>
                </a:spcAft>
              </a:pPr>
              <a:r>
                <a:rPr lang="en-US" sz="1700" b="1">
                  <a:solidFill>
                    <a:srgbClr val="251BF1"/>
                  </a:solidFill>
                </a:rPr>
                <a:t>DIKABULKAN :</a:t>
              </a:r>
            </a:p>
            <a:p>
              <a:pPr marL="342900" indent="-342900">
                <a:spcBef>
                  <a:spcPct val="20000"/>
                </a:spcBef>
              </a:pPr>
              <a:r>
                <a:rPr lang="en-US" sz="1400">
                  <a:solidFill>
                    <a:srgbClr val="251BF1"/>
                  </a:solidFill>
                </a:rPr>
                <a:t>HANYA APABILA TERDAPAT </a:t>
              </a:r>
            </a:p>
            <a:p>
              <a:pPr marL="342900" indent="-342900">
                <a:spcBef>
                  <a:spcPct val="20000"/>
                </a:spcBef>
              </a:pPr>
              <a:r>
                <a:rPr lang="en-US" sz="1400">
                  <a:solidFill>
                    <a:srgbClr val="251BF1"/>
                  </a:solidFill>
                </a:rPr>
                <a:t>KEADAAN YANG SANGAT </a:t>
              </a:r>
            </a:p>
            <a:p>
              <a:pPr marL="342900" indent="-342900">
                <a:spcBef>
                  <a:spcPct val="20000"/>
                </a:spcBef>
              </a:pPr>
              <a:r>
                <a:rPr lang="en-US" sz="1400">
                  <a:solidFill>
                    <a:srgbClr val="251BF1"/>
                  </a:solidFill>
                </a:rPr>
                <a:t>MENDESAK, YANG </a:t>
              </a:r>
            </a:p>
            <a:p>
              <a:pPr marL="342900" indent="-342900">
                <a:spcBef>
                  <a:spcPct val="20000"/>
                </a:spcBef>
              </a:pPr>
              <a:r>
                <a:rPr lang="en-US" sz="1400">
                  <a:solidFill>
                    <a:srgbClr val="251BF1"/>
                  </a:solidFill>
                </a:rPr>
                <a:t>MENGAKIBATKAN  </a:t>
              </a:r>
            </a:p>
            <a:p>
              <a:pPr marL="342900" indent="-342900">
                <a:spcBef>
                  <a:spcPct val="20000"/>
                </a:spcBef>
              </a:pPr>
              <a:r>
                <a:rPr lang="en-US" sz="1400">
                  <a:solidFill>
                    <a:srgbClr val="251BF1"/>
                  </a:solidFill>
                </a:rPr>
                <a:t>KEPENTINGAN PENGGUGAT </a:t>
              </a:r>
            </a:p>
            <a:p>
              <a:pPr marL="342900" indent="-342900">
                <a:spcBef>
                  <a:spcPct val="20000"/>
                </a:spcBef>
              </a:pPr>
              <a:r>
                <a:rPr lang="en-US" sz="1400">
                  <a:solidFill>
                    <a:srgbClr val="251BF1"/>
                  </a:solidFill>
                </a:rPr>
                <a:t>SANGAT DIRUGIKAN, JIKA </a:t>
              </a:r>
            </a:p>
            <a:p>
              <a:pPr marL="342900" indent="-342900">
                <a:spcBef>
                  <a:spcPct val="20000"/>
                </a:spcBef>
              </a:pPr>
              <a:r>
                <a:rPr lang="en-US" sz="1400">
                  <a:solidFill>
                    <a:srgbClr val="251BF1"/>
                  </a:solidFill>
                </a:rPr>
                <a:t>KEPUTUSAN TUN YANG </a:t>
              </a:r>
            </a:p>
            <a:p>
              <a:pPr marL="342900" indent="-342900">
                <a:spcBef>
                  <a:spcPct val="20000"/>
                </a:spcBef>
              </a:pPr>
              <a:r>
                <a:rPr lang="en-US" sz="1400">
                  <a:solidFill>
                    <a:srgbClr val="251BF1"/>
                  </a:solidFill>
                </a:rPr>
                <a:t>DIGUGAT TETAP </a:t>
              </a:r>
            </a:p>
            <a:p>
              <a:pPr marL="342900" indent="-342900">
                <a:spcBef>
                  <a:spcPct val="20000"/>
                </a:spcBef>
              </a:pPr>
              <a:r>
                <a:rPr lang="en-US" sz="1400">
                  <a:solidFill>
                    <a:srgbClr val="251BF1"/>
                  </a:solidFill>
                </a:rPr>
                <a:t>DILAKSANAKAN</a:t>
              </a:r>
              <a:endParaRPr lang="en-US" sz="3200">
                <a:solidFill>
                  <a:srgbClr val="251BF1"/>
                </a:solidFill>
                <a:effectLst>
                  <a:outerShdw blurRad="38100" dist="38100" dir="2700000" algn="tl">
                    <a:srgbClr val="000000"/>
                  </a:outerShdw>
                </a:effectLst>
              </a:endParaRPr>
            </a:p>
          </p:txBody>
        </p:sp>
        <p:sp>
          <p:nvSpPr>
            <p:cNvPr id="455686" name="Text Box 6"/>
            <p:cNvSpPr txBox="1">
              <a:spLocks noChangeArrowheads="1"/>
            </p:cNvSpPr>
            <p:nvPr/>
          </p:nvSpPr>
          <p:spPr bwMode="auto">
            <a:xfrm>
              <a:off x="1664" y="2505"/>
              <a:ext cx="1737" cy="1515"/>
            </a:xfrm>
            <a:prstGeom prst="rect">
              <a:avLst/>
            </a:prstGeom>
            <a:solidFill>
              <a:srgbClr val="C0C0C0"/>
            </a:solidFill>
            <a:ln w="9525">
              <a:solidFill>
                <a:srgbClr val="000000"/>
              </a:solidFill>
              <a:miter lim="800000"/>
              <a:headEnd/>
              <a:tailEnd/>
            </a:ln>
          </p:spPr>
          <p:txBody>
            <a:bodyPr/>
            <a:lstStyle/>
            <a:p>
              <a:pPr marL="342900" indent="-342900" algn="ctr">
                <a:spcBef>
                  <a:spcPct val="20000"/>
                </a:spcBef>
              </a:pPr>
              <a:r>
                <a:rPr lang="en-US" sz="1700" b="1">
                  <a:solidFill>
                    <a:srgbClr val="251BF1"/>
                  </a:solidFill>
                </a:rPr>
                <a:t>DITOLAK / </a:t>
              </a:r>
            </a:p>
            <a:p>
              <a:pPr marL="342900" indent="-342900" algn="ctr">
                <a:spcBef>
                  <a:spcPct val="20000"/>
                </a:spcBef>
              </a:pPr>
              <a:r>
                <a:rPr lang="en-US" sz="1700" b="1">
                  <a:solidFill>
                    <a:srgbClr val="251BF1"/>
                  </a:solidFill>
                </a:rPr>
                <a:t>TIDAK DIKABULKAN</a:t>
              </a:r>
              <a:endParaRPr lang="en-US" sz="1700">
                <a:solidFill>
                  <a:srgbClr val="251BF1"/>
                </a:solidFill>
              </a:endParaRPr>
            </a:p>
            <a:p>
              <a:pPr marL="342900" indent="-342900">
                <a:spcBef>
                  <a:spcPts val="600"/>
                </a:spcBef>
              </a:pPr>
              <a:r>
                <a:rPr lang="en-US" sz="1400">
                  <a:solidFill>
                    <a:srgbClr val="251BF1"/>
                  </a:solidFill>
                </a:rPr>
                <a:t>APABILA ADA KEPENTINGAN </a:t>
              </a:r>
            </a:p>
            <a:p>
              <a:pPr marL="342900" indent="-342900">
                <a:spcBef>
                  <a:spcPts val="600"/>
                </a:spcBef>
              </a:pPr>
              <a:r>
                <a:rPr lang="en-US" sz="1400">
                  <a:solidFill>
                    <a:srgbClr val="251BF1"/>
                  </a:solidFill>
                </a:rPr>
                <a:t>UMUM DALAM RANGKA </a:t>
              </a:r>
            </a:p>
            <a:p>
              <a:pPr marL="342900" indent="-342900">
                <a:spcBef>
                  <a:spcPts val="600"/>
                </a:spcBef>
              </a:pPr>
              <a:r>
                <a:rPr lang="en-US" sz="1400">
                  <a:solidFill>
                    <a:srgbClr val="251BF1"/>
                  </a:solidFill>
                </a:rPr>
                <a:t>PEMBANGUNAN </a:t>
              </a:r>
            </a:p>
            <a:p>
              <a:pPr marL="342900" indent="-342900">
                <a:spcBef>
                  <a:spcPts val="600"/>
                </a:spcBef>
              </a:pPr>
              <a:r>
                <a:rPr lang="en-US" sz="1400">
                  <a:solidFill>
                    <a:srgbClr val="251BF1"/>
                  </a:solidFill>
                </a:rPr>
                <a:t>MENGHARUSKAN </a:t>
              </a:r>
            </a:p>
            <a:p>
              <a:pPr marL="342900" indent="-342900">
                <a:spcBef>
                  <a:spcPts val="600"/>
                </a:spcBef>
              </a:pPr>
              <a:r>
                <a:rPr lang="en-US" sz="1400">
                  <a:solidFill>
                    <a:srgbClr val="251BF1"/>
                  </a:solidFill>
                </a:rPr>
                <a:t>PELAKSANAAN KEPUTUSAN </a:t>
              </a:r>
            </a:p>
            <a:p>
              <a:pPr marL="342900" indent="-342900">
                <a:spcBef>
                  <a:spcPts val="600"/>
                </a:spcBef>
              </a:pPr>
              <a:r>
                <a:rPr lang="en-US" sz="1400">
                  <a:solidFill>
                    <a:srgbClr val="251BF1"/>
                  </a:solidFill>
                </a:rPr>
                <a:t>TUN TERSEBUT</a:t>
              </a:r>
              <a:endParaRPr lang="en-US" sz="3200">
                <a:solidFill>
                  <a:srgbClr val="251BF1"/>
                </a:solidFill>
                <a:effectLst>
                  <a:outerShdw blurRad="38100" dist="38100" dir="2700000" algn="tl">
                    <a:srgbClr val="000000"/>
                  </a:outerShdw>
                </a:effectLst>
              </a:endParaRPr>
            </a:p>
          </p:txBody>
        </p:sp>
      </p:grpSp>
      <p:grpSp>
        <p:nvGrpSpPr>
          <p:cNvPr id="3" name="Group 20"/>
          <p:cNvGrpSpPr>
            <a:grpSpLocks/>
          </p:cNvGrpSpPr>
          <p:nvPr/>
        </p:nvGrpSpPr>
        <p:grpSpPr bwMode="auto">
          <a:xfrm>
            <a:off x="6172200" y="908050"/>
            <a:ext cx="2647950" cy="4321175"/>
            <a:chOff x="3888" y="572"/>
            <a:chExt cx="1668" cy="2722"/>
          </a:xfrm>
        </p:grpSpPr>
        <p:sp>
          <p:nvSpPr>
            <p:cNvPr id="455687" name="Text Box 7" descr="Horizontal brick"/>
            <p:cNvSpPr txBox="1">
              <a:spLocks noChangeArrowheads="1"/>
            </p:cNvSpPr>
            <p:nvPr/>
          </p:nvSpPr>
          <p:spPr bwMode="auto">
            <a:xfrm>
              <a:off x="3888" y="572"/>
              <a:ext cx="1668" cy="21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a:spcBef>
                  <a:spcPct val="20000"/>
                </a:spcBef>
              </a:pPr>
              <a:r>
                <a:rPr lang="en-US" sz="1500" dirty="0">
                  <a:solidFill>
                    <a:srgbClr val="251BF1"/>
                  </a:solidFill>
                </a:rPr>
                <a:t>DIKABULKAN DALAM </a:t>
              </a:r>
            </a:p>
            <a:p>
              <a:pPr marL="342900" indent="-342900">
                <a:spcBef>
                  <a:spcPct val="20000"/>
                </a:spcBef>
              </a:pPr>
              <a:r>
                <a:rPr lang="en-US" sz="1500" dirty="0">
                  <a:solidFill>
                    <a:srgbClr val="251BF1"/>
                  </a:solidFill>
                </a:rPr>
                <a:t>DUA TAHAP PROSESUAL :</a:t>
              </a:r>
            </a:p>
            <a:p>
              <a:pPr marL="342900" indent="-342900">
                <a:spcBef>
                  <a:spcPct val="20000"/>
                </a:spcBef>
                <a:buClr>
                  <a:srgbClr val="0000FF"/>
                </a:buClr>
                <a:buFont typeface="Wingdings" pitchFamily="2" charset="2"/>
                <a:buChar char="Ø"/>
              </a:pPr>
              <a:r>
                <a:rPr lang="en-US" sz="1400" dirty="0">
                  <a:solidFill>
                    <a:srgbClr val="251BF1"/>
                  </a:solidFill>
                </a:rPr>
                <a:t>OLEH KETUA PTUN</a:t>
              </a:r>
            </a:p>
            <a:p>
              <a:pPr marL="342900" indent="-342900">
                <a:spcBef>
                  <a:spcPct val="20000"/>
                </a:spcBef>
                <a:buClr>
                  <a:srgbClr val="0000FF"/>
                </a:buClr>
                <a:buFont typeface="Wingdings" pitchFamily="2" charset="2"/>
                <a:buChar char="Ø"/>
              </a:pPr>
              <a:r>
                <a:rPr lang="en-US" sz="1400" dirty="0">
                  <a:solidFill>
                    <a:srgbClr val="251BF1"/>
                  </a:solidFill>
                </a:rPr>
                <a:t>OLEH MAJELIS HAKIM SELAMA PEMERIKSAAN</a:t>
              </a:r>
            </a:p>
            <a:p>
              <a:pPr marL="342900" indent="-342900">
                <a:spcBef>
                  <a:spcPts val="600"/>
                </a:spcBef>
              </a:pPr>
              <a:endParaRPr lang="en-US" sz="1400" dirty="0">
                <a:solidFill>
                  <a:srgbClr val="251BF1"/>
                </a:solidFill>
              </a:endParaRPr>
            </a:p>
            <a:p>
              <a:pPr marL="342900" indent="-342900">
                <a:spcBef>
                  <a:spcPts val="600"/>
                </a:spcBef>
              </a:pPr>
              <a:r>
                <a:rPr lang="en-US" sz="1400" dirty="0">
                  <a:solidFill>
                    <a:srgbClr val="251BF1"/>
                  </a:solidFill>
                </a:rPr>
                <a:t>PENGABULAN DAN</a:t>
              </a:r>
            </a:p>
            <a:p>
              <a:pPr marL="342900" indent="-342900">
                <a:spcBef>
                  <a:spcPts val="600"/>
                </a:spcBef>
              </a:pPr>
              <a:r>
                <a:rPr lang="en-US" sz="1400" dirty="0">
                  <a:solidFill>
                    <a:srgbClr val="251BF1"/>
                  </a:solidFill>
                </a:rPr>
                <a:t>PENCABUTAN DIBUAT DALAM</a:t>
              </a:r>
            </a:p>
            <a:p>
              <a:pPr marL="342900" indent="-342900">
                <a:spcBef>
                  <a:spcPts val="600"/>
                </a:spcBef>
              </a:pPr>
              <a:r>
                <a:rPr lang="en-US" sz="1400" dirty="0">
                  <a:solidFill>
                    <a:srgbClr val="251BF1"/>
                  </a:solidFill>
                </a:rPr>
                <a:t>BENTUK PENETAPAN KECUALI </a:t>
              </a:r>
            </a:p>
            <a:p>
              <a:pPr marL="342900" indent="-342900">
                <a:spcBef>
                  <a:spcPts val="600"/>
                </a:spcBef>
              </a:pPr>
              <a:r>
                <a:rPr lang="en-US" sz="1400" dirty="0">
                  <a:solidFill>
                    <a:srgbClr val="251BF1"/>
                  </a:solidFill>
                </a:rPr>
                <a:t>YANG DITUANG DALAM</a:t>
              </a:r>
            </a:p>
            <a:p>
              <a:pPr marL="342900" indent="-342900">
                <a:spcBef>
                  <a:spcPts val="600"/>
                </a:spcBef>
              </a:pPr>
              <a:r>
                <a:rPr lang="en-US" sz="1400" dirty="0">
                  <a:solidFill>
                    <a:srgbClr val="251BF1"/>
                  </a:solidFill>
                </a:rPr>
                <a:t>PUTUSAN AKHIR (SEMA</a:t>
              </a:r>
            </a:p>
            <a:p>
              <a:pPr marL="342900" indent="-342900">
                <a:spcBef>
                  <a:spcPts val="600"/>
                </a:spcBef>
              </a:pPr>
              <a:r>
                <a:rPr lang="en-US" sz="1400" dirty="0">
                  <a:solidFill>
                    <a:srgbClr val="251BF1"/>
                  </a:solidFill>
                </a:rPr>
                <a:t>NOMOR 2 TAHUN 1991)</a:t>
              </a:r>
              <a:endParaRPr lang="en-US" sz="3200" dirty="0">
                <a:solidFill>
                  <a:srgbClr val="251BF1"/>
                </a:solidFill>
                <a:effectLst>
                  <a:outerShdw blurRad="38100" dist="38100" dir="2700000" algn="tl">
                    <a:srgbClr val="C0C0C0"/>
                  </a:outerShdw>
                </a:effectLst>
              </a:endParaRPr>
            </a:p>
          </p:txBody>
        </p:sp>
        <p:sp>
          <p:nvSpPr>
            <p:cNvPr id="455688" name="Text Box 8" descr="Horizontal brick"/>
            <p:cNvSpPr txBox="1">
              <a:spLocks noChangeArrowheads="1"/>
            </p:cNvSpPr>
            <p:nvPr/>
          </p:nvSpPr>
          <p:spPr bwMode="auto">
            <a:xfrm>
              <a:off x="3888" y="2969"/>
              <a:ext cx="1598" cy="325"/>
            </a:xfrm>
            <a:prstGeom prst="rect">
              <a:avLst/>
            </a:prstGeom>
            <a:pattFill prst="horzBrick">
              <a:fgClr>
                <a:schemeClr val="folHlink"/>
              </a:fgClr>
              <a:bgClr>
                <a:srgbClr val="FFFFFF"/>
              </a:bgClr>
            </a:pattFill>
            <a:ln w="9525">
              <a:solidFill>
                <a:srgbClr val="000000"/>
              </a:solidFill>
              <a:miter lim="800000"/>
              <a:headEnd/>
              <a:tailEnd/>
            </a:ln>
          </p:spPr>
          <p:txBody>
            <a:bodyPr/>
            <a:lstStyle/>
            <a:p>
              <a:pPr marL="342900" indent="-342900" algn="ctr">
                <a:spcBef>
                  <a:spcPts val="1200"/>
                </a:spcBef>
              </a:pPr>
              <a:r>
                <a:rPr lang="en-US" sz="1500" dirty="0">
                  <a:solidFill>
                    <a:srgbClr val="251BF1"/>
                  </a:solidFill>
                </a:rPr>
                <a:t>PADA PUTUSAN AKHIR</a:t>
              </a:r>
              <a:endParaRPr lang="en-US" sz="3200" dirty="0">
                <a:solidFill>
                  <a:srgbClr val="251BF1"/>
                </a:solidFill>
                <a:effectLst>
                  <a:outerShdw blurRad="38100" dist="38100" dir="2700000" algn="tl">
                    <a:srgbClr val="C0C0C0"/>
                  </a:outerShdw>
                </a:effectLst>
              </a:endParaRPr>
            </a:p>
          </p:txBody>
        </p:sp>
      </p:grpSp>
      <p:grpSp>
        <p:nvGrpSpPr>
          <p:cNvPr id="4" name="Group 17"/>
          <p:cNvGrpSpPr>
            <a:grpSpLocks/>
          </p:cNvGrpSpPr>
          <p:nvPr/>
        </p:nvGrpSpPr>
        <p:grpSpPr bwMode="auto">
          <a:xfrm>
            <a:off x="1895475" y="2057400"/>
            <a:ext cx="674688" cy="3071813"/>
            <a:chOff x="1194" y="1296"/>
            <a:chExt cx="425" cy="1935"/>
          </a:xfrm>
        </p:grpSpPr>
        <p:sp>
          <p:nvSpPr>
            <p:cNvPr id="455689" name="Line 9"/>
            <p:cNvSpPr>
              <a:spLocks noChangeShapeType="1"/>
            </p:cNvSpPr>
            <p:nvPr/>
          </p:nvSpPr>
          <p:spPr bwMode="auto">
            <a:xfrm>
              <a:off x="1194" y="2118"/>
              <a:ext cx="209" cy="0"/>
            </a:xfrm>
            <a:prstGeom prst="line">
              <a:avLst/>
            </a:prstGeom>
            <a:noFill/>
            <a:ln w="9525">
              <a:solidFill>
                <a:srgbClr val="000000"/>
              </a:solidFill>
              <a:round/>
              <a:headEnd/>
              <a:tailEnd/>
            </a:ln>
          </p:spPr>
          <p:txBody>
            <a:bodyPr/>
            <a:lstStyle/>
            <a:p>
              <a:endParaRPr lang="id-ID"/>
            </a:p>
          </p:txBody>
        </p:sp>
        <p:sp>
          <p:nvSpPr>
            <p:cNvPr id="455690" name="Line 10"/>
            <p:cNvSpPr>
              <a:spLocks noChangeShapeType="1"/>
            </p:cNvSpPr>
            <p:nvPr/>
          </p:nvSpPr>
          <p:spPr bwMode="auto">
            <a:xfrm>
              <a:off x="1413" y="1298"/>
              <a:ext cx="0" cy="1933"/>
            </a:xfrm>
            <a:prstGeom prst="line">
              <a:avLst/>
            </a:prstGeom>
            <a:noFill/>
            <a:ln w="9525">
              <a:solidFill>
                <a:srgbClr val="000000"/>
              </a:solidFill>
              <a:round/>
              <a:headEnd/>
              <a:tailEnd/>
            </a:ln>
          </p:spPr>
          <p:txBody>
            <a:bodyPr/>
            <a:lstStyle/>
            <a:p>
              <a:endParaRPr lang="id-ID"/>
            </a:p>
          </p:txBody>
        </p:sp>
        <p:sp>
          <p:nvSpPr>
            <p:cNvPr id="455691" name="Line 11"/>
            <p:cNvSpPr>
              <a:spLocks noChangeShapeType="1"/>
            </p:cNvSpPr>
            <p:nvPr/>
          </p:nvSpPr>
          <p:spPr bwMode="auto">
            <a:xfrm>
              <a:off x="1411" y="1296"/>
              <a:ext cx="208" cy="0"/>
            </a:xfrm>
            <a:prstGeom prst="line">
              <a:avLst/>
            </a:prstGeom>
            <a:noFill/>
            <a:ln w="9525">
              <a:solidFill>
                <a:srgbClr val="000000"/>
              </a:solidFill>
              <a:round/>
              <a:headEnd/>
              <a:tailEnd type="triangle" w="med" len="med"/>
            </a:ln>
          </p:spPr>
          <p:txBody>
            <a:bodyPr/>
            <a:lstStyle/>
            <a:p>
              <a:endParaRPr lang="id-ID"/>
            </a:p>
          </p:txBody>
        </p:sp>
        <p:sp>
          <p:nvSpPr>
            <p:cNvPr id="455692" name="Line 12"/>
            <p:cNvSpPr>
              <a:spLocks noChangeShapeType="1"/>
            </p:cNvSpPr>
            <p:nvPr/>
          </p:nvSpPr>
          <p:spPr bwMode="auto">
            <a:xfrm>
              <a:off x="1411" y="3221"/>
              <a:ext cx="208" cy="0"/>
            </a:xfrm>
            <a:prstGeom prst="line">
              <a:avLst/>
            </a:prstGeom>
            <a:noFill/>
            <a:ln w="9525">
              <a:solidFill>
                <a:srgbClr val="000000"/>
              </a:solidFill>
              <a:round/>
              <a:headEnd/>
              <a:tailEnd type="triangle" w="med" len="med"/>
            </a:ln>
          </p:spPr>
          <p:txBody>
            <a:bodyPr/>
            <a:lstStyle/>
            <a:p>
              <a:endParaRPr lang="id-ID"/>
            </a:p>
          </p:txBody>
        </p:sp>
      </p:grpSp>
      <p:grpSp>
        <p:nvGrpSpPr>
          <p:cNvPr id="5" name="Group 18"/>
          <p:cNvGrpSpPr>
            <a:grpSpLocks/>
          </p:cNvGrpSpPr>
          <p:nvPr/>
        </p:nvGrpSpPr>
        <p:grpSpPr bwMode="auto">
          <a:xfrm>
            <a:off x="5399088" y="2262188"/>
            <a:ext cx="661987" cy="2784475"/>
            <a:chOff x="3401" y="1425"/>
            <a:chExt cx="417" cy="1754"/>
          </a:xfrm>
        </p:grpSpPr>
        <p:sp>
          <p:nvSpPr>
            <p:cNvPr id="455693" name="Line 13"/>
            <p:cNvSpPr>
              <a:spLocks noChangeShapeType="1"/>
            </p:cNvSpPr>
            <p:nvPr/>
          </p:nvSpPr>
          <p:spPr bwMode="auto">
            <a:xfrm>
              <a:off x="3401" y="1425"/>
              <a:ext cx="417" cy="0"/>
            </a:xfrm>
            <a:prstGeom prst="line">
              <a:avLst/>
            </a:prstGeom>
            <a:noFill/>
            <a:ln w="9525">
              <a:solidFill>
                <a:srgbClr val="000000"/>
              </a:solidFill>
              <a:round/>
              <a:headEnd/>
              <a:tailEnd type="triangle" w="med" len="med"/>
            </a:ln>
          </p:spPr>
          <p:txBody>
            <a:bodyPr/>
            <a:lstStyle/>
            <a:p>
              <a:endParaRPr lang="id-ID"/>
            </a:p>
          </p:txBody>
        </p:sp>
        <p:sp>
          <p:nvSpPr>
            <p:cNvPr id="455694" name="Line 14"/>
            <p:cNvSpPr>
              <a:spLocks noChangeShapeType="1"/>
            </p:cNvSpPr>
            <p:nvPr/>
          </p:nvSpPr>
          <p:spPr bwMode="auto">
            <a:xfrm>
              <a:off x="3401" y="3179"/>
              <a:ext cx="417" cy="0"/>
            </a:xfrm>
            <a:prstGeom prst="line">
              <a:avLst/>
            </a:prstGeom>
            <a:noFill/>
            <a:ln w="9525">
              <a:solidFill>
                <a:srgbClr val="000000"/>
              </a:solidFill>
              <a:round/>
              <a:headEnd/>
              <a:tailEnd type="triangle" w="med" len="med"/>
            </a:ln>
          </p:spPr>
          <p:txBody>
            <a:bodyPr/>
            <a:lstStyle/>
            <a:p>
              <a:endParaRPr lang="id-ID"/>
            </a:p>
          </p:txBody>
        </p:sp>
      </p:grpSp>
      <p:sp>
        <p:nvSpPr>
          <p:cNvPr id="455696" name="Rectangle 16"/>
          <p:cNvSpPr>
            <a:spLocks noChangeArrowheads="1"/>
          </p:cNvSpPr>
          <p:nvPr/>
        </p:nvSpPr>
        <p:spPr bwMode="auto">
          <a:xfrm>
            <a:off x="1042988" y="188913"/>
            <a:ext cx="5514975" cy="579437"/>
          </a:xfrm>
          <a:prstGeom prst="rect">
            <a:avLst/>
          </a:prstGeom>
          <a:noFill/>
          <a:ln w="9525" algn="ctr">
            <a:noFill/>
            <a:miter lim="800000"/>
            <a:headEnd/>
            <a:tailEnd/>
          </a:ln>
          <a:effectLst/>
        </p:spPr>
        <p:txBody>
          <a:bodyPr wrap="none" anchor="ctr">
            <a:spAutoFit/>
          </a:bodyPr>
          <a:lstStyle/>
          <a:p>
            <a:pPr algn="ctr">
              <a:spcBef>
                <a:spcPct val="0"/>
              </a:spcBef>
              <a:buClrTx/>
              <a:buSzTx/>
              <a:buFontTx/>
              <a:buNone/>
            </a:pPr>
            <a:r>
              <a:rPr lang="en-US" sz="3200" b="1" u="sng"/>
              <a:t>PENETAPAN PENUNDAAN</a:t>
            </a:r>
            <a:r>
              <a:rPr lang="en-US" sz="3200">
                <a:effectLst>
                  <a:outerShdw blurRad="38100" dist="38100" dir="2700000" algn="tl">
                    <a:srgbClr val="000000"/>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5696"/>
                                        </p:tgtEl>
                                        <p:attrNameLst>
                                          <p:attrName>style.visibility</p:attrName>
                                        </p:attrNameLst>
                                      </p:cBhvr>
                                      <p:to>
                                        <p:strVal val="visible"/>
                                      </p:to>
                                    </p:set>
                                    <p:anim calcmode="lin" valueType="num">
                                      <p:cBhvr additive="base">
                                        <p:cTn id="7" dur="500" fill="hold"/>
                                        <p:tgtEl>
                                          <p:spTgt spid="455696"/>
                                        </p:tgtEl>
                                        <p:attrNameLst>
                                          <p:attrName>ppt_x</p:attrName>
                                        </p:attrNameLst>
                                      </p:cBhvr>
                                      <p:tavLst>
                                        <p:tav tm="0">
                                          <p:val>
                                            <p:strVal val="0-#ppt_w/2"/>
                                          </p:val>
                                        </p:tav>
                                        <p:tav tm="100000">
                                          <p:val>
                                            <p:strVal val="#ppt_x"/>
                                          </p:val>
                                        </p:tav>
                                      </p:tavLst>
                                    </p:anim>
                                    <p:anim calcmode="lin" valueType="num">
                                      <p:cBhvr additive="base">
                                        <p:cTn id="8" dur="500" fill="hold"/>
                                        <p:tgtEl>
                                          <p:spTgt spid="4556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5684"/>
                                        </p:tgtEl>
                                        <p:attrNameLst>
                                          <p:attrName>style.visibility</p:attrName>
                                        </p:attrNameLst>
                                      </p:cBhvr>
                                      <p:to>
                                        <p:strVal val="visible"/>
                                      </p:to>
                                    </p:set>
                                    <p:animEffect transition="in" filter="checkerboard(across)">
                                      <p:cBhvr>
                                        <p:cTn id="13" dur="500"/>
                                        <p:tgtEl>
                                          <p:spTgt spid="455684"/>
                                        </p:tgtEl>
                                      </p:cBhvr>
                                    </p:animEffect>
                                  </p:childTnLst>
                                </p:cTn>
                              </p:par>
                            </p:childTnLst>
                          </p:cTn>
                        </p:par>
                        <p:par>
                          <p:cTn id="14" fill="hold">
                            <p:stCondLst>
                              <p:cond delay="500"/>
                            </p:stCondLst>
                            <p:childTnLst>
                              <p:par>
                                <p:cTn id="15" presetID="5"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heckerboard(across)">
                                      <p:cBhvr>
                                        <p:cTn id="21" dur="500"/>
                                        <p:tgtEl>
                                          <p:spTgt spid="2"/>
                                        </p:tgtEl>
                                      </p:cBhvr>
                                    </p:animEffect>
                                  </p:childTnLst>
                                </p:cTn>
                              </p:par>
                            </p:childTnLst>
                          </p:cTn>
                        </p:par>
                        <p:par>
                          <p:cTn id="22" fill="hold">
                            <p:stCondLst>
                              <p:cond delay="1500"/>
                            </p:stCondLst>
                            <p:childTnLst>
                              <p:par>
                                <p:cTn id="23" presetID="5" presetClass="entr" presetSubtype="1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par>
                          <p:cTn id="26" fill="hold">
                            <p:stCondLst>
                              <p:cond delay="2000"/>
                            </p:stCondLst>
                            <p:childTnLst>
                              <p:par>
                                <p:cTn id="27" presetID="5"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4" grpId="0" animBg="1"/>
      <p:bldP spid="45569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9" name="Text Box 5"/>
          <p:cNvSpPr txBox="1">
            <a:spLocks noChangeArrowheads="1"/>
          </p:cNvSpPr>
          <p:nvPr/>
        </p:nvSpPr>
        <p:spPr bwMode="auto">
          <a:xfrm>
            <a:off x="330200" y="2443163"/>
            <a:ext cx="1655763" cy="1489075"/>
          </a:xfrm>
          <a:prstGeom prst="rect">
            <a:avLst/>
          </a:prstGeom>
          <a:gradFill rotWithShape="1">
            <a:gsLst>
              <a:gs pos="0">
                <a:srgbClr val="CCCCFF"/>
              </a:gs>
              <a:gs pos="8999">
                <a:srgbClr val="99CCFF"/>
              </a:gs>
              <a:gs pos="19500">
                <a:srgbClr val="CC99FF"/>
              </a:gs>
              <a:gs pos="32000">
                <a:srgbClr val="9966FF"/>
              </a:gs>
              <a:gs pos="41001">
                <a:srgbClr val="99CCFF"/>
              </a:gs>
              <a:gs pos="50000">
                <a:srgbClr val="CCCCFF"/>
              </a:gs>
              <a:gs pos="59000">
                <a:srgbClr val="99CCFF"/>
              </a:gs>
              <a:gs pos="68000">
                <a:srgbClr val="9966FF"/>
              </a:gs>
              <a:gs pos="80500">
                <a:srgbClr val="CC99FF"/>
              </a:gs>
              <a:gs pos="91001">
                <a:srgbClr val="99CCFF"/>
              </a:gs>
              <a:gs pos="100000">
                <a:srgbClr val="CCCCFF"/>
              </a:gs>
            </a:gsLst>
            <a:lin ang="18900000" scaled="1"/>
          </a:gradFill>
          <a:ln w="57150" cmpd="thickThin">
            <a:solidFill>
              <a:srgbClr val="000000"/>
            </a:solidFill>
            <a:miter lim="800000"/>
            <a:headEnd/>
            <a:tailEnd/>
          </a:ln>
        </p:spPr>
        <p:txBody>
          <a:bodyPr/>
          <a:lstStyle/>
          <a:p>
            <a:pPr marL="342900" indent="-342900" algn="ctr">
              <a:spcBef>
                <a:spcPct val="20000"/>
              </a:spcBef>
            </a:pPr>
            <a:r>
              <a:rPr lang="en-US" sz="1500" b="1">
                <a:solidFill>
                  <a:srgbClr val="251BF1"/>
                </a:solidFill>
              </a:rPr>
              <a:t>PENETAPAN</a:t>
            </a:r>
          </a:p>
          <a:p>
            <a:pPr marL="342900" indent="-342900" algn="ctr">
              <a:spcBef>
                <a:spcPct val="20000"/>
              </a:spcBef>
            </a:pPr>
            <a:r>
              <a:rPr lang="en-US" sz="1500" b="1">
                <a:solidFill>
                  <a:srgbClr val="251BF1"/>
                </a:solidFill>
              </a:rPr>
              <a:t>PENUNDAAN</a:t>
            </a:r>
          </a:p>
          <a:p>
            <a:pPr marL="342900" indent="-342900" algn="ctr">
              <a:spcBef>
                <a:spcPct val="20000"/>
              </a:spcBef>
            </a:pPr>
            <a:r>
              <a:rPr lang="en-US" sz="1500" b="1">
                <a:solidFill>
                  <a:srgbClr val="251BF1"/>
                </a:solidFill>
              </a:rPr>
              <a:t>OLEH KETUA /</a:t>
            </a:r>
          </a:p>
          <a:p>
            <a:pPr marL="342900" indent="-342900" algn="ctr">
              <a:spcBef>
                <a:spcPct val="20000"/>
              </a:spcBef>
            </a:pPr>
            <a:r>
              <a:rPr lang="en-US" sz="1500" b="1">
                <a:solidFill>
                  <a:srgbClr val="251BF1"/>
                </a:solidFill>
              </a:rPr>
              <a:t>MAJELIS</a:t>
            </a:r>
          </a:p>
          <a:p>
            <a:pPr marL="342900" indent="-342900" algn="ctr">
              <a:spcBef>
                <a:spcPct val="20000"/>
              </a:spcBef>
            </a:pPr>
            <a:r>
              <a:rPr lang="en-US" sz="1500" b="1">
                <a:solidFill>
                  <a:srgbClr val="251BF1"/>
                </a:solidFill>
              </a:rPr>
              <a:t>HAKIM</a:t>
            </a:r>
            <a:endParaRPr lang="en-US" sz="3200">
              <a:solidFill>
                <a:srgbClr val="251BF1"/>
              </a:solidFill>
              <a:effectLst>
                <a:outerShdw blurRad="38100" dist="38100" dir="2700000" algn="tl">
                  <a:srgbClr val="000000"/>
                </a:outerShdw>
              </a:effectLst>
            </a:endParaRPr>
          </a:p>
        </p:txBody>
      </p:sp>
      <p:grpSp>
        <p:nvGrpSpPr>
          <p:cNvPr id="2" name="Group 22"/>
          <p:cNvGrpSpPr>
            <a:grpSpLocks/>
          </p:cNvGrpSpPr>
          <p:nvPr/>
        </p:nvGrpSpPr>
        <p:grpSpPr bwMode="auto">
          <a:xfrm>
            <a:off x="2868613" y="1339850"/>
            <a:ext cx="2646362" cy="4897438"/>
            <a:chOff x="1807" y="844"/>
            <a:chExt cx="1667" cy="3085"/>
          </a:xfrm>
        </p:grpSpPr>
        <p:sp>
          <p:nvSpPr>
            <p:cNvPr id="456710" name="Text Box 6"/>
            <p:cNvSpPr txBox="1">
              <a:spLocks noChangeArrowheads="1"/>
            </p:cNvSpPr>
            <p:nvPr/>
          </p:nvSpPr>
          <p:spPr bwMode="auto">
            <a:xfrm>
              <a:off x="1807" y="844"/>
              <a:ext cx="1667" cy="538"/>
            </a:xfrm>
            <a:prstGeom prst="rect">
              <a:avLst/>
            </a:prstGeom>
            <a:gradFill rotWithShape="1">
              <a:gsLst>
                <a:gs pos="0">
                  <a:srgbClr val="8488C4"/>
                </a:gs>
                <a:gs pos="26500">
                  <a:srgbClr val="D4DEFF">
                    <a:alpha val="83570"/>
                  </a:srgbClr>
                </a:gs>
                <a:gs pos="41500">
                  <a:srgbClr val="D4DEFF">
                    <a:alpha val="74270"/>
                  </a:srgbClr>
                </a:gs>
                <a:gs pos="50000">
                  <a:srgbClr val="96AB94">
                    <a:alpha val="69000"/>
                  </a:srgbClr>
                </a:gs>
                <a:gs pos="58500">
                  <a:srgbClr val="D4DEFF">
                    <a:alpha val="74270"/>
                  </a:srgbClr>
                </a:gs>
                <a:gs pos="73500">
                  <a:srgbClr val="D4DEFF">
                    <a:alpha val="83570"/>
                  </a:srgbClr>
                </a:gs>
                <a:gs pos="100000">
                  <a:srgbClr val="8488C4"/>
                </a:gs>
              </a:gsLst>
              <a:lin ang="18900000" scaled="1"/>
            </a:gradFill>
            <a:ln w="9525">
              <a:solidFill>
                <a:srgbClr val="000000"/>
              </a:solidFill>
              <a:miter lim="800000"/>
              <a:headEnd/>
              <a:tailEnd/>
            </a:ln>
          </p:spPr>
          <p:txBody>
            <a:bodyPr/>
            <a:lstStyle/>
            <a:p>
              <a:pPr marL="342900" indent="-342900" algn="ctr">
                <a:spcBef>
                  <a:spcPct val="20000"/>
                </a:spcBef>
              </a:pPr>
              <a:r>
                <a:rPr lang="en-US" sz="1500" b="1">
                  <a:solidFill>
                    <a:srgbClr val="251BF1"/>
                  </a:solidFill>
                </a:rPr>
                <a:t>DISAMPAIKAN VIA</a:t>
              </a:r>
            </a:p>
            <a:p>
              <a:pPr marL="342900" indent="-342900" algn="ctr">
                <a:spcBef>
                  <a:spcPct val="20000"/>
                </a:spcBef>
              </a:pPr>
              <a:r>
                <a:rPr lang="en-US" sz="1500" b="1">
                  <a:solidFill>
                    <a:srgbClr val="251BF1"/>
                  </a:solidFill>
                </a:rPr>
                <a:t>KURIR KEPADA</a:t>
              </a:r>
            </a:p>
            <a:p>
              <a:pPr marL="342900" indent="-342900" algn="ctr">
                <a:spcBef>
                  <a:spcPct val="20000"/>
                </a:spcBef>
              </a:pPr>
              <a:r>
                <a:rPr lang="en-US" sz="1500" b="1">
                  <a:solidFill>
                    <a:srgbClr val="251BF1"/>
                  </a:solidFill>
                </a:rPr>
                <a:t>TERGUGAT</a:t>
              </a:r>
              <a:endParaRPr lang="en-US" sz="3200">
                <a:solidFill>
                  <a:srgbClr val="251BF1"/>
                </a:solidFill>
                <a:effectLst>
                  <a:outerShdw blurRad="38100" dist="38100" dir="2700000" algn="tl">
                    <a:srgbClr val="000000"/>
                  </a:outerShdw>
                </a:effectLst>
              </a:endParaRPr>
            </a:p>
          </p:txBody>
        </p:sp>
        <p:sp>
          <p:nvSpPr>
            <p:cNvPr id="456711" name="Text Box 7"/>
            <p:cNvSpPr txBox="1">
              <a:spLocks noChangeArrowheads="1"/>
            </p:cNvSpPr>
            <p:nvPr/>
          </p:nvSpPr>
          <p:spPr bwMode="auto">
            <a:xfrm>
              <a:off x="1807" y="2689"/>
              <a:ext cx="1667" cy="1240"/>
            </a:xfrm>
            <a:prstGeom prst="rect">
              <a:avLst/>
            </a:prstGeom>
            <a:gradFill rotWithShape="1">
              <a:gsLst>
                <a:gs pos="0">
                  <a:srgbClr val="8488C4"/>
                </a:gs>
                <a:gs pos="26500">
                  <a:srgbClr val="D4DEFF">
                    <a:alpha val="83570"/>
                  </a:srgbClr>
                </a:gs>
                <a:gs pos="41500">
                  <a:srgbClr val="D4DEFF">
                    <a:alpha val="74270"/>
                  </a:srgbClr>
                </a:gs>
                <a:gs pos="50000">
                  <a:srgbClr val="96AB94">
                    <a:alpha val="69000"/>
                  </a:srgbClr>
                </a:gs>
                <a:gs pos="58500">
                  <a:srgbClr val="D4DEFF">
                    <a:alpha val="74270"/>
                  </a:srgbClr>
                </a:gs>
                <a:gs pos="73500">
                  <a:srgbClr val="D4DEFF">
                    <a:alpha val="83570"/>
                  </a:srgbClr>
                </a:gs>
                <a:gs pos="100000">
                  <a:srgbClr val="8488C4"/>
                </a:gs>
              </a:gsLst>
              <a:lin ang="18900000" scaled="1"/>
            </a:gradFill>
            <a:ln w="9525">
              <a:solidFill>
                <a:srgbClr val="000000"/>
              </a:solidFill>
              <a:miter lim="800000"/>
              <a:headEnd/>
              <a:tailEnd/>
            </a:ln>
          </p:spPr>
          <p:txBody>
            <a:bodyPr/>
            <a:lstStyle/>
            <a:p>
              <a:pPr marL="342900" indent="-342900" algn="ctr">
                <a:spcBef>
                  <a:spcPct val="20000"/>
                </a:spcBef>
              </a:pPr>
              <a:r>
                <a:rPr lang="en-US" sz="1500" b="1">
                  <a:solidFill>
                    <a:srgbClr val="251BF1"/>
                  </a:solidFill>
                </a:rPr>
                <a:t>EXTRACT / AMAR</a:t>
              </a:r>
            </a:p>
            <a:p>
              <a:pPr marL="342900" indent="-342900" algn="ctr">
                <a:spcBef>
                  <a:spcPct val="20000"/>
                </a:spcBef>
              </a:pPr>
              <a:r>
                <a:rPr lang="en-US" sz="1500" b="1">
                  <a:solidFill>
                    <a:srgbClr val="251BF1"/>
                  </a:solidFill>
                </a:rPr>
                <a:t>PENETAPAN VIA FAX / </a:t>
              </a:r>
            </a:p>
            <a:p>
              <a:pPr marL="342900" indent="-342900" algn="ctr">
                <a:spcBef>
                  <a:spcPct val="20000"/>
                </a:spcBef>
              </a:pPr>
              <a:r>
                <a:rPr lang="en-US" sz="1500" b="1">
                  <a:solidFill>
                    <a:srgbClr val="251BF1"/>
                  </a:solidFill>
                </a:rPr>
                <a:t>TELEGRAM,  PENETAPAN </a:t>
              </a:r>
            </a:p>
            <a:p>
              <a:pPr marL="342900" indent="-342900" algn="ctr">
                <a:spcBef>
                  <a:spcPct val="20000"/>
                </a:spcBef>
              </a:pPr>
              <a:r>
                <a:rPr lang="en-US" sz="1500" b="1">
                  <a:solidFill>
                    <a:srgbClr val="251BF1"/>
                  </a:solidFill>
                </a:rPr>
                <a:t>LENGKAP DIKIRIM VIA </a:t>
              </a:r>
            </a:p>
            <a:p>
              <a:pPr marL="342900" indent="-342900" algn="ctr">
                <a:spcBef>
                  <a:spcPct val="20000"/>
                </a:spcBef>
              </a:pPr>
              <a:r>
                <a:rPr lang="en-US" sz="1500" b="1">
                  <a:solidFill>
                    <a:srgbClr val="251BF1"/>
                  </a:solidFill>
                </a:rPr>
                <a:t>POS TERCATAT / </a:t>
              </a:r>
            </a:p>
            <a:p>
              <a:pPr marL="342900" indent="-342900" algn="ctr">
                <a:spcBef>
                  <a:spcPct val="20000"/>
                </a:spcBef>
              </a:pPr>
              <a:r>
                <a:rPr lang="en-US" sz="1500" b="1">
                  <a:solidFill>
                    <a:srgbClr val="251BF1"/>
                  </a:solidFill>
                </a:rPr>
                <a:t>JURUSITA</a:t>
              </a:r>
              <a:r>
                <a:rPr lang="en-US" sz="1400" b="1">
                  <a:solidFill>
                    <a:srgbClr val="251BF1"/>
                  </a:solidFill>
                </a:rPr>
                <a:t> </a:t>
              </a:r>
            </a:p>
            <a:p>
              <a:pPr marL="342900" indent="-342900" algn="ctr">
                <a:spcBef>
                  <a:spcPct val="20000"/>
                </a:spcBef>
              </a:pPr>
              <a:r>
                <a:rPr lang="en-US" sz="1400">
                  <a:solidFill>
                    <a:srgbClr val="251BF1"/>
                  </a:solidFill>
                </a:rPr>
                <a:t>(UU NOMOR 9/2004)</a:t>
              </a:r>
              <a:endParaRPr lang="en-US" sz="3200">
                <a:solidFill>
                  <a:srgbClr val="251BF1"/>
                </a:solidFill>
                <a:effectLst>
                  <a:outerShdw blurRad="38100" dist="38100" dir="2700000" algn="tl">
                    <a:srgbClr val="000000"/>
                  </a:outerShdw>
                </a:effectLst>
              </a:endParaRPr>
            </a:p>
          </p:txBody>
        </p:sp>
      </p:grpSp>
      <p:sp>
        <p:nvSpPr>
          <p:cNvPr id="456712" name="Text Box 8" descr="Water droplets"/>
          <p:cNvSpPr txBox="1">
            <a:spLocks noChangeArrowheads="1"/>
          </p:cNvSpPr>
          <p:nvPr/>
        </p:nvSpPr>
        <p:spPr bwMode="auto">
          <a:xfrm>
            <a:off x="6397625" y="1844675"/>
            <a:ext cx="2351088" cy="2952750"/>
          </a:xfrm>
          <a:prstGeom prst="rect">
            <a:avLst/>
          </a:prstGeom>
          <a:blipFill dpi="0" rotWithShape="1">
            <a:blip r:embed="rId2">
              <a:alphaModFix amt="58000"/>
            </a:blip>
            <a:srcRect/>
            <a:tile tx="0" ty="0" sx="100000" sy="100000" flip="none" algn="tl"/>
          </a:blipFill>
          <a:ln w="9525">
            <a:solidFill>
              <a:srgbClr val="000000"/>
            </a:solidFill>
            <a:miter lim="800000"/>
            <a:headEnd/>
            <a:tailEnd/>
          </a:ln>
        </p:spPr>
        <p:txBody>
          <a:bodyPr/>
          <a:lstStyle/>
          <a:p>
            <a:pPr marL="342900" indent="-342900">
              <a:spcBef>
                <a:spcPct val="20000"/>
              </a:spcBef>
            </a:pPr>
            <a:r>
              <a:rPr lang="en-US" sz="1600" b="1">
                <a:solidFill>
                  <a:srgbClr val="251BF1"/>
                </a:solidFill>
              </a:rPr>
              <a:t>APABILA TIDAK </a:t>
            </a:r>
          </a:p>
          <a:p>
            <a:pPr marL="342900" indent="-342900">
              <a:spcBef>
                <a:spcPct val="20000"/>
              </a:spcBef>
            </a:pPr>
            <a:r>
              <a:rPr lang="en-US" sz="1600" b="1">
                <a:solidFill>
                  <a:srgbClr val="251BF1"/>
                </a:solidFill>
              </a:rPr>
              <a:t>DILAKSANAKAN / </a:t>
            </a:r>
          </a:p>
          <a:p>
            <a:pPr marL="342900" indent="-342900">
              <a:spcBef>
                <a:spcPct val="20000"/>
              </a:spcBef>
            </a:pPr>
            <a:r>
              <a:rPr lang="en-US" sz="1600" b="1">
                <a:solidFill>
                  <a:srgbClr val="251BF1"/>
                </a:solidFill>
              </a:rPr>
              <a:t>DIPATUHI OLEH </a:t>
            </a:r>
          </a:p>
          <a:p>
            <a:pPr marL="342900" indent="-342900">
              <a:spcBef>
                <a:spcPct val="20000"/>
              </a:spcBef>
            </a:pPr>
            <a:r>
              <a:rPr lang="en-US" sz="1600" b="1">
                <a:solidFill>
                  <a:srgbClr val="251BF1"/>
                </a:solidFill>
              </a:rPr>
              <a:t>TERGUGAT, MAKA </a:t>
            </a:r>
          </a:p>
          <a:p>
            <a:pPr marL="342900" indent="-342900">
              <a:spcBef>
                <a:spcPct val="20000"/>
              </a:spcBef>
            </a:pPr>
            <a:r>
              <a:rPr lang="en-US" sz="1600" b="1">
                <a:solidFill>
                  <a:srgbClr val="251BF1"/>
                </a:solidFill>
              </a:rPr>
              <a:t>DIEKSEKUSI  = </a:t>
            </a:r>
          </a:p>
          <a:p>
            <a:pPr marL="342900" indent="-342900">
              <a:spcBef>
                <a:spcPct val="20000"/>
              </a:spcBef>
            </a:pPr>
            <a:r>
              <a:rPr lang="en-US" sz="1600" b="1">
                <a:solidFill>
                  <a:srgbClr val="251BF1"/>
                </a:solidFill>
              </a:rPr>
              <a:t>EKSEKUSI PUTUSAN </a:t>
            </a:r>
          </a:p>
          <a:p>
            <a:pPr marL="342900" indent="-342900">
              <a:spcBef>
                <a:spcPct val="20000"/>
              </a:spcBef>
            </a:pPr>
            <a:r>
              <a:rPr lang="en-US" sz="1600" b="1">
                <a:solidFill>
                  <a:srgbClr val="251BF1"/>
                </a:solidFill>
              </a:rPr>
              <a:t>BHT</a:t>
            </a:r>
            <a:endParaRPr lang="en-US" sz="1500">
              <a:solidFill>
                <a:srgbClr val="251BF1"/>
              </a:solidFill>
            </a:endParaRPr>
          </a:p>
          <a:p>
            <a:pPr marL="342900" indent="-342900">
              <a:spcBef>
                <a:spcPts val="600"/>
              </a:spcBef>
            </a:pPr>
            <a:r>
              <a:rPr lang="en-US" sz="1500">
                <a:solidFill>
                  <a:srgbClr val="251BF1"/>
                </a:solidFill>
              </a:rPr>
              <a:t> </a:t>
            </a:r>
            <a:r>
              <a:rPr lang="en-US" sz="1400">
                <a:solidFill>
                  <a:srgbClr val="251BF1"/>
                </a:solidFill>
              </a:rPr>
              <a:t>(EX PASAL 116 UU </a:t>
            </a:r>
          </a:p>
          <a:p>
            <a:pPr marL="342900" indent="-342900">
              <a:spcBef>
                <a:spcPts val="600"/>
              </a:spcBef>
            </a:pPr>
            <a:r>
              <a:rPr lang="en-US" sz="1400">
                <a:solidFill>
                  <a:srgbClr val="251BF1"/>
                </a:solidFill>
              </a:rPr>
              <a:t>NOMOR 5/1986 JO SEMA </a:t>
            </a:r>
          </a:p>
          <a:p>
            <a:pPr marL="342900" indent="-342900">
              <a:spcBef>
                <a:spcPts val="600"/>
              </a:spcBef>
            </a:pPr>
            <a:r>
              <a:rPr lang="en-US" sz="1400">
                <a:solidFill>
                  <a:srgbClr val="251BF1"/>
                </a:solidFill>
              </a:rPr>
              <a:t>NOMOR 2/1991)</a:t>
            </a:r>
            <a:endParaRPr lang="en-US" sz="3200">
              <a:solidFill>
                <a:srgbClr val="251BF1"/>
              </a:solidFill>
              <a:effectLst>
                <a:outerShdw blurRad="38100" dist="38100" dir="2700000" algn="tl">
                  <a:srgbClr val="000000"/>
                </a:outerShdw>
              </a:effectLst>
            </a:endParaRPr>
          </a:p>
        </p:txBody>
      </p:sp>
      <p:grpSp>
        <p:nvGrpSpPr>
          <p:cNvPr id="3" name="Group 20"/>
          <p:cNvGrpSpPr>
            <a:grpSpLocks/>
          </p:cNvGrpSpPr>
          <p:nvPr/>
        </p:nvGrpSpPr>
        <p:grpSpPr bwMode="auto">
          <a:xfrm>
            <a:off x="2000250" y="1720850"/>
            <a:ext cx="785813" cy="3416300"/>
            <a:chOff x="1260" y="1084"/>
            <a:chExt cx="495" cy="2152"/>
          </a:xfrm>
        </p:grpSpPr>
        <p:sp>
          <p:nvSpPr>
            <p:cNvPr id="456713" name="Line 9"/>
            <p:cNvSpPr>
              <a:spLocks noChangeShapeType="1"/>
            </p:cNvSpPr>
            <p:nvPr/>
          </p:nvSpPr>
          <p:spPr bwMode="auto">
            <a:xfrm>
              <a:off x="1260" y="2093"/>
              <a:ext cx="208" cy="0"/>
            </a:xfrm>
            <a:prstGeom prst="line">
              <a:avLst/>
            </a:prstGeom>
            <a:noFill/>
            <a:ln w="9525">
              <a:solidFill>
                <a:srgbClr val="000000"/>
              </a:solidFill>
              <a:round/>
              <a:headEnd/>
              <a:tailEnd/>
            </a:ln>
          </p:spPr>
          <p:txBody>
            <a:bodyPr/>
            <a:lstStyle/>
            <a:p>
              <a:endParaRPr lang="id-ID"/>
            </a:p>
          </p:txBody>
        </p:sp>
        <p:sp>
          <p:nvSpPr>
            <p:cNvPr id="456714" name="Line 10"/>
            <p:cNvSpPr>
              <a:spLocks noChangeShapeType="1"/>
            </p:cNvSpPr>
            <p:nvPr/>
          </p:nvSpPr>
          <p:spPr bwMode="auto">
            <a:xfrm>
              <a:off x="1475" y="1084"/>
              <a:ext cx="0" cy="2152"/>
            </a:xfrm>
            <a:prstGeom prst="line">
              <a:avLst/>
            </a:prstGeom>
            <a:noFill/>
            <a:ln w="9525">
              <a:solidFill>
                <a:srgbClr val="000000"/>
              </a:solidFill>
              <a:round/>
              <a:headEnd/>
              <a:tailEnd/>
            </a:ln>
          </p:spPr>
          <p:txBody>
            <a:bodyPr/>
            <a:lstStyle/>
            <a:p>
              <a:endParaRPr lang="id-ID"/>
            </a:p>
          </p:txBody>
        </p:sp>
        <p:sp>
          <p:nvSpPr>
            <p:cNvPr id="456715" name="Line 11"/>
            <p:cNvSpPr>
              <a:spLocks noChangeShapeType="1"/>
            </p:cNvSpPr>
            <p:nvPr/>
          </p:nvSpPr>
          <p:spPr bwMode="auto">
            <a:xfrm>
              <a:off x="1477" y="1084"/>
              <a:ext cx="278" cy="0"/>
            </a:xfrm>
            <a:prstGeom prst="line">
              <a:avLst/>
            </a:prstGeom>
            <a:noFill/>
            <a:ln w="9525">
              <a:solidFill>
                <a:srgbClr val="000000"/>
              </a:solidFill>
              <a:round/>
              <a:headEnd/>
              <a:tailEnd type="triangle" w="med" len="med"/>
            </a:ln>
          </p:spPr>
          <p:txBody>
            <a:bodyPr/>
            <a:lstStyle/>
            <a:p>
              <a:endParaRPr lang="id-ID"/>
            </a:p>
          </p:txBody>
        </p:sp>
        <p:sp>
          <p:nvSpPr>
            <p:cNvPr id="456716" name="Line 12"/>
            <p:cNvSpPr>
              <a:spLocks noChangeShapeType="1"/>
            </p:cNvSpPr>
            <p:nvPr/>
          </p:nvSpPr>
          <p:spPr bwMode="auto">
            <a:xfrm>
              <a:off x="1477" y="3236"/>
              <a:ext cx="278" cy="0"/>
            </a:xfrm>
            <a:prstGeom prst="line">
              <a:avLst/>
            </a:prstGeom>
            <a:noFill/>
            <a:ln w="9525">
              <a:solidFill>
                <a:srgbClr val="000000"/>
              </a:solidFill>
              <a:round/>
              <a:headEnd/>
              <a:tailEnd type="triangle" w="med" len="med"/>
            </a:ln>
          </p:spPr>
          <p:txBody>
            <a:bodyPr/>
            <a:lstStyle/>
            <a:p>
              <a:endParaRPr lang="id-ID"/>
            </a:p>
          </p:txBody>
        </p:sp>
      </p:grpSp>
      <p:grpSp>
        <p:nvGrpSpPr>
          <p:cNvPr id="4" name="Group 21"/>
          <p:cNvGrpSpPr>
            <a:grpSpLocks/>
          </p:cNvGrpSpPr>
          <p:nvPr/>
        </p:nvGrpSpPr>
        <p:grpSpPr bwMode="auto">
          <a:xfrm>
            <a:off x="5514975" y="1581150"/>
            <a:ext cx="1985963" cy="3541713"/>
            <a:chOff x="3474" y="996"/>
            <a:chExt cx="1251" cy="2231"/>
          </a:xfrm>
        </p:grpSpPr>
        <p:sp>
          <p:nvSpPr>
            <p:cNvPr id="456717" name="Line 13"/>
            <p:cNvSpPr>
              <a:spLocks noChangeShapeType="1"/>
            </p:cNvSpPr>
            <p:nvPr/>
          </p:nvSpPr>
          <p:spPr bwMode="auto">
            <a:xfrm>
              <a:off x="3474" y="996"/>
              <a:ext cx="1182" cy="0"/>
            </a:xfrm>
            <a:prstGeom prst="line">
              <a:avLst/>
            </a:prstGeom>
            <a:noFill/>
            <a:ln w="9525">
              <a:solidFill>
                <a:srgbClr val="000000"/>
              </a:solidFill>
              <a:round/>
              <a:headEnd/>
              <a:tailEnd/>
            </a:ln>
          </p:spPr>
          <p:txBody>
            <a:bodyPr/>
            <a:lstStyle/>
            <a:p>
              <a:endParaRPr lang="id-ID"/>
            </a:p>
          </p:txBody>
        </p:sp>
        <p:sp>
          <p:nvSpPr>
            <p:cNvPr id="456718" name="Line 14"/>
            <p:cNvSpPr>
              <a:spLocks noChangeShapeType="1"/>
            </p:cNvSpPr>
            <p:nvPr/>
          </p:nvSpPr>
          <p:spPr bwMode="auto">
            <a:xfrm>
              <a:off x="4656" y="998"/>
              <a:ext cx="0" cy="153"/>
            </a:xfrm>
            <a:prstGeom prst="line">
              <a:avLst/>
            </a:prstGeom>
            <a:noFill/>
            <a:ln w="9525">
              <a:solidFill>
                <a:srgbClr val="000000"/>
              </a:solidFill>
              <a:round/>
              <a:headEnd/>
              <a:tailEnd type="triangle" w="med" len="med"/>
            </a:ln>
          </p:spPr>
          <p:txBody>
            <a:bodyPr/>
            <a:lstStyle/>
            <a:p>
              <a:endParaRPr lang="id-ID"/>
            </a:p>
          </p:txBody>
        </p:sp>
        <p:sp>
          <p:nvSpPr>
            <p:cNvPr id="456719" name="Line 15"/>
            <p:cNvSpPr>
              <a:spLocks noChangeShapeType="1"/>
            </p:cNvSpPr>
            <p:nvPr/>
          </p:nvSpPr>
          <p:spPr bwMode="auto">
            <a:xfrm>
              <a:off x="3474" y="3227"/>
              <a:ext cx="1251" cy="0"/>
            </a:xfrm>
            <a:prstGeom prst="line">
              <a:avLst/>
            </a:prstGeom>
            <a:noFill/>
            <a:ln w="9525">
              <a:solidFill>
                <a:srgbClr val="000000"/>
              </a:solidFill>
              <a:round/>
              <a:headEnd/>
              <a:tailEnd/>
            </a:ln>
          </p:spPr>
          <p:txBody>
            <a:bodyPr/>
            <a:lstStyle/>
            <a:p>
              <a:endParaRPr lang="id-ID"/>
            </a:p>
          </p:txBody>
        </p:sp>
        <p:sp>
          <p:nvSpPr>
            <p:cNvPr id="456720" name="Line 16"/>
            <p:cNvSpPr>
              <a:spLocks noChangeShapeType="1"/>
            </p:cNvSpPr>
            <p:nvPr/>
          </p:nvSpPr>
          <p:spPr bwMode="auto">
            <a:xfrm flipV="1">
              <a:off x="4725" y="2996"/>
              <a:ext cx="0" cy="231"/>
            </a:xfrm>
            <a:prstGeom prst="line">
              <a:avLst/>
            </a:prstGeom>
            <a:noFill/>
            <a:ln w="9525">
              <a:solidFill>
                <a:srgbClr val="000000"/>
              </a:solidFill>
              <a:round/>
              <a:headEnd/>
              <a:tailEnd type="triangle" w="med" len="med"/>
            </a:ln>
          </p:spPr>
          <p:txBody>
            <a:bodyPr/>
            <a:lstStyle/>
            <a:p>
              <a:endParaRPr lang="id-ID"/>
            </a:p>
          </p:txBody>
        </p:sp>
      </p:grpSp>
      <p:sp>
        <p:nvSpPr>
          <p:cNvPr id="456722" name="Rectangle 18"/>
          <p:cNvSpPr>
            <a:spLocks noChangeArrowheads="1"/>
          </p:cNvSpPr>
          <p:nvPr/>
        </p:nvSpPr>
        <p:spPr bwMode="auto">
          <a:xfrm>
            <a:off x="900113" y="322263"/>
            <a:ext cx="7273925" cy="822325"/>
          </a:xfrm>
          <a:prstGeom prst="rect">
            <a:avLst/>
          </a:prstGeom>
          <a:noFill/>
          <a:ln w="9525" algn="ctr">
            <a:noFill/>
            <a:miter lim="800000"/>
            <a:headEnd/>
            <a:tailEnd/>
          </a:ln>
          <a:effectLst/>
        </p:spPr>
        <p:txBody>
          <a:bodyPr anchor="ctr">
            <a:spAutoFit/>
          </a:bodyPr>
          <a:lstStyle/>
          <a:p>
            <a:pPr algn="ctr">
              <a:spcBef>
                <a:spcPct val="0"/>
              </a:spcBef>
              <a:buClrTx/>
              <a:buSzTx/>
              <a:buFontTx/>
              <a:buNone/>
            </a:pPr>
            <a:r>
              <a:rPr lang="en-US" sz="2400" b="1" u="sng">
                <a:solidFill>
                  <a:srgbClr val="FF0000"/>
                </a:solidFill>
              </a:rPr>
              <a:t>CARA PENYAMPAIAN PENETAPAN PENUNDAAN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56722"/>
                                        </p:tgtEl>
                                        <p:attrNameLst>
                                          <p:attrName>style.visibility</p:attrName>
                                        </p:attrNameLst>
                                      </p:cBhvr>
                                      <p:to>
                                        <p:strVal val="visible"/>
                                      </p:to>
                                    </p:set>
                                    <p:animEffect transition="in" filter="fade">
                                      <p:cBhvr>
                                        <p:cTn id="7" dur="1000"/>
                                        <p:tgtEl>
                                          <p:spTgt spid="456722"/>
                                        </p:tgtEl>
                                      </p:cBhvr>
                                    </p:animEffect>
                                    <p:anim calcmode="lin" valueType="num">
                                      <p:cBhvr>
                                        <p:cTn id="8" dur="1000" fill="hold"/>
                                        <p:tgtEl>
                                          <p:spTgt spid="456722"/>
                                        </p:tgtEl>
                                        <p:attrNameLst>
                                          <p:attrName>ppt_x</p:attrName>
                                        </p:attrNameLst>
                                      </p:cBhvr>
                                      <p:tavLst>
                                        <p:tav tm="0">
                                          <p:val>
                                            <p:strVal val="#ppt_x"/>
                                          </p:val>
                                        </p:tav>
                                        <p:tav tm="100000">
                                          <p:val>
                                            <p:strVal val="#ppt_x"/>
                                          </p:val>
                                        </p:tav>
                                      </p:tavLst>
                                    </p:anim>
                                    <p:anim calcmode="lin" valueType="num">
                                      <p:cBhvr>
                                        <p:cTn id="9" dur="900" decel="100000" fill="hold"/>
                                        <p:tgtEl>
                                          <p:spTgt spid="4567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567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56709"/>
                                        </p:tgtEl>
                                        <p:attrNameLst>
                                          <p:attrName>style.visibility</p:attrName>
                                        </p:attrNameLst>
                                      </p:cBhvr>
                                      <p:to>
                                        <p:strVal val="visible"/>
                                      </p:to>
                                    </p:set>
                                    <p:anim calcmode="lin" valueType="num">
                                      <p:cBhvr>
                                        <p:cTn id="15" dur="1000" fill="hold"/>
                                        <p:tgtEl>
                                          <p:spTgt spid="456709"/>
                                        </p:tgtEl>
                                        <p:attrNameLst>
                                          <p:attrName>ppt_w</p:attrName>
                                        </p:attrNameLst>
                                      </p:cBhvr>
                                      <p:tavLst>
                                        <p:tav tm="0">
                                          <p:val>
                                            <p:fltVal val="0"/>
                                          </p:val>
                                        </p:tav>
                                        <p:tav tm="100000">
                                          <p:val>
                                            <p:strVal val="#ppt_w"/>
                                          </p:val>
                                        </p:tav>
                                      </p:tavLst>
                                    </p:anim>
                                    <p:anim calcmode="lin" valueType="num">
                                      <p:cBhvr>
                                        <p:cTn id="16" dur="1000" fill="hold"/>
                                        <p:tgtEl>
                                          <p:spTgt spid="456709"/>
                                        </p:tgtEl>
                                        <p:attrNameLst>
                                          <p:attrName>ppt_h</p:attrName>
                                        </p:attrNameLst>
                                      </p:cBhvr>
                                      <p:tavLst>
                                        <p:tav tm="0">
                                          <p:val>
                                            <p:fltVal val="0"/>
                                          </p:val>
                                        </p:tav>
                                        <p:tav tm="100000">
                                          <p:val>
                                            <p:strVal val="#ppt_h"/>
                                          </p:val>
                                        </p:tav>
                                      </p:tavLst>
                                    </p:anim>
                                    <p:animEffect transition="in" filter="fade">
                                      <p:cBhvr>
                                        <p:cTn id="17" dur="1000"/>
                                        <p:tgtEl>
                                          <p:spTgt spid="4567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800" decel="100000"/>
                                        <p:tgtEl>
                                          <p:spTgt spid="2"/>
                                        </p:tgtEl>
                                      </p:cBhvr>
                                    </p:animEffect>
                                    <p:anim calcmode="lin" valueType="num">
                                      <p:cBhvr>
                                        <p:cTn id="28" dur="800" decel="100000" fill="hold"/>
                                        <p:tgtEl>
                                          <p:spTgt spid="2"/>
                                        </p:tgtEl>
                                        <p:attrNameLst>
                                          <p:attrName>style.rotation</p:attrName>
                                        </p:attrNameLst>
                                      </p:cBhvr>
                                      <p:tavLst>
                                        <p:tav tm="0">
                                          <p:val>
                                            <p:fltVal val="-90"/>
                                          </p:val>
                                        </p:tav>
                                        <p:tav tm="100000">
                                          <p:val>
                                            <p:fltVal val="0"/>
                                          </p:val>
                                        </p:tav>
                                      </p:tavLst>
                                    </p:anim>
                                    <p:anim calcmode="lin" valueType="num">
                                      <p:cBhvr>
                                        <p:cTn id="29" dur="800" decel="100000" fill="hold"/>
                                        <p:tgtEl>
                                          <p:spTgt spid="2"/>
                                        </p:tgtEl>
                                        <p:attrNameLst>
                                          <p:attrName>ppt_x</p:attrName>
                                        </p:attrNameLst>
                                      </p:cBhvr>
                                      <p:tavLst>
                                        <p:tav tm="0">
                                          <p:val>
                                            <p:strVal val="#ppt_x+0.4"/>
                                          </p:val>
                                        </p:tav>
                                        <p:tav tm="100000">
                                          <p:val>
                                            <p:strVal val="#ppt_x-0.05"/>
                                          </p:val>
                                        </p:tav>
                                      </p:tavLst>
                                    </p:anim>
                                    <p:anim calcmode="lin" valueType="num">
                                      <p:cBhvr>
                                        <p:cTn id="30" dur="800" decel="100000" fill="hold"/>
                                        <p:tgtEl>
                                          <p:spTgt spid="2"/>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grpId="0" nodeType="clickEffect">
                                  <p:stCondLst>
                                    <p:cond delay="0"/>
                                  </p:stCondLst>
                                  <p:childTnLst>
                                    <p:set>
                                      <p:cBhvr>
                                        <p:cTn id="41" dur="1" fill="hold">
                                          <p:stCondLst>
                                            <p:cond delay="0"/>
                                          </p:stCondLst>
                                        </p:cTn>
                                        <p:tgtEl>
                                          <p:spTgt spid="456712"/>
                                        </p:tgtEl>
                                        <p:attrNameLst>
                                          <p:attrName>style.visibility</p:attrName>
                                        </p:attrNameLst>
                                      </p:cBhvr>
                                      <p:to>
                                        <p:strVal val="visible"/>
                                      </p:to>
                                    </p:set>
                                    <p:anim calcmode="lin" valueType="num">
                                      <p:cBhvr>
                                        <p:cTn id="42" dur="1000" fill="hold"/>
                                        <p:tgtEl>
                                          <p:spTgt spid="456712"/>
                                        </p:tgtEl>
                                        <p:attrNameLst>
                                          <p:attrName>ppt_w</p:attrName>
                                        </p:attrNameLst>
                                      </p:cBhvr>
                                      <p:tavLst>
                                        <p:tav tm="0">
                                          <p:val>
                                            <p:strVal val="#ppt_w*2.5"/>
                                          </p:val>
                                        </p:tav>
                                        <p:tav tm="100000">
                                          <p:val>
                                            <p:strVal val="#ppt_w"/>
                                          </p:val>
                                        </p:tav>
                                      </p:tavLst>
                                    </p:anim>
                                    <p:anim calcmode="lin" valueType="num">
                                      <p:cBhvr>
                                        <p:cTn id="43" dur="1000" fill="hold"/>
                                        <p:tgtEl>
                                          <p:spTgt spid="456712"/>
                                        </p:tgtEl>
                                        <p:attrNameLst>
                                          <p:attrName>ppt_h</p:attrName>
                                        </p:attrNameLst>
                                      </p:cBhvr>
                                      <p:tavLst>
                                        <p:tav tm="0">
                                          <p:val>
                                            <p:strVal val="#ppt_h*0.01"/>
                                          </p:val>
                                        </p:tav>
                                        <p:tav tm="100000">
                                          <p:val>
                                            <p:strVal val="#ppt_h"/>
                                          </p:val>
                                        </p:tav>
                                      </p:tavLst>
                                    </p:anim>
                                    <p:anim calcmode="lin" valueType="num">
                                      <p:cBhvr>
                                        <p:cTn id="44" dur="1000" fill="hold"/>
                                        <p:tgtEl>
                                          <p:spTgt spid="456712"/>
                                        </p:tgtEl>
                                        <p:attrNameLst>
                                          <p:attrName>ppt_x</p:attrName>
                                        </p:attrNameLst>
                                      </p:cBhvr>
                                      <p:tavLst>
                                        <p:tav tm="0">
                                          <p:val>
                                            <p:strVal val="#ppt_x"/>
                                          </p:val>
                                        </p:tav>
                                        <p:tav tm="100000">
                                          <p:val>
                                            <p:strVal val="#ppt_x"/>
                                          </p:val>
                                        </p:tav>
                                      </p:tavLst>
                                    </p:anim>
                                    <p:anim calcmode="lin" valueType="num">
                                      <p:cBhvr>
                                        <p:cTn id="45" dur="1000" fill="hold"/>
                                        <p:tgtEl>
                                          <p:spTgt spid="456712"/>
                                        </p:tgtEl>
                                        <p:attrNameLst>
                                          <p:attrName>ppt_y</p:attrName>
                                        </p:attrNameLst>
                                      </p:cBhvr>
                                      <p:tavLst>
                                        <p:tav tm="0">
                                          <p:val>
                                            <p:strVal val="#ppt_h+1"/>
                                          </p:val>
                                        </p:tav>
                                        <p:tav tm="100000">
                                          <p:val>
                                            <p:strVal val="#ppt_y"/>
                                          </p:val>
                                        </p:tav>
                                      </p:tavLst>
                                    </p:anim>
                                    <p:animEffect transition="in" filter="fade">
                                      <p:cBhvr>
                                        <p:cTn id="46" dur="1000"/>
                                        <p:tgtEl>
                                          <p:spTgt spid="456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9" grpId="0" animBg="1"/>
      <p:bldP spid="456712" grpId="0" animBg="1"/>
      <p:bldP spid="45672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a:t>PEMERIKSAAN</a:t>
            </a:r>
          </a:p>
        </p:txBody>
      </p:sp>
      <p:sp>
        <p:nvSpPr>
          <p:cNvPr id="126979" name="Rectangle 3"/>
          <p:cNvSpPr>
            <a:spLocks noGrp="1" noChangeArrowheads="1"/>
          </p:cNvSpPr>
          <p:nvPr>
            <p:ph idx="1"/>
          </p:nvPr>
        </p:nvSpPr>
        <p:spPr>
          <a:xfrm>
            <a:off x="609600" y="1981200"/>
            <a:ext cx="8077200" cy="4114800"/>
          </a:xfrm>
        </p:spPr>
        <p:txBody>
          <a:bodyPr>
            <a:normAutofit lnSpcReduction="10000"/>
          </a:bodyPr>
          <a:lstStyle/>
          <a:p>
            <a:pPr eaLnBrk="1" hangingPunct="1">
              <a:lnSpc>
                <a:spcPct val="90000"/>
              </a:lnSpc>
              <a:defRPr/>
            </a:pPr>
            <a:r>
              <a:rPr lang="en-US"/>
              <a:t>Terdiri dari :</a:t>
            </a:r>
          </a:p>
          <a:p>
            <a:pPr lvl="1" eaLnBrk="1" hangingPunct="1">
              <a:lnSpc>
                <a:spcPct val="90000"/>
              </a:lnSpc>
              <a:defRPr/>
            </a:pPr>
            <a:r>
              <a:rPr lang="en-US"/>
              <a:t>Pemeriksaan pendahuluan</a:t>
            </a:r>
          </a:p>
          <a:p>
            <a:pPr lvl="1" eaLnBrk="1" hangingPunct="1">
              <a:lnSpc>
                <a:spcPct val="90000"/>
              </a:lnSpc>
              <a:defRPr/>
            </a:pPr>
            <a:r>
              <a:rPr lang="en-US"/>
              <a:t>Pemeriksaan Persidangan</a:t>
            </a:r>
          </a:p>
          <a:p>
            <a:pPr eaLnBrk="1" hangingPunct="1">
              <a:lnSpc>
                <a:spcPct val="90000"/>
              </a:lnSpc>
              <a:defRPr/>
            </a:pPr>
            <a:r>
              <a:rPr lang="en-US"/>
              <a:t>Acara yang digunakan :</a:t>
            </a:r>
          </a:p>
          <a:p>
            <a:pPr lvl="1" eaLnBrk="1" hangingPunct="1">
              <a:lnSpc>
                <a:spcPct val="90000"/>
              </a:lnSpc>
              <a:defRPr/>
            </a:pPr>
            <a:r>
              <a:rPr lang="en-US"/>
              <a:t>Acara Singkat;</a:t>
            </a:r>
          </a:p>
          <a:p>
            <a:pPr lvl="1" eaLnBrk="1" hangingPunct="1">
              <a:lnSpc>
                <a:spcPct val="90000"/>
              </a:lnSpc>
              <a:defRPr/>
            </a:pPr>
            <a:r>
              <a:rPr lang="en-US"/>
              <a:t>Acara Cepat;</a:t>
            </a:r>
          </a:p>
          <a:p>
            <a:pPr lvl="1" eaLnBrk="1" hangingPunct="1">
              <a:lnSpc>
                <a:spcPct val="90000"/>
              </a:lnSpc>
              <a:defRPr/>
            </a:pPr>
            <a:r>
              <a:rPr lang="en-US"/>
              <a:t>Acara Biasa.</a:t>
            </a:r>
          </a:p>
          <a:p>
            <a:pPr eaLnBrk="1" hangingPunct="1">
              <a:lnSpc>
                <a:spcPct val="90000"/>
              </a:lnSpc>
              <a:defRPr/>
            </a:pPr>
            <a:r>
              <a:rPr lang="en-US"/>
              <a:t>Acara Singkat tidak memeriksa pokok sengketa.</a:t>
            </a:r>
          </a:p>
        </p:txBody>
      </p:sp>
    </p:spTree>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a:t>Pemeriksaan Pendahuluan</a:t>
            </a:r>
          </a:p>
        </p:txBody>
      </p:sp>
      <p:sp>
        <p:nvSpPr>
          <p:cNvPr id="128003" name="Rectangle 3"/>
          <p:cNvSpPr>
            <a:spLocks noGrp="1" noChangeArrowheads="1"/>
          </p:cNvSpPr>
          <p:nvPr>
            <p:ph idx="1"/>
          </p:nvPr>
        </p:nvSpPr>
        <p:spPr>
          <a:xfrm>
            <a:off x="457200" y="1600200"/>
            <a:ext cx="8229600" cy="4876800"/>
          </a:xfrm>
        </p:spPr>
        <p:txBody>
          <a:bodyPr/>
          <a:lstStyle/>
          <a:p>
            <a:pPr eaLnBrk="1" hangingPunct="1">
              <a:lnSpc>
                <a:spcPct val="90000"/>
              </a:lnSpc>
              <a:defRPr/>
            </a:pPr>
            <a:r>
              <a:rPr lang="en-US" sz="2800"/>
              <a:t>Penelitian Segi Administratif;</a:t>
            </a:r>
          </a:p>
          <a:p>
            <a:pPr lvl="1" eaLnBrk="1" hangingPunct="1">
              <a:lnSpc>
                <a:spcPct val="90000"/>
              </a:lnSpc>
              <a:defRPr/>
            </a:pPr>
            <a:r>
              <a:rPr lang="en-US" sz="2400"/>
              <a:t>Dilakukan oleh Panitera, hanya syarat2 formalnya yang diperiksa.</a:t>
            </a:r>
          </a:p>
          <a:p>
            <a:pPr eaLnBrk="1" hangingPunct="1">
              <a:lnSpc>
                <a:spcPct val="90000"/>
              </a:lnSpc>
              <a:defRPr/>
            </a:pPr>
            <a:r>
              <a:rPr lang="en-US" sz="2800"/>
              <a:t>Rapat Pemusyawaratan (Pasal 62);</a:t>
            </a:r>
          </a:p>
          <a:p>
            <a:pPr lvl="1" eaLnBrk="1" hangingPunct="1">
              <a:lnSpc>
                <a:spcPct val="90000"/>
              </a:lnSpc>
              <a:defRPr/>
            </a:pPr>
            <a:r>
              <a:rPr lang="en-US" sz="2400"/>
              <a:t>Dilakukan oleh Ketua Pengadilan, untuk menyring perkara;</a:t>
            </a:r>
          </a:p>
          <a:p>
            <a:pPr lvl="1" eaLnBrk="1" hangingPunct="1">
              <a:lnSpc>
                <a:spcPct val="90000"/>
              </a:lnSpc>
              <a:defRPr/>
            </a:pPr>
            <a:r>
              <a:rPr lang="en-US" sz="2400"/>
              <a:t>Tahap ini disebut juga dismissal proses;</a:t>
            </a:r>
          </a:p>
          <a:p>
            <a:pPr eaLnBrk="1" hangingPunct="1">
              <a:lnSpc>
                <a:spcPct val="90000"/>
              </a:lnSpc>
              <a:defRPr/>
            </a:pPr>
            <a:r>
              <a:rPr lang="en-US" sz="2800"/>
              <a:t>Pemeriksaan Persiapan (Pasal 63)</a:t>
            </a:r>
          </a:p>
          <a:p>
            <a:pPr lvl="1" eaLnBrk="1" hangingPunct="1">
              <a:lnSpc>
                <a:spcPct val="90000"/>
              </a:lnSpc>
              <a:defRPr/>
            </a:pPr>
            <a:r>
              <a:rPr lang="en-US" sz="2400"/>
              <a:t>Dilakukan oleh Majelis Hakim, untuk melengkapi gugatan yang kurang jelas;</a:t>
            </a:r>
          </a:p>
          <a:p>
            <a:pPr lvl="1" eaLnBrk="1" hangingPunct="1">
              <a:lnSpc>
                <a:spcPct val="90000"/>
              </a:lnSpc>
              <a:defRPr/>
            </a:pPr>
            <a:r>
              <a:rPr lang="en-US" sz="2400"/>
              <a:t>jika permohonan acara cepat dikabulkan, maka tidak ada tahap ini.</a:t>
            </a:r>
          </a:p>
          <a:p>
            <a:pPr lvl="1" eaLnBrk="1" hangingPunct="1">
              <a:lnSpc>
                <a:spcPct val="90000"/>
              </a:lnSpc>
              <a:defRPr/>
            </a:pPr>
            <a:endParaRPr lang="en-US" sz="2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a:t>Acara Singkat</a:t>
            </a:r>
          </a:p>
        </p:txBody>
      </p:sp>
      <p:sp>
        <p:nvSpPr>
          <p:cNvPr id="126979" name="Rectangle 3"/>
          <p:cNvSpPr>
            <a:spLocks noGrp="1" noChangeArrowheads="1"/>
          </p:cNvSpPr>
          <p:nvPr>
            <p:ph idx="1"/>
          </p:nvPr>
        </p:nvSpPr>
        <p:spPr/>
        <p:txBody>
          <a:bodyPr>
            <a:normAutofit lnSpcReduction="10000"/>
          </a:bodyPr>
          <a:lstStyle/>
          <a:p>
            <a:pPr algn="just" eaLnBrk="1" hangingPunct="1">
              <a:lnSpc>
                <a:spcPct val="80000"/>
              </a:lnSpc>
              <a:defRPr/>
            </a:pPr>
            <a:r>
              <a:rPr lang="es-ES_tradnl" sz="2800"/>
              <a:t>prosedur acara yang digunakan untuk memeriksa perlawanan dari penggugat terhadap penetapan Ketua PTUN dalam tahap Rapat Permusyawaratan (lihat pasal 62).</a:t>
            </a:r>
          </a:p>
          <a:p>
            <a:pPr algn="just" eaLnBrk="1" hangingPunct="1">
              <a:lnSpc>
                <a:spcPct val="80000"/>
              </a:lnSpc>
              <a:defRPr/>
            </a:pPr>
            <a:r>
              <a:rPr lang="es-ES_tradnl" sz="2800"/>
              <a:t> Acara singkat ini digunakan untuk memeriksa pemeriksaan perlawanan dan pemutusan terhadap upaya perlawanan. Jika perlawanan dibenarkan, maka penetapan dismissel Ketua PTUN gugur demi hukum, </a:t>
            </a:r>
          </a:p>
          <a:p>
            <a:pPr algn="just" eaLnBrk="1" hangingPunct="1">
              <a:lnSpc>
                <a:spcPct val="80000"/>
              </a:lnSpc>
              <a:defRPr/>
            </a:pPr>
            <a:r>
              <a:rPr lang="es-ES_tradnl" sz="2800"/>
              <a:t>selanjutnya pokok gugatan akan diperiksa dengan menggunakan acara biasa. Terhadap putusan ini tidak ada upaya hukum</a:t>
            </a:r>
            <a:r>
              <a:rPr lang="en-US" sz="28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50825" y="404813"/>
            <a:ext cx="8569325" cy="936625"/>
          </a:xfrm>
        </p:spPr>
        <p:txBody>
          <a:bodyPr>
            <a:normAutofit/>
          </a:bodyPr>
          <a:lstStyle/>
          <a:p>
            <a:pPr algn="ctr"/>
            <a:r>
              <a:rPr lang="en-US" sz="2800" dirty="0">
                <a:solidFill>
                  <a:srgbClr val="FF0000"/>
                </a:solidFill>
              </a:rPr>
              <a:t>LATAR BELAKANG </a:t>
            </a:r>
            <a:r>
              <a:rPr lang="id-ID" sz="2800" dirty="0">
                <a:solidFill>
                  <a:srgbClr val="FF0000"/>
                </a:solidFill>
              </a:rPr>
              <a:t>URGENSI PERADILAN ADMINISTRASI</a:t>
            </a:r>
            <a:r>
              <a:rPr lang="en-US" sz="2800" dirty="0">
                <a:solidFill>
                  <a:srgbClr val="FF0000"/>
                </a:solidFill>
              </a:rPr>
              <a:t>:</a:t>
            </a:r>
            <a:endParaRPr lang="en-GB" sz="2800" dirty="0">
              <a:solidFill>
                <a:srgbClr val="FF0000"/>
              </a:solidFill>
            </a:endParaRPr>
          </a:p>
        </p:txBody>
      </p:sp>
      <p:sp>
        <p:nvSpPr>
          <p:cNvPr id="7173" name="AutoShape 5"/>
          <p:cNvSpPr>
            <a:spLocks noChangeArrowheads="1"/>
          </p:cNvSpPr>
          <p:nvPr/>
        </p:nvSpPr>
        <p:spPr bwMode="auto">
          <a:xfrm>
            <a:off x="4140200" y="2784475"/>
            <a:ext cx="685800" cy="571500"/>
          </a:xfrm>
          <a:prstGeom prst="downArrow">
            <a:avLst>
              <a:gd name="adj1" fmla="val 44815"/>
              <a:gd name="adj2" fmla="val 47111"/>
            </a:avLst>
          </a:prstGeom>
          <a:solidFill>
            <a:srgbClr val="000000"/>
          </a:solidFill>
          <a:ln w="9525">
            <a:solidFill>
              <a:srgbClr val="000000"/>
            </a:solidFill>
            <a:miter lim="800000"/>
            <a:headEnd/>
            <a:tailEnd/>
          </a:ln>
        </p:spPr>
        <p:txBody>
          <a:bodyPr/>
          <a:lstStyle/>
          <a:p>
            <a:endParaRPr lang="id-ID"/>
          </a:p>
        </p:txBody>
      </p:sp>
      <p:sp>
        <p:nvSpPr>
          <p:cNvPr id="7175" name="WordArt 7"/>
          <p:cNvSpPr>
            <a:spLocks noChangeArrowheads="1" noChangeShapeType="1" noTextEdit="1"/>
          </p:cNvSpPr>
          <p:nvPr/>
        </p:nvSpPr>
        <p:spPr bwMode="auto">
          <a:xfrm>
            <a:off x="571472" y="3471863"/>
            <a:ext cx="8215370" cy="792162"/>
          </a:xfrm>
          <a:prstGeom prst="rect">
            <a:avLst/>
          </a:prstGeom>
        </p:spPr>
        <p:txBody>
          <a:bodyPr wrap="none" fromWordArt="1">
            <a:prstTxWarp prst="textPlain">
              <a:avLst>
                <a:gd name="adj" fmla="val 50000"/>
              </a:avLst>
            </a:prstTxWarp>
          </a:bodyPr>
          <a:lstStyle/>
          <a:p>
            <a:pPr algn="ctr"/>
            <a:r>
              <a:rPr lang="id-ID" sz="3600" kern="10" dirty="0">
                <a:ln w="9525">
                  <a:noFill/>
                  <a:round/>
                  <a:headEnd/>
                  <a:tailEnd/>
                </a:ln>
                <a:solidFill>
                  <a:srgbClr val="000000"/>
                </a:solidFill>
                <a:latin typeface="Book Antiqua"/>
              </a:rPr>
              <a:t>Pemerintah diberi wewenang melakukan perbuatan pemerintah yang dapat masuk </a:t>
            </a:r>
          </a:p>
          <a:p>
            <a:pPr algn="ctr"/>
            <a:r>
              <a:rPr lang="id-ID" sz="3600" kern="10" dirty="0">
                <a:ln w="9525">
                  <a:noFill/>
                  <a:round/>
                  <a:headEnd/>
                  <a:tailEnd/>
                </a:ln>
                <a:solidFill>
                  <a:srgbClr val="000000"/>
                </a:solidFill>
                <a:latin typeface="Book Antiqua"/>
              </a:rPr>
              <a:t>dalam berbagai aspek kehidupan masyarakat. </a:t>
            </a:r>
          </a:p>
        </p:txBody>
      </p:sp>
      <p:sp>
        <p:nvSpPr>
          <p:cNvPr id="7176" name="WordArt 8"/>
          <p:cNvSpPr>
            <a:spLocks noChangeArrowheads="1" noChangeShapeType="1" noTextEdit="1"/>
          </p:cNvSpPr>
          <p:nvPr/>
        </p:nvSpPr>
        <p:spPr bwMode="auto">
          <a:xfrm>
            <a:off x="611188" y="1882775"/>
            <a:ext cx="7921625" cy="720725"/>
          </a:xfrm>
          <a:prstGeom prst="rect">
            <a:avLst/>
          </a:prstGeom>
        </p:spPr>
        <p:txBody>
          <a:bodyPr wrap="none" fromWordArt="1">
            <a:prstTxWarp prst="textPlain">
              <a:avLst>
                <a:gd name="adj" fmla="val 50000"/>
              </a:avLst>
            </a:prstTxWarp>
          </a:bodyPr>
          <a:lstStyle/>
          <a:p>
            <a:pPr algn="ctr"/>
            <a:r>
              <a:rPr lang="sv-SE" sz="3600" kern="10" dirty="0">
                <a:ln w="9525">
                  <a:noFill/>
                  <a:round/>
                  <a:headEnd/>
                  <a:tailEnd/>
                </a:ln>
                <a:solidFill>
                  <a:srgbClr val="000000"/>
                </a:solidFill>
                <a:latin typeface="Book Antiqua"/>
              </a:rPr>
              <a:t>Negara hukum </a:t>
            </a:r>
            <a:r>
              <a:rPr lang="id-ID" sz="3600" kern="10" dirty="0">
                <a:ln w="9525">
                  <a:noFill/>
                  <a:round/>
                  <a:headEnd/>
                  <a:tailEnd/>
                </a:ln>
                <a:solidFill>
                  <a:srgbClr val="000000"/>
                </a:solidFill>
                <a:latin typeface="Book Antiqua"/>
              </a:rPr>
              <a:t>materiil (</a:t>
            </a:r>
            <a:r>
              <a:rPr lang="id-ID" sz="3600" i="1" kern="10" dirty="0">
                <a:ln w="9525">
                  <a:noFill/>
                  <a:round/>
                  <a:headEnd/>
                  <a:tailEnd/>
                </a:ln>
                <a:solidFill>
                  <a:srgbClr val="000000"/>
                </a:solidFill>
                <a:latin typeface="Book Antiqua"/>
              </a:rPr>
              <a:t>welfare state) </a:t>
            </a:r>
            <a:r>
              <a:rPr lang="sv-SE" sz="3600" kern="10" dirty="0">
                <a:ln w="9525">
                  <a:noFill/>
                  <a:round/>
                  <a:headEnd/>
                  <a:tailEnd/>
                </a:ln>
                <a:solidFill>
                  <a:srgbClr val="000000"/>
                </a:solidFill>
                <a:latin typeface="Book Antiqua"/>
              </a:rPr>
              <a:t>bertujuan untuk mewujudkan </a:t>
            </a:r>
          </a:p>
          <a:p>
            <a:pPr algn="ctr"/>
            <a:r>
              <a:rPr lang="sv-SE" sz="3600" kern="10" dirty="0">
                <a:ln w="9525">
                  <a:noFill/>
                  <a:round/>
                  <a:headEnd/>
                  <a:tailEnd/>
                </a:ln>
                <a:solidFill>
                  <a:srgbClr val="000000"/>
                </a:solidFill>
                <a:latin typeface="Book Antiqua"/>
              </a:rPr>
              <a:t>kehidupan masyarakat yang sejahtera, aman, dan tertib. </a:t>
            </a:r>
            <a:endParaRPr lang="id-ID" sz="3600" kern="10" dirty="0">
              <a:ln w="9525">
                <a:noFill/>
                <a:round/>
                <a:headEnd/>
                <a:tailEnd/>
              </a:ln>
              <a:solidFill>
                <a:srgbClr val="000000"/>
              </a:solidFill>
              <a:latin typeface="Book Antiqua"/>
            </a:endParaRPr>
          </a:p>
        </p:txBody>
      </p:sp>
      <p:sp>
        <p:nvSpPr>
          <p:cNvPr id="7178" name="AutoShape 10"/>
          <p:cNvSpPr>
            <a:spLocks noChangeArrowheads="1"/>
          </p:cNvSpPr>
          <p:nvPr/>
        </p:nvSpPr>
        <p:spPr bwMode="auto">
          <a:xfrm>
            <a:off x="4140200" y="4441825"/>
            <a:ext cx="685800" cy="571500"/>
          </a:xfrm>
          <a:prstGeom prst="downArrow">
            <a:avLst>
              <a:gd name="adj1" fmla="val 44815"/>
              <a:gd name="adj2" fmla="val 47111"/>
            </a:avLst>
          </a:prstGeom>
          <a:solidFill>
            <a:srgbClr val="000000"/>
          </a:solidFill>
          <a:ln w="9525">
            <a:solidFill>
              <a:srgbClr val="000000"/>
            </a:solidFill>
            <a:miter lim="800000"/>
            <a:headEnd/>
            <a:tailEnd/>
          </a:ln>
        </p:spPr>
        <p:txBody>
          <a:bodyPr/>
          <a:lstStyle/>
          <a:p>
            <a:endParaRPr lang="id-ID"/>
          </a:p>
        </p:txBody>
      </p:sp>
      <p:sp>
        <p:nvSpPr>
          <p:cNvPr id="7179" name="WordArt 11"/>
          <p:cNvSpPr>
            <a:spLocks noChangeArrowheads="1" noChangeShapeType="1" noTextEdit="1"/>
          </p:cNvSpPr>
          <p:nvPr/>
        </p:nvSpPr>
        <p:spPr bwMode="auto">
          <a:xfrm>
            <a:off x="500034" y="5159375"/>
            <a:ext cx="8215370" cy="1055707"/>
          </a:xfrm>
          <a:prstGeom prst="rect">
            <a:avLst/>
          </a:prstGeom>
        </p:spPr>
        <p:txBody>
          <a:bodyPr wrap="none" fromWordArt="1">
            <a:prstTxWarp prst="textPlain">
              <a:avLst>
                <a:gd name="adj" fmla="val 49812"/>
              </a:avLst>
            </a:prstTxWarp>
          </a:bodyPr>
          <a:lstStyle/>
          <a:p>
            <a:pPr algn="ctr"/>
            <a:r>
              <a:rPr lang="id-ID" sz="3600" kern="10" dirty="0">
                <a:ln w="9525">
                  <a:noFill/>
                  <a:round/>
                  <a:headEnd/>
                  <a:tailEnd/>
                </a:ln>
                <a:solidFill>
                  <a:srgbClr val="000000"/>
                </a:solidFill>
                <a:latin typeface="Book Antiqua"/>
              </a:rPr>
              <a:t>Terdapat kemungkinan benturan kepentingan antara warga negara dengan Pemerintah (SENGKETA), </a:t>
            </a:r>
          </a:p>
          <a:p>
            <a:pPr algn="ctr"/>
            <a:r>
              <a:rPr lang="id-ID" sz="3600" kern="10" dirty="0">
                <a:ln w="9525">
                  <a:noFill/>
                  <a:round/>
                  <a:headEnd/>
                  <a:tailEnd/>
                </a:ln>
                <a:solidFill>
                  <a:srgbClr val="000000"/>
                </a:solidFill>
                <a:latin typeface="Book Antiqua"/>
              </a:rPr>
              <a:t>sehingga perlu Peradilan Tata Usaha Negara untuk menyelesaikannya.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0"/>
                                        </p:tgtEl>
                                        <p:attrNameLst>
                                          <p:attrName>style.visibility</p:attrName>
                                        </p:attrNameLst>
                                      </p:cBhvr>
                                      <p:to>
                                        <p:strVal val="visible"/>
                                      </p:to>
                                    </p:set>
                                    <p:anim calcmode="discrete" valueType="clr">
                                      <p:cBhvr override="childStyle">
                                        <p:cTn id="7" dur="80"/>
                                        <p:tgtEl>
                                          <p:spTgt spid="71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0"/>
                                        </p:tgtEl>
                                        <p:attrNameLst>
                                          <p:attrName>fillcolor</p:attrName>
                                        </p:attrNameLst>
                                      </p:cBhvr>
                                      <p:tavLst>
                                        <p:tav tm="0">
                                          <p:val>
                                            <p:clrVal>
                                              <a:schemeClr val="accent2"/>
                                            </p:clrVal>
                                          </p:val>
                                        </p:tav>
                                        <p:tav tm="50000">
                                          <p:val>
                                            <p:clrVal>
                                              <a:schemeClr val="hlink"/>
                                            </p:clrVal>
                                          </p:val>
                                        </p:tav>
                                      </p:tavLst>
                                    </p:anim>
                                    <p:set>
                                      <p:cBhvr>
                                        <p:cTn id="9" dur="80"/>
                                        <p:tgtEl>
                                          <p:spTgt spid="7170"/>
                                        </p:tgtEl>
                                        <p:attrNameLst>
                                          <p:attrName>fill.type</p:attrName>
                                        </p:attrNameLst>
                                      </p:cBhvr>
                                      <p:to>
                                        <p:strVal val="solid"/>
                                      </p:to>
                                    </p:set>
                                  </p:childTnLst>
                                  <p:subTnLst>
                                    <p:audio>
                                      <p:cMediaNode vol="100000">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par>
                          <p:cTn id="10" fill="hold">
                            <p:stCondLst>
                              <p:cond delay="1720"/>
                            </p:stCondLst>
                            <p:childTnLst>
                              <p:par>
                                <p:cTn id="11" presetID="35" presetClass="entr" presetSubtype="0" fill="hold" grpId="0" nodeType="afterEffect">
                                  <p:stCondLst>
                                    <p:cond delay="0"/>
                                  </p:stCondLst>
                                  <p:childTnLst>
                                    <p:set>
                                      <p:cBhvr>
                                        <p:cTn id="12" dur="1" fill="hold">
                                          <p:stCondLst>
                                            <p:cond delay="0"/>
                                          </p:stCondLst>
                                        </p:cTn>
                                        <p:tgtEl>
                                          <p:spTgt spid="7176"/>
                                        </p:tgtEl>
                                        <p:attrNameLst>
                                          <p:attrName>style.visibility</p:attrName>
                                        </p:attrNameLst>
                                      </p:cBhvr>
                                      <p:to>
                                        <p:strVal val="visible"/>
                                      </p:to>
                                    </p:set>
                                    <p:animEffect transition="in" filter="fade">
                                      <p:cBhvr>
                                        <p:cTn id="13" dur="2000"/>
                                        <p:tgtEl>
                                          <p:spTgt spid="7176"/>
                                        </p:tgtEl>
                                      </p:cBhvr>
                                    </p:animEffect>
                                    <p:anim calcmode="lin" valueType="num">
                                      <p:cBhvr>
                                        <p:cTn id="14" dur="2000" fill="hold"/>
                                        <p:tgtEl>
                                          <p:spTgt spid="7176"/>
                                        </p:tgtEl>
                                        <p:attrNameLst>
                                          <p:attrName>style.rotation</p:attrName>
                                        </p:attrNameLst>
                                      </p:cBhvr>
                                      <p:tavLst>
                                        <p:tav tm="0">
                                          <p:val>
                                            <p:fltVal val="720"/>
                                          </p:val>
                                        </p:tav>
                                        <p:tav tm="100000">
                                          <p:val>
                                            <p:fltVal val="0"/>
                                          </p:val>
                                        </p:tav>
                                      </p:tavLst>
                                    </p:anim>
                                    <p:anim calcmode="lin" valueType="num">
                                      <p:cBhvr>
                                        <p:cTn id="15" dur="2000" fill="hold"/>
                                        <p:tgtEl>
                                          <p:spTgt spid="7176"/>
                                        </p:tgtEl>
                                        <p:attrNameLst>
                                          <p:attrName>ppt_h</p:attrName>
                                        </p:attrNameLst>
                                      </p:cBhvr>
                                      <p:tavLst>
                                        <p:tav tm="0">
                                          <p:val>
                                            <p:fltVal val="0"/>
                                          </p:val>
                                        </p:tav>
                                        <p:tav tm="100000">
                                          <p:val>
                                            <p:strVal val="#ppt_h"/>
                                          </p:val>
                                        </p:tav>
                                      </p:tavLst>
                                    </p:anim>
                                    <p:anim calcmode="lin" valueType="num">
                                      <p:cBhvr>
                                        <p:cTn id="16" dur="2000" fill="hold"/>
                                        <p:tgtEl>
                                          <p:spTgt spid="7176"/>
                                        </p:tgtEl>
                                        <p:attrNameLst>
                                          <p:attrName>ppt_w</p:attrName>
                                        </p:attrNameLst>
                                      </p:cBhvr>
                                      <p:tavLst>
                                        <p:tav tm="0">
                                          <p:val>
                                            <p:fltVal val="0"/>
                                          </p:val>
                                        </p:tav>
                                        <p:tav tm="100000">
                                          <p:val>
                                            <p:strVal val="#ppt_w"/>
                                          </p:val>
                                        </p:tav>
                                      </p:tavLst>
                                    </p:anim>
                                  </p:childTnLst>
                                  <p:subTnLst>
                                    <p:audio>
                                      <p:cMediaNode vol="100000">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7" fill="hold">
                            <p:stCondLst>
                              <p:cond delay="3720"/>
                            </p:stCondLst>
                            <p:childTnLst>
                              <p:par>
                                <p:cTn id="18" presetID="47" presetClass="entr" presetSubtype="0" fill="hold" grpId="0" nodeType="after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fade">
                                      <p:cBhvr>
                                        <p:cTn id="20" dur="1000"/>
                                        <p:tgtEl>
                                          <p:spTgt spid="7173"/>
                                        </p:tgtEl>
                                      </p:cBhvr>
                                    </p:animEffect>
                                    <p:anim calcmode="lin" valueType="num">
                                      <p:cBhvr>
                                        <p:cTn id="21" dur="1000" fill="hold"/>
                                        <p:tgtEl>
                                          <p:spTgt spid="7173"/>
                                        </p:tgtEl>
                                        <p:attrNameLst>
                                          <p:attrName>ppt_x</p:attrName>
                                        </p:attrNameLst>
                                      </p:cBhvr>
                                      <p:tavLst>
                                        <p:tav tm="0">
                                          <p:val>
                                            <p:strVal val="#ppt_x"/>
                                          </p:val>
                                        </p:tav>
                                        <p:tav tm="100000">
                                          <p:val>
                                            <p:strVal val="#ppt_x"/>
                                          </p:val>
                                        </p:tav>
                                      </p:tavLst>
                                    </p:anim>
                                    <p:anim calcmode="lin" valueType="num">
                                      <p:cBhvr>
                                        <p:cTn id="22"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175"/>
                                        </p:tgtEl>
                                        <p:attrNameLst>
                                          <p:attrName>style.visibility</p:attrName>
                                        </p:attrNameLst>
                                      </p:cBhvr>
                                      <p:to>
                                        <p:strVal val="visible"/>
                                      </p:to>
                                    </p:set>
                                    <p:animEffect transition="in" filter="diamond(in)">
                                      <p:cBhvr>
                                        <p:cTn id="27" dur="2000"/>
                                        <p:tgtEl>
                                          <p:spTgt spid="7175"/>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7178"/>
                                        </p:tgtEl>
                                        <p:attrNameLst>
                                          <p:attrName>style.visibility</p:attrName>
                                        </p:attrNameLst>
                                      </p:cBhvr>
                                      <p:to>
                                        <p:strVal val="visible"/>
                                      </p:to>
                                    </p:set>
                                    <p:animEffect transition="in" filter="fade">
                                      <p:cBhvr>
                                        <p:cTn id="31" dur="1000"/>
                                        <p:tgtEl>
                                          <p:spTgt spid="7178"/>
                                        </p:tgtEl>
                                      </p:cBhvr>
                                    </p:animEffect>
                                    <p:anim calcmode="lin" valueType="num">
                                      <p:cBhvr>
                                        <p:cTn id="32" dur="1000" fill="hold"/>
                                        <p:tgtEl>
                                          <p:spTgt spid="7178"/>
                                        </p:tgtEl>
                                        <p:attrNameLst>
                                          <p:attrName>ppt_x</p:attrName>
                                        </p:attrNameLst>
                                      </p:cBhvr>
                                      <p:tavLst>
                                        <p:tav tm="0">
                                          <p:val>
                                            <p:strVal val="#ppt_x"/>
                                          </p:val>
                                        </p:tav>
                                        <p:tav tm="100000">
                                          <p:val>
                                            <p:strVal val="#ppt_x"/>
                                          </p:val>
                                        </p:tav>
                                      </p:tavLst>
                                    </p:anim>
                                    <p:anim calcmode="lin" valueType="num">
                                      <p:cBhvr>
                                        <p:cTn id="33"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179"/>
                                        </p:tgtEl>
                                        <p:attrNameLst>
                                          <p:attrName>style.visibility</p:attrName>
                                        </p:attrNameLst>
                                      </p:cBhvr>
                                      <p:to>
                                        <p:strVal val="visible"/>
                                      </p:to>
                                    </p:set>
                                    <p:animEffect transition="in" filter="wheel(4)">
                                      <p:cBhvr>
                                        <p:cTn id="38" dur="2000"/>
                                        <p:tgtEl>
                                          <p:spTgt spid="7179"/>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4" name="explode.wav"/>
                                        </p:tgtEl>
                                      </p:cMediaNode>
                                    </p:audio>
                                  </p:subTnLst>
                                </p:cTn>
                              </p:par>
                            </p:childTnLst>
                          </p:cTn>
                        </p:par>
                      </p:childTnLst>
                    </p:cTn>
                  </p:par>
                  <p:par>
                    <p:cTn id="39" fill="hold">
                      <p:stCondLst>
                        <p:cond delay="indefinite"/>
                      </p:stCondLst>
                      <p:childTnLst>
                        <p:par>
                          <p:cTn id="40" fill="hold">
                            <p:stCondLst>
                              <p:cond delay="0"/>
                            </p:stCondLst>
                            <p:childTnLst>
                              <p:par>
                                <p:cTn id="41" presetID="37" presetClass="exit" presetSubtype="0" fill="hold" grpId="1" nodeType="clickEffect">
                                  <p:stCondLst>
                                    <p:cond delay="0"/>
                                  </p:stCondLst>
                                  <p:iterate type="lt">
                                    <p:tmPct val="0"/>
                                  </p:iterate>
                                  <p:childTnLst>
                                    <p:animEffect transition="out" filter="fade">
                                      <p:cBhvr>
                                        <p:cTn id="42" dur="1000"/>
                                        <p:tgtEl>
                                          <p:spTgt spid="7170"/>
                                        </p:tgtEl>
                                      </p:cBhvr>
                                    </p:animEffect>
                                    <p:anim calcmode="lin" valueType="num">
                                      <p:cBhvr>
                                        <p:cTn id="43" dur="1000"/>
                                        <p:tgtEl>
                                          <p:spTgt spid="7170"/>
                                        </p:tgtEl>
                                        <p:attrNameLst>
                                          <p:attrName>ppt_x</p:attrName>
                                        </p:attrNameLst>
                                      </p:cBhvr>
                                      <p:tavLst>
                                        <p:tav tm="0">
                                          <p:val>
                                            <p:strVal val="ppt_x"/>
                                          </p:val>
                                        </p:tav>
                                        <p:tav tm="100000">
                                          <p:val>
                                            <p:strVal val="ppt_x"/>
                                          </p:val>
                                        </p:tav>
                                      </p:tavLst>
                                    </p:anim>
                                    <p:anim calcmode="lin" valueType="num">
                                      <p:cBhvr>
                                        <p:cTn id="44" dur="100" decel="100000"/>
                                        <p:tgtEl>
                                          <p:spTgt spid="7170"/>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7170"/>
                                        </p:tgtEl>
                                        <p:attrNameLst>
                                          <p:attrName>ppt_y</p:attrName>
                                        </p:attrNameLst>
                                      </p:cBhvr>
                                      <p:tavLst>
                                        <p:tav tm="0">
                                          <p:val>
                                            <p:strVal val="ppt_y"/>
                                          </p:val>
                                        </p:tav>
                                        <p:tav tm="100000">
                                          <p:val>
                                            <p:strVal val="ppt_y+1"/>
                                          </p:val>
                                        </p:tav>
                                      </p:tavLst>
                                    </p:anim>
                                    <p:set>
                                      <p:cBhvr>
                                        <p:cTn id="46" dur="1" fill="hold">
                                          <p:stCondLst>
                                            <p:cond delay="999"/>
                                          </p:stCondLst>
                                        </p:cTn>
                                        <p:tgtEl>
                                          <p:spTgt spid="7170"/>
                                        </p:tgtEl>
                                        <p:attrNameLst>
                                          <p:attrName>style.visibility</p:attrName>
                                        </p:attrNameLst>
                                      </p:cBhvr>
                                      <p:to>
                                        <p:strVal val="hidden"/>
                                      </p:to>
                                    </p:set>
                                  </p:childTnLst>
                                </p:cTn>
                              </p:par>
                              <p:par>
                                <p:cTn id="47" presetID="37" presetClass="exit" presetSubtype="0" fill="hold" grpId="1" nodeType="withEffect">
                                  <p:stCondLst>
                                    <p:cond delay="0"/>
                                  </p:stCondLst>
                                  <p:childTnLst>
                                    <p:animEffect transition="out" filter="fade">
                                      <p:cBhvr>
                                        <p:cTn id="48" dur="1000"/>
                                        <p:tgtEl>
                                          <p:spTgt spid="7173"/>
                                        </p:tgtEl>
                                      </p:cBhvr>
                                    </p:animEffect>
                                    <p:anim calcmode="lin" valueType="num">
                                      <p:cBhvr>
                                        <p:cTn id="49" dur="1000"/>
                                        <p:tgtEl>
                                          <p:spTgt spid="7173"/>
                                        </p:tgtEl>
                                        <p:attrNameLst>
                                          <p:attrName>ppt_x</p:attrName>
                                        </p:attrNameLst>
                                      </p:cBhvr>
                                      <p:tavLst>
                                        <p:tav tm="0">
                                          <p:val>
                                            <p:strVal val="ppt_x"/>
                                          </p:val>
                                        </p:tav>
                                        <p:tav tm="100000">
                                          <p:val>
                                            <p:strVal val="ppt_x"/>
                                          </p:val>
                                        </p:tav>
                                      </p:tavLst>
                                    </p:anim>
                                    <p:anim calcmode="lin" valueType="num">
                                      <p:cBhvr>
                                        <p:cTn id="50" dur="100" decel="100000"/>
                                        <p:tgtEl>
                                          <p:spTgt spid="7173"/>
                                        </p:tgtEl>
                                        <p:attrNameLst>
                                          <p:attrName>ppt_y</p:attrName>
                                        </p:attrNameLst>
                                      </p:cBhvr>
                                      <p:tavLst>
                                        <p:tav tm="0">
                                          <p:val>
                                            <p:strVal val="ppt_y"/>
                                          </p:val>
                                        </p:tav>
                                        <p:tav tm="100000">
                                          <p:val>
                                            <p:strVal val="ppt_y-.03"/>
                                          </p:val>
                                        </p:tav>
                                      </p:tavLst>
                                    </p:anim>
                                    <p:anim calcmode="lin" valueType="num">
                                      <p:cBhvr>
                                        <p:cTn id="51" dur="900" accel="100000">
                                          <p:stCondLst>
                                            <p:cond delay="100"/>
                                          </p:stCondLst>
                                        </p:cTn>
                                        <p:tgtEl>
                                          <p:spTgt spid="7173"/>
                                        </p:tgtEl>
                                        <p:attrNameLst>
                                          <p:attrName>ppt_y</p:attrName>
                                        </p:attrNameLst>
                                      </p:cBhvr>
                                      <p:tavLst>
                                        <p:tav tm="0">
                                          <p:val>
                                            <p:strVal val="ppt_y"/>
                                          </p:val>
                                        </p:tav>
                                        <p:tav tm="100000">
                                          <p:val>
                                            <p:strVal val="ppt_y+1"/>
                                          </p:val>
                                        </p:tav>
                                      </p:tavLst>
                                    </p:anim>
                                    <p:set>
                                      <p:cBhvr>
                                        <p:cTn id="52" dur="1" fill="hold">
                                          <p:stCondLst>
                                            <p:cond delay="999"/>
                                          </p:stCondLst>
                                        </p:cTn>
                                        <p:tgtEl>
                                          <p:spTgt spid="7173"/>
                                        </p:tgtEl>
                                        <p:attrNameLst>
                                          <p:attrName>style.visibility</p:attrName>
                                        </p:attrNameLst>
                                      </p:cBhvr>
                                      <p:to>
                                        <p:strVal val="hidden"/>
                                      </p:to>
                                    </p:set>
                                  </p:childTnLst>
                                </p:cTn>
                              </p:par>
                              <p:par>
                                <p:cTn id="53" presetID="37" presetClass="exit" presetSubtype="0" fill="hold" grpId="1" nodeType="withEffect">
                                  <p:stCondLst>
                                    <p:cond delay="0"/>
                                  </p:stCondLst>
                                  <p:childTnLst>
                                    <p:animEffect transition="out" filter="fade">
                                      <p:cBhvr>
                                        <p:cTn id="54" dur="1000"/>
                                        <p:tgtEl>
                                          <p:spTgt spid="7175"/>
                                        </p:tgtEl>
                                      </p:cBhvr>
                                    </p:animEffect>
                                    <p:anim calcmode="lin" valueType="num">
                                      <p:cBhvr>
                                        <p:cTn id="55" dur="1000"/>
                                        <p:tgtEl>
                                          <p:spTgt spid="7175"/>
                                        </p:tgtEl>
                                        <p:attrNameLst>
                                          <p:attrName>ppt_x</p:attrName>
                                        </p:attrNameLst>
                                      </p:cBhvr>
                                      <p:tavLst>
                                        <p:tav tm="0">
                                          <p:val>
                                            <p:strVal val="ppt_x"/>
                                          </p:val>
                                        </p:tav>
                                        <p:tav tm="100000">
                                          <p:val>
                                            <p:strVal val="ppt_x"/>
                                          </p:val>
                                        </p:tav>
                                      </p:tavLst>
                                    </p:anim>
                                    <p:anim calcmode="lin" valueType="num">
                                      <p:cBhvr>
                                        <p:cTn id="56" dur="100" decel="100000"/>
                                        <p:tgtEl>
                                          <p:spTgt spid="7175"/>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7175"/>
                                        </p:tgtEl>
                                        <p:attrNameLst>
                                          <p:attrName>ppt_y</p:attrName>
                                        </p:attrNameLst>
                                      </p:cBhvr>
                                      <p:tavLst>
                                        <p:tav tm="0">
                                          <p:val>
                                            <p:strVal val="ppt_y"/>
                                          </p:val>
                                        </p:tav>
                                        <p:tav tm="100000">
                                          <p:val>
                                            <p:strVal val="ppt_y+1"/>
                                          </p:val>
                                        </p:tav>
                                      </p:tavLst>
                                    </p:anim>
                                    <p:set>
                                      <p:cBhvr>
                                        <p:cTn id="58" dur="1" fill="hold">
                                          <p:stCondLst>
                                            <p:cond delay="999"/>
                                          </p:stCondLst>
                                        </p:cTn>
                                        <p:tgtEl>
                                          <p:spTgt spid="7175"/>
                                        </p:tgtEl>
                                        <p:attrNameLst>
                                          <p:attrName>style.visibility</p:attrName>
                                        </p:attrNameLst>
                                      </p:cBhvr>
                                      <p:to>
                                        <p:strVal val="hidden"/>
                                      </p:to>
                                    </p:set>
                                  </p:childTnLst>
                                </p:cTn>
                              </p:par>
                              <p:par>
                                <p:cTn id="59" presetID="37" presetClass="exit" presetSubtype="0" fill="hold" grpId="1" nodeType="withEffect">
                                  <p:stCondLst>
                                    <p:cond delay="0"/>
                                  </p:stCondLst>
                                  <p:childTnLst>
                                    <p:animEffect transition="out" filter="fade">
                                      <p:cBhvr>
                                        <p:cTn id="60" dur="1000"/>
                                        <p:tgtEl>
                                          <p:spTgt spid="7176"/>
                                        </p:tgtEl>
                                      </p:cBhvr>
                                    </p:animEffect>
                                    <p:anim calcmode="lin" valueType="num">
                                      <p:cBhvr>
                                        <p:cTn id="61" dur="1000"/>
                                        <p:tgtEl>
                                          <p:spTgt spid="7176"/>
                                        </p:tgtEl>
                                        <p:attrNameLst>
                                          <p:attrName>ppt_x</p:attrName>
                                        </p:attrNameLst>
                                      </p:cBhvr>
                                      <p:tavLst>
                                        <p:tav tm="0">
                                          <p:val>
                                            <p:strVal val="ppt_x"/>
                                          </p:val>
                                        </p:tav>
                                        <p:tav tm="100000">
                                          <p:val>
                                            <p:strVal val="ppt_x"/>
                                          </p:val>
                                        </p:tav>
                                      </p:tavLst>
                                    </p:anim>
                                    <p:anim calcmode="lin" valueType="num">
                                      <p:cBhvr>
                                        <p:cTn id="62" dur="100" decel="100000"/>
                                        <p:tgtEl>
                                          <p:spTgt spid="7176"/>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7176"/>
                                        </p:tgtEl>
                                        <p:attrNameLst>
                                          <p:attrName>ppt_y</p:attrName>
                                        </p:attrNameLst>
                                      </p:cBhvr>
                                      <p:tavLst>
                                        <p:tav tm="0">
                                          <p:val>
                                            <p:strVal val="ppt_y"/>
                                          </p:val>
                                        </p:tav>
                                        <p:tav tm="100000">
                                          <p:val>
                                            <p:strVal val="ppt_y+1"/>
                                          </p:val>
                                        </p:tav>
                                      </p:tavLst>
                                    </p:anim>
                                    <p:set>
                                      <p:cBhvr>
                                        <p:cTn id="64" dur="1" fill="hold">
                                          <p:stCondLst>
                                            <p:cond delay="999"/>
                                          </p:stCondLst>
                                        </p:cTn>
                                        <p:tgtEl>
                                          <p:spTgt spid="7176"/>
                                        </p:tgtEl>
                                        <p:attrNameLst>
                                          <p:attrName>style.visibility</p:attrName>
                                        </p:attrNameLst>
                                      </p:cBhvr>
                                      <p:to>
                                        <p:strVal val="hidden"/>
                                      </p:to>
                                    </p:set>
                                  </p:childTnLst>
                                </p:cTn>
                              </p:par>
                              <p:par>
                                <p:cTn id="65" presetID="37" presetClass="exit" presetSubtype="0" fill="hold" grpId="1" nodeType="withEffect">
                                  <p:stCondLst>
                                    <p:cond delay="0"/>
                                  </p:stCondLst>
                                  <p:childTnLst>
                                    <p:animEffect transition="out" filter="fade">
                                      <p:cBhvr>
                                        <p:cTn id="66" dur="1000"/>
                                        <p:tgtEl>
                                          <p:spTgt spid="7178"/>
                                        </p:tgtEl>
                                      </p:cBhvr>
                                    </p:animEffect>
                                    <p:anim calcmode="lin" valueType="num">
                                      <p:cBhvr>
                                        <p:cTn id="67" dur="1000"/>
                                        <p:tgtEl>
                                          <p:spTgt spid="7178"/>
                                        </p:tgtEl>
                                        <p:attrNameLst>
                                          <p:attrName>ppt_x</p:attrName>
                                        </p:attrNameLst>
                                      </p:cBhvr>
                                      <p:tavLst>
                                        <p:tav tm="0">
                                          <p:val>
                                            <p:strVal val="ppt_x"/>
                                          </p:val>
                                        </p:tav>
                                        <p:tav tm="100000">
                                          <p:val>
                                            <p:strVal val="ppt_x"/>
                                          </p:val>
                                        </p:tav>
                                      </p:tavLst>
                                    </p:anim>
                                    <p:anim calcmode="lin" valueType="num">
                                      <p:cBhvr>
                                        <p:cTn id="68" dur="100" decel="100000"/>
                                        <p:tgtEl>
                                          <p:spTgt spid="7178"/>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7178"/>
                                        </p:tgtEl>
                                        <p:attrNameLst>
                                          <p:attrName>ppt_y</p:attrName>
                                        </p:attrNameLst>
                                      </p:cBhvr>
                                      <p:tavLst>
                                        <p:tav tm="0">
                                          <p:val>
                                            <p:strVal val="ppt_y"/>
                                          </p:val>
                                        </p:tav>
                                        <p:tav tm="100000">
                                          <p:val>
                                            <p:strVal val="ppt_y+1"/>
                                          </p:val>
                                        </p:tav>
                                      </p:tavLst>
                                    </p:anim>
                                    <p:set>
                                      <p:cBhvr>
                                        <p:cTn id="70" dur="1" fill="hold">
                                          <p:stCondLst>
                                            <p:cond delay="999"/>
                                          </p:stCondLst>
                                        </p:cTn>
                                        <p:tgtEl>
                                          <p:spTgt spid="7178"/>
                                        </p:tgtEl>
                                        <p:attrNameLst>
                                          <p:attrName>style.visibility</p:attrName>
                                        </p:attrNameLst>
                                      </p:cBhvr>
                                      <p:to>
                                        <p:strVal val="hidden"/>
                                      </p:to>
                                    </p:set>
                                  </p:childTnLst>
                                </p:cTn>
                              </p:par>
                              <p:par>
                                <p:cTn id="71" presetID="37" presetClass="exit" presetSubtype="0" fill="hold" grpId="1" nodeType="withEffect">
                                  <p:stCondLst>
                                    <p:cond delay="0"/>
                                  </p:stCondLst>
                                  <p:childTnLst>
                                    <p:animEffect transition="out" filter="fade">
                                      <p:cBhvr>
                                        <p:cTn id="72" dur="1000"/>
                                        <p:tgtEl>
                                          <p:spTgt spid="7179"/>
                                        </p:tgtEl>
                                      </p:cBhvr>
                                    </p:animEffect>
                                    <p:anim calcmode="lin" valueType="num">
                                      <p:cBhvr>
                                        <p:cTn id="73" dur="1000"/>
                                        <p:tgtEl>
                                          <p:spTgt spid="7179"/>
                                        </p:tgtEl>
                                        <p:attrNameLst>
                                          <p:attrName>ppt_x</p:attrName>
                                        </p:attrNameLst>
                                      </p:cBhvr>
                                      <p:tavLst>
                                        <p:tav tm="0">
                                          <p:val>
                                            <p:strVal val="ppt_x"/>
                                          </p:val>
                                        </p:tav>
                                        <p:tav tm="100000">
                                          <p:val>
                                            <p:strVal val="ppt_x"/>
                                          </p:val>
                                        </p:tav>
                                      </p:tavLst>
                                    </p:anim>
                                    <p:anim calcmode="lin" valueType="num">
                                      <p:cBhvr>
                                        <p:cTn id="74" dur="100" decel="100000"/>
                                        <p:tgtEl>
                                          <p:spTgt spid="7179"/>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7179"/>
                                        </p:tgtEl>
                                        <p:attrNameLst>
                                          <p:attrName>ppt_y</p:attrName>
                                        </p:attrNameLst>
                                      </p:cBhvr>
                                      <p:tavLst>
                                        <p:tav tm="0">
                                          <p:val>
                                            <p:strVal val="ppt_y"/>
                                          </p:val>
                                        </p:tav>
                                        <p:tav tm="100000">
                                          <p:val>
                                            <p:strVal val="ppt_y+1"/>
                                          </p:val>
                                        </p:tav>
                                      </p:tavLst>
                                    </p:anim>
                                    <p:set>
                                      <p:cBhvr>
                                        <p:cTn id="76" dur="1" fill="hold">
                                          <p:stCondLst>
                                            <p:cond delay="999"/>
                                          </p:stCondLst>
                                        </p:cTn>
                                        <p:tgtEl>
                                          <p:spTgt spid="7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7173" grpId="0" animBg="1"/>
      <p:bldP spid="7173" grpId="1" animBg="1"/>
      <p:bldP spid="7175" grpId="0" animBg="1"/>
      <p:bldP spid="7175" grpId="1" animBg="1"/>
      <p:bldP spid="7176" grpId="0" animBg="1"/>
      <p:bldP spid="7176" grpId="1" animBg="1"/>
      <p:bldP spid="7178" grpId="0" animBg="1"/>
      <p:bldP spid="7178" grpId="1" animBg="1"/>
      <p:bldP spid="7179" grpId="0" animBg="1"/>
      <p:bldP spid="7179"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a:xfrm>
            <a:off x="457200" y="244475"/>
            <a:ext cx="8385175" cy="746125"/>
          </a:xfrm>
        </p:spPr>
        <p:txBody>
          <a:bodyPr/>
          <a:lstStyle/>
          <a:p>
            <a:pPr algn="ctr" eaLnBrk="1" hangingPunct="1">
              <a:defRPr/>
            </a:pPr>
            <a:r>
              <a:rPr lang="en-US" sz="4000"/>
              <a:t>Acara Cepat</a:t>
            </a:r>
          </a:p>
        </p:txBody>
      </p:sp>
      <p:sp>
        <p:nvSpPr>
          <p:cNvPr id="129027" name="Rectangle 3"/>
          <p:cNvSpPr>
            <a:spLocks noGrp="1" noRot="1" noChangeArrowheads="1"/>
          </p:cNvSpPr>
          <p:nvPr>
            <p:ph idx="1"/>
          </p:nvPr>
        </p:nvSpPr>
        <p:spPr>
          <a:xfrm>
            <a:off x="381000" y="1219200"/>
            <a:ext cx="8464550" cy="5334000"/>
          </a:xfrm>
        </p:spPr>
        <p:txBody>
          <a:bodyPr>
            <a:normAutofit/>
          </a:bodyPr>
          <a:lstStyle/>
          <a:p>
            <a:pPr algn="just" eaLnBrk="1" hangingPunct="1">
              <a:lnSpc>
                <a:spcPct val="90000"/>
              </a:lnSpc>
              <a:defRPr/>
            </a:pPr>
            <a:r>
              <a:rPr lang="es-ES_tradnl" sz="2500"/>
              <a:t>diatur dalam Pasal 98-99, dipimpin oleh hakim tunggal. </a:t>
            </a:r>
          </a:p>
          <a:p>
            <a:pPr algn="just" eaLnBrk="1" hangingPunct="1">
              <a:lnSpc>
                <a:spcPct val="90000"/>
              </a:lnSpc>
              <a:defRPr/>
            </a:pPr>
            <a:r>
              <a:rPr lang="es-ES_tradnl" sz="2500"/>
              <a:t>Pemeriksaan dengan acara ini didahului oleh adanya permohonan kepada ketua pengadilan dengan alasan adanya kepentingan dari penggugat yang cukup mendesak. </a:t>
            </a:r>
          </a:p>
          <a:p>
            <a:pPr algn="just" eaLnBrk="1" hangingPunct="1">
              <a:lnSpc>
                <a:spcPct val="90000"/>
              </a:lnSpc>
              <a:defRPr/>
            </a:pPr>
            <a:r>
              <a:rPr lang="es-ES_tradnl" sz="2500"/>
              <a:t>Dalam waktu 14 hari setelah permohonan ketua pengadilan mengeluarkan penetapan tentang dikabulkan atau tidaknya permohonan. </a:t>
            </a:r>
          </a:p>
          <a:p>
            <a:pPr algn="just" eaLnBrk="1" hangingPunct="1">
              <a:lnSpc>
                <a:spcPct val="90000"/>
              </a:lnSpc>
              <a:defRPr/>
            </a:pPr>
            <a:r>
              <a:rPr lang="es-ES_tradnl" sz="2500"/>
              <a:t>Jika dikabulkan, tujuh hari setelah penetapan oleh ketua pengadilan harus sudah ditentukan waktu dan tempat sidang tenpa pemeriksaan persiapan. </a:t>
            </a:r>
          </a:p>
          <a:p>
            <a:pPr algn="just" eaLnBrk="1" hangingPunct="1">
              <a:lnSpc>
                <a:spcPct val="90000"/>
              </a:lnSpc>
              <a:defRPr/>
            </a:pPr>
            <a:r>
              <a:rPr lang="es-ES_tradnl" sz="2500"/>
              <a:t>Tenggang waktu jawab-jinawab tidak boleh melebihi waktu 14 hari. Pemeriksaan dilakukan oleh hakim tunggal</a:t>
            </a:r>
            <a:r>
              <a:rPr lang="en-US" sz="250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4638"/>
            <a:ext cx="7467600" cy="796908"/>
          </a:xfrm>
        </p:spPr>
        <p:txBody>
          <a:bodyPr/>
          <a:lstStyle/>
          <a:p>
            <a:pPr eaLnBrk="1" hangingPunct="1">
              <a:defRPr/>
            </a:pPr>
            <a:r>
              <a:rPr lang="en-US"/>
              <a:t>Acara Biasa</a:t>
            </a:r>
          </a:p>
        </p:txBody>
      </p:sp>
      <p:sp>
        <p:nvSpPr>
          <p:cNvPr id="130051" name="Rectangle 3"/>
          <p:cNvSpPr>
            <a:spLocks noGrp="1" noChangeArrowheads="1"/>
          </p:cNvSpPr>
          <p:nvPr>
            <p:ph idx="1"/>
          </p:nvPr>
        </p:nvSpPr>
        <p:spPr>
          <a:xfrm>
            <a:off x="457200" y="1357298"/>
            <a:ext cx="7467600" cy="4873752"/>
          </a:xfrm>
        </p:spPr>
        <p:txBody>
          <a:bodyPr>
            <a:normAutofit/>
          </a:bodyPr>
          <a:lstStyle/>
          <a:p>
            <a:pPr algn="just" eaLnBrk="1" hangingPunct="1">
              <a:defRPr/>
            </a:pPr>
            <a:r>
              <a:rPr lang="es-ES_tradnl" sz="2800" dirty="0" err="1"/>
              <a:t>Pemeriksaan</a:t>
            </a:r>
            <a:r>
              <a:rPr lang="es-ES_tradnl" sz="2800" dirty="0"/>
              <a:t> </a:t>
            </a:r>
            <a:r>
              <a:rPr lang="es-ES_tradnl" sz="2800" dirty="0" err="1"/>
              <a:t>dengan</a:t>
            </a:r>
            <a:r>
              <a:rPr lang="es-ES_tradnl" sz="2800" dirty="0"/>
              <a:t> acara </a:t>
            </a:r>
            <a:r>
              <a:rPr lang="es-ES_tradnl" sz="2800" dirty="0" err="1"/>
              <a:t>biasa</a:t>
            </a:r>
            <a:r>
              <a:rPr lang="es-ES_tradnl" sz="2800" dirty="0"/>
              <a:t> </a:t>
            </a:r>
            <a:r>
              <a:rPr lang="es-ES_tradnl" sz="2800" dirty="0" err="1"/>
              <a:t>diatur</a:t>
            </a:r>
            <a:r>
              <a:rPr lang="es-ES_tradnl" sz="2800" dirty="0"/>
              <a:t> </a:t>
            </a:r>
            <a:r>
              <a:rPr lang="es-ES_tradnl" sz="2800" dirty="0" err="1"/>
              <a:t>mulai</a:t>
            </a:r>
            <a:r>
              <a:rPr lang="es-ES_tradnl" sz="2800" dirty="0"/>
              <a:t> </a:t>
            </a:r>
            <a:r>
              <a:rPr lang="es-ES_tradnl" sz="2800" dirty="0" err="1"/>
              <a:t>Pasal</a:t>
            </a:r>
            <a:r>
              <a:rPr lang="es-ES_tradnl" sz="2800" dirty="0"/>
              <a:t> 68. </a:t>
            </a:r>
          </a:p>
          <a:p>
            <a:pPr algn="just" eaLnBrk="1" hangingPunct="1">
              <a:defRPr/>
            </a:pPr>
            <a:r>
              <a:rPr lang="es-ES_tradnl" sz="2800" dirty="0" err="1"/>
              <a:t>Jangka</a:t>
            </a:r>
            <a:r>
              <a:rPr lang="es-ES_tradnl" sz="2800" dirty="0"/>
              <a:t> </a:t>
            </a:r>
            <a:r>
              <a:rPr lang="es-ES_tradnl" sz="2800" dirty="0" err="1"/>
              <a:t>waktu</a:t>
            </a:r>
            <a:r>
              <a:rPr lang="es-ES_tradnl" sz="2800" dirty="0"/>
              <a:t> </a:t>
            </a:r>
            <a:r>
              <a:rPr lang="es-ES_tradnl" sz="2800" dirty="0" err="1"/>
              <a:t>pemeriksaan</a:t>
            </a:r>
            <a:r>
              <a:rPr lang="es-ES_tradnl" sz="2800" dirty="0"/>
              <a:t> </a:t>
            </a:r>
            <a:r>
              <a:rPr lang="es-ES_tradnl" sz="2800" dirty="0" err="1"/>
              <a:t>tidak</a:t>
            </a:r>
            <a:r>
              <a:rPr lang="es-ES_tradnl" sz="2800" dirty="0"/>
              <a:t> </a:t>
            </a:r>
            <a:r>
              <a:rPr lang="es-ES_tradnl" sz="2800" dirty="0" err="1"/>
              <a:t>boleh</a:t>
            </a:r>
            <a:r>
              <a:rPr lang="es-ES_tradnl" sz="2800" dirty="0"/>
              <a:t> </a:t>
            </a:r>
            <a:r>
              <a:rPr lang="es-ES_tradnl" sz="2800" dirty="0" err="1"/>
              <a:t>melebihi</a:t>
            </a:r>
            <a:r>
              <a:rPr lang="es-ES_tradnl" sz="2800" dirty="0"/>
              <a:t> </a:t>
            </a:r>
            <a:r>
              <a:rPr lang="es-ES_tradnl" sz="2800" dirty="0" err="1"/>
              <a:t>waktu</a:t>
            </a:r>
            <a:r>
              <a:rPr lang="es-ES_tradnl" sz="2800" dirty="0"/>
              <a:t> 6 </a:t>
            </a:r>
            <a:r>
              <a:rPr lang="es-ES_tradnl" sz="2800" dirty="0" err="1"/>
              <a:t>bulan</a:t>
            </a:r>
            <a:r>
              <a:rPr lang="es-ES_tradnl" sz="2800" dirty="0"/>
              <a:t> </a:t>
            </a:r>
            <a:r>
              <a:rPr lang="es-ES_tradnl" sz="2800" dirty="0" err="1"/>
              <a:t>sejak</a:t>
            </a:r>
            <a:r>
              <a:rPr lang="es-ES_tradnl" sz="2800" dirty="0"/>
              <a:t> </a:t>
            </a:r>
            <a:r>
              <a:rPr lang="es-ES_tradnl" sz="2800" dirty="0" err="1"/>
              <a:t>registrasi</a:t>
            </a:r>
            <a:r>
              <a:rPr lang="es-ES_tradnl" sz="2800" dirty="0"/>
              <a:t> </a:t>
            </a:r>
            <a:r>
              <a:rPr lang="es-ES_tradnl" sz="2800" dirty="0" err="1"/>
              <a:t>perkara</a:t>
            </a:r>
            <a:r>
              <a:rPr lang="es-ES_tradnl" sz="2800" dirty="0"/>
              <a:t>; </a:t>
            </a:r>
          </a:p>
          <a:p>
            <a:pPr algn="just" eaLnBrk="1" hangingPunct="1">
              <a:defRPr/>
            </a:pPr>
            <a:r>
              <a:rPr lang="es-ES_tradnl" sz="2800" dirty="0" err="1"/>
              <a:t>Pemeriksaan</a:t>
            </a:r>
            <a:r>
              <a:rPr lang="es-ES_tradnl" sz="2800" dirty="0"/>
              <a:t> </a:t>
            </a:r>
            <a:r>
              <a:rPr lang="es-ES_tradnl" sz="2800" dirty="0" err="1"/>
              <a:t>dilakukan</a:t>
            </a:r>
            <a:r>
              <a:rPr lang="es-ES_tradnl" sz="2800" dirty="0"/>
              <a:t> </a:t>
            </a:r>
            <a:r>
              <a:rPr lang="es-ES_tradnl" sz="2800" dirty="0" err="1"/>
              <a:t>oleh</a:t>
            </a:r>
            <a:r>
              <a:rPr lang="es-ES_tradnl" sz="2800" dirty="0"/>
              <a:t> </a:t>
            </a:r>
            <a:r>
              <a:rPr lang="id-ID" sz="2800" dirty="0"/>
              <a:t>Majelis Hakim.</a:t>
            </a:r>
            <a:endParaRPr lang="es-ES_tradnl" sz="2800" dirty="0"/>
          </a:p>
          <a:p>
            <a:pPr algn="just" eaLnBrk="1" hangingPunct="1">
              <a:defRPr/>
            </a:pPr>
            <a:r>
              <a:rPr lang="es-ES_tradnl" sz="2800" dirty="0" err="1"/>
              <a:t>Pemeriksaan</a:t>
            </a:r>
            <a:r>
              <a:rPr lang="es-ES_tradnl" sz="2800" dirty="0"/>
              <a:t> </a:t>
            </a:r>
            <a:r>
              <a:rPr lang="es-ES_tradnl" sz="2800" dirty="0" err="1"/>
              <a:t>diawali</a:t>
            </a:r>
            <a:r>
              <a:rPr lang="es-ES_tradnl" sz="2800" dirty="0"/>
              <a:t> </a:t>
            </a:r>
            <a:r>
              <a:rPr lang="es-ES_tradnl" sz="2800" dirty="0" err="1"/>
              <a:t>dengan</a:t>
            </a:r>
            <a:r>
              <a:rPr lang="es-ES_tradnl" sz="2800" dirty="0"/>
              <a:t> </a:t>
            </a:r>
            <a:r>
              <a:rPr lang="es-ES_tradnl" sz="2800" dirty="0" err="1"/>
              <a:t>adanya</a:t>
            </a:r>
            <a:r>
              <a:rPr lang="es-ES_tradnl" sz="2800" dirty="0"/>
              <a:t> </a:t>
            </a:r>
            <a:r>
              <a:rPr lang="es-ES_tradnl" sz="2800" dirty="0" err="1"/>
              <a:t>pemeriksaan</a:t>
            </a:r>
            <a:r>
              <a:rPr lang="es-ES_tradnl" sz="2800" dirty="0"/>
              <a:t> </a:t>
            </a:r>
            <a:r>
              <a:rPr lang="es-ES_tradnl" sz="2800" dirty="0" err="1"/>
              <a:t>persiapan</a:t>
            </a:r>
            <a:r>
              <a:rPr lang="es-ES_tradnl" sz="2800" dirty="0"/>
              <a:t>. </a:t>
            </a:r>
          </a:p>
          <a:p>
            <a:pPr algn="just" eaLnBrk="1" hangingPunct="1">
              <a:defRPr/>
            </a:pPr>
            <a:r>
              <a:rPr lang="es-ES_tradnl" sz="2800" dirty="0" err="1"/>
              <a:t>Jangka</a:t>
            </a:r>
            <a:r>
              <a:rPr lang="es-ES_tradnl" sz="2800" dirty="0"/>
              <a:t> </a:t>
            </a:r>
            <a:r>
              <a:rPr lang="es-ES_tradnl" sz="2800" dirty="0" err="1"/>
              <a:t>waktu</a:t>
            </a:r>
            <a:r>
              <a:rPr lang="es-ES_tradnl" sz="2800" dirty="0"/>
              <a:t> </a:t>
            </a:r>
            <a:r>
              <a:rPr lang="es-ES_tradnl" sz="2800" dirty="0" err="1"/>
              <a:t>pemanggilan</a:t>
            </a:r>
            <a:r>
              <a:rPr lang="es-ES_tradnl" sz="2800" dirty="0"/>
              <a:t> </a:t>
            </a:r>
            <a:r>
              <a:rPr lang="es-ES_tradnl" sz="2800" dirty="0" err="1"/>
              <a:t>dengan</a:t>
            </a:r>
            <a:r>
              <a:rPr lang="es-ES_tradnl" sz="2800" dirty="0"/>
              <a:t> </a:t>
            </a:r>
            <a:r>
              <a:rPr lang="es-ES_tradnl" sz="2800" dirty="0" err="1"/>
              <a:t>pemeriksaan</a:t>
            </a:r>
            <a:r>
              <a:rPr lang="es-ES_tradnl" sz="2800" dirty="0"/>
              <a:t> </a:t>
            </a:r>
            <a:r>
              <a:rPr lang="es-ES_tradnl" sz="2800" dirty="0" err="1"/>
              <a:t>tidak</a:t>
            </a:r>
            <a:r>
              <a:rPr lang="es-ES_tradnl" sz="2800" dirty="0"/>
              <a:t> </a:t>
            </a:r>
            <a:r>
              <a:rPr lang="es-ES_tradnl" sz="2800" dirty="0" err="1"/>
              <a:t>boleh</a:t>
            </a:r>
            <a:r>
              <a:rPr lang="es-ES_tradnl" sz="2800" dirty="0"/>
              <a:t> </a:t>
            </a:r>
            <a:r>
              <a:rPr lang="es-ES_tradnl" sz="2800" dirty="0" err="1"/>
              <a:t>kurang</a:t>
            </a:r>
            <a:r>
              <a:rPr lang="es-ES_tradnl" sz="2800" dirty="0"/>
              <a:t> </a:t>
            </a:r>
            <a:r>
              <a:rPr lang="es-ES_tradnl" sz="2800" dirty="0" err="1"/>
              <a:t>dari</a:t>
            </a:r>
            <a:r>
              <a:rPr lang="es-ES_tradnl" sz="2800" dirty="0"/>
              <a:t> 6 </a:t>
            </a:r>
            <a:r>
              <a:rPr lang="es-ES_tradnl" sz="2800" dirty="0" err="1"/>
              <a:t>hari</a:t>
            </a:r>
            <a:r>
              <a:rPr lang="es-ES_tradnl" sz="2800" dirty="0"/>
              <a:t>.</a:t>
            </a:r>
            <a:r>
              <a:rPr lang="en-US" sz="2800" dirty="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468313" y="260350"/>
            <a:ext cx="8229600" cy="1143000"/>
          </a:xfrm>
        </p:spPr>
        <p:txBody>
          <a:bodyPr/>
          <a:lstStyle/>
          <a:p>
            <a:r>
              <a:rPr lang="en-US" u="sng"/>
              <a:t>PROSES BERACARA DI PTUN</a:t>
            </a:r>
          </a:p>
        </p:txBody>
      </p:sp>
      <p:sp>
        <p:nvSpPr>
          <p:cNvPr id="367620" name="Line 4"/>
          <p:cNvSpPr>
            <a:spLocks noChangeShapeType="1"/>
          </p:cNvSpPr>
          <p:nvPr/>
        </p:nvSpPr>
        <p:spPr bwMode="auto">
          <a:xfrm>
            <a:off x="2051050" y="2276475"/>
            <a:ext cx="504825" cy="0"/>
          </a:xfrm>
          <a:prstGeom prst="line">
            <a:avLst/>
          </a:prstGeom>
          <a:noFill/>
          <a:ln w="9525">
            <a:solidFill>
              <a:schemeClr val="tx1"/>
            </a:solidFill>
            <a:round/>
            <a:headEnd/>
            <a:tailEnd type="triangle" w="med" len="med"/>
          </a:ln>
          <a:effectLst/>
        </p:spPr>
        <p:txBody>
          <a:bodyPr/>
          <a:lstStyle/>
          <a:p>
            <a:endParaRPr lang="id-ID"/>
          </a:p>
        </p:txBody>
      </p:sp>
      <p:sp>
        <p:nvSpPr>
          <p:cNvPr id="367621" name="Text Box 5"/>
          <p:cNvSpPr txBox="1">
            <a:spLocks noChangeArrowheads="1"/>
          </p:cNvSpPr>
          <p:nvPr/>
        </p:nvSpPr>
        <p:spPr bwMode="auto">
          <a:xfrm>
            <a:off x="2384425" y="2076450"/>
            <a:ext cx="1366838" cy="366713"/>
          </a:xfrm>
          <a:prstGeom prst="rect">
            <a:avLst/>
          </a:prstGeom>
          <a:noFill/>
          <a:ln w="9525">
            <a:noFill/>
            <a:miter lim="800000"/>
            <a:headEnd/>
            <a:tailEnd/>
          </a:ln>
          <a:effectLst/>
        </p:spPr>
        <p:txBody>
          <a:bodyPr>
            <a:spAutoFit/>
          </a:bodyPr>
          <a:lstStyle/>
          <a:p>
            <a:pPr algn="ctr">
              <a:buClrTx/>
              <a:buSzTx/>
              <a:buFontTx/>
              <a:buNone/>
            </a:pPr>
            <a:r>
              <a:rPr lang="en-US" sz="1800" b="1">
                <a:effectLst>
                  <a:outerShdw blurRad="38100" dist="38100" dir="2700000" algn="tl">
                    <a:srgbClr val="000000"/>
                  </a:outerShdw>
                </a:effectLst>
                <a:latin typeface="Arial" charset="0"/>
              </a:rPr>
              <a:t>Gugatan</a:t>
            </a:r>
          </a:p>
        </p:txBody>
      </p:sp>
      <p:sp>
        <p:nvSpPr>
          <p:cNvPr id="367622" name="Line 6"/>
          <p:cNvSpPr>
            <a:spLocks noChangeShapeType="1"/>
          </p:cNvSpPr>
          <p:nvPr/>
        </p:nvSpPr>
        <p:spPr bwMode="auto">
          <a:xfrm>
            <a:off x="3563938" y="2276475"/>
            <a:ext cx="360362" cy="0"/>
          </a:xfrm>
          <a:prstGeom prst="line">
            <a:avLst/>
          </a:prstGeom>
          <a:noFill/>
          <a:ln w="9525">
            <a:solidFill>
              <a:schemeClr val="tx1"/>
            </a:solidFill>
            <a:round/>
            <a:headEnd/>
            <a:tailEnd type="triangle" w="med" len="med"/>
          </a:ln>
          <a:effectLst/>
        </p:spPr>
        <p:txBody>
          <a:bodyPr/>
          <a:lstStyle/>
          <a:p>
            <a:endParaRPr lang="id-ID"/>
          </a:p>
        </p:txBody>
      </p:sp>
      <p:sp>
        <p:nvSpPr>
          <p:cNvPr id="367625" name="Oval 9"/>
          <p:cNvSpPr>
            <a:spLocks noChangeArrowheads="1"/>
          </p:cNvSpPr>
          <p:nvPr/>
        </p:nvSpPr>
        <p:spPr bwMode="auto">
          <a:xfrm>
            <a:off x="250825" y="1484313"/>
            <a:ext cx="1655763" cy="1439862"/>
          </a:xfrm>
          <a:prstGeom prst="ellipse">
            <a:avLst/>
          </a:prstGeom>
          <a:solidFill>
            <a:schemeClr val="accent1"/>
          </a:solidFill>
          <a:ln w="9525">
            <a:solidFill>
              <a:schemeClr val="tx1"/>
            </a:solidFill>
            <a:round/>
            <a:headEnd/>
            <a:tailEnd/>
          </a:ln>
          <a:effectLst/>
        </p:spPr>
        <p:txBody>
          <a:bodyPr wrap="none" anchor="ctr"/>
          <a:lstStyle/>
          <a:p>
            <a:pPr algn="ctr">
              <a:spcBef>
                <a:spcPct val="0"/>
              </a:spcBef>
              <a:buClrTx/>
              <a:buSzTx/>
              <a:buFontTx/>
              <a:buNone/>
            </a:pPr>
            <a:endParaRPr lang="en-US" sz="1800">
              <a:effectLst>
                <a:outerShdw blurRad="38100" dist="38100" dir="2700000" algn="tl">
                  <a:srgbClr val="000000"/>
                </a:outerShdw>
              </a:effectLst>
              <a:latin typeface="Verdana" pitchFamily="34" charset="0"/>
            </a:endParaRPr>
          </a:p>
          <a:p>
            <a:pPr algn="ctr">
              <a:spcBef>
                <a:spcPct val="0"/>
              </a:spcBef>
              <a:buClrTx/>
              <a:buSzTx/>
              <a:buFontTx/>
              <a:buNone/>
            </a:pPr>
            <a:r>
              <a:rPr lang="en-US" sz="1800" b="1">
                <a:effectLst>
                  <a:outerShdw blurRad="38100" dist="38100" dir="2700000" algn="tl">
                    <a:srgbClr val="000000"/>
                  </a:outerShdw>
                </a:effectLst>
                <a:latin typeface="Verdana" pitchFamily="34" charset="0"/>
              </a:rPr>
              <a:t>Keputusan</a:t>
            </a:r>
          </a:p>
          <a:p>
            <a:pPr algn="ctr">
              <a:spcBef>
                <a:spcPct val="0"/>
              </a:spcBef>
              <a:buClrTx/>
              <a:buSzTx/>
              <a:buFontTx/>
              <a:buNone/>
            </a:pPr>
            <a:r>
              <a:rPr lang="en-US" sz="1800" b="1">
                <a:effectLst>
                  <a:outerShdw blurRad="38100" dist="38100" dir="2700000" algn="tl">
                    <a:srgbClr val="000000"/>
                  </a:outerShdw>
                </a:effectLst>
                <a:latin typeface="Verdana" pitchFamily="34" charset="0"/>
              </a:rPr>
              <a:t> Final</a:t>
            </a:r>
          </a:p>
          <a:p>
            <a:pPr algn="ctr">
              <a:spcBef>
                <a:spcPct val="0"/>
              </a:spcBef>
              <a:buClrTx/>
              <a:buSzTx/>
              <a:buFontTx/>
              <a:buNone/>
            </a:pPr>
            <a:endParaRPr lang="en-US" sz="1800" b="1">
              <a:latin typeface="Verdana" pitchFamily="34" charset="0"/>
            </a:endParaRPr>
          </a:p>
        </p:txBody>
      </p:sp>
      <p:sp>
        <p:nvSpPr>
          <p:cNvPr id="367626" name="Rectangle 10"/>
          <p:cNvSpPr>
            <a:spLocks noChangeArrowheads="1"/>
          </p:cNvSpPr>
          <p:nvPr/>
        </p:nvSpPr>
        <p:spPr bwMode="auto">
          <a:xfrm>
            <a:off x="3995738" y="1628775"/>
            <a:ext cx="1871662" cy="1223963"/>
          </a:xfrm>
          <a:prstGeom prst="rect">
            <a:avLst/>
          </a:prstGeom>
          <a:solidFill>
            <a:schemeClr val="accent1"/>
          </a:solidFill>
          <a:ln w="9525">
            <a:solidFill>
              <a:schemeClr val="tx1"/>
            </a:solidFill>
            <a:miter lim="800000"/>
            <a:headEnd/>
            <a:tailEnd/>
          </a:ln>
          <a:effectLst/>
        </p:spPr>
        <p:txBody>
          <a:bodyPr wrap="none" anchor="ctr"/>
          <a:lstStyle/>
          <a:p>
            <a:pPr algn="ctr">
              <a:spcBef>
                <a:spcPct val="0"/>
              </a:spcBef>
              <a:buClrTx/>
              <a:buSzTx/>
              <a:buFontTx/>
              <a:buNone/>
            </a:pPr>
            <a:r>
              <a:rPr lang="en-US" sz="1600" b="1">
                <a:effectLst>
                  <a:outerShdw blurRad="38100" dist="38100" dir="2700000" algn="tl">
                    <a:srgbClr val="000000"/>
                  </a:outerShdw>
                </a:effectLst>
                <a:latin typeface="Verdana" pitchFamily="34" charset="0"/>
              </a:rPr>
              <a:t>DISMISSAL</a:t>
            </a:r>
          </a:p>
          <a:p>
            <a:pPr algn="ctr">
              <a:spcBef>
                <a:spcPct val="0"/>
              </a:spcBef>
              <a:buClrTx/>
              <a:buSzTx/>
              <a:buFontTx/>
              <a:buNone/>
            </a:pPr>
            <a:r>
              <a:rPr lang="en-US" sz="1600" b="1">
                <a:effectLst>
                  <a:outerShdw blurRad="38100" dist="38100" dir="2700000" algn="tl">
                    <a:srgbClr val="000000"/>
                  </a:outerShdw>
                </a:effectLst>
                <a:latin typeface="Verdana" pitchFamily="34" charset="0"/>
              </a:rPr>
              <a:t>PROSES OLEH </a:t>
            </a:r>
          </a:p>
          <a:p>
            <a:pPr algn="ctr">
              <a:spcBef>
                <a:spcPct val="0"/>
              </a:spcBef>
              <a:buClrTx/>
              <a:buSzTx/>
              <a:buFontTx/>
              <a:buNone/>
            </a:pPr>
            <a:r>
              <a:rPr lang="en-US" sz="1600" b="1">
                <a:effectLst>
                  <a:outerShdw blurRad="38100" dist="38100" dir="2700000" algn="tl">
                    <a:srgbClr val="000000"/>
                  </a:outerShdw>
                </a:effectLst>
                <a:latin typeface="Verdana" pitchFamily="34" charset="0"/>
              </a:rPr>
              <a:t>KETUA PTUN</a:t>
            </a:r>
          </a:p>
          <a:p>
            <a:pPr algn="ctr">
              <a:spcBef>
                <a:spcPct val="0"/>
              </a:spcBef>
              <a:buClrTx/>
              <a:buSzTx/>
              <a:buFontTx/>
              <a:buNone/>
            </a:pPr>
            <a:r>
              <a:rPr lang="en-US" sz="1800">
                <a:effectLst>
                  <a:outerShdw blurRad="38100" dist="38100" dir="2700000" algn="tl">
                    <a:srgbClr val="000000"/>
                  </a:outerShdw>
                </a:effectLst>
                <a:latin typeface="Verdana" pitchFamily="34" charset="0"/>
              </a:rPr>
              <a:t>(Pasal 62)</a:t>
            </a:r>
          </a:p>
        </p:txBody>
      </p:sp>
      <p:sp>
        <p:nvSpPr>
          <p:cNvPr id="367627" name="Line 11"/>
          <p:cNvSpPr>
            <a:spLocks noChangeShapeType="1"/>
          </p:cNvSpPr>
          <p:nvPr/>
        </p:nvSpPr>
        <p:spPr bwMode="auto">
          <a:xfrm>
            <a:off x="5953125" y="2276475"/>
            <a:ext cx="576263" cy="0"/>
          </a:xfrm>
          <a:prstGeom prst="line">
            <a:avLst/>
          </a:prstGeom>
          <a:noFill/>
          <a:ln w="9525">
            <a:solidFill>
              <a:schemeClr val="tx1"/>
            </a:solidFill>
            <a:round/>
            <a:headEnd/>
            <a:tailEnd type="triangle" w="med" len="med"/>
          </a:ln>
          <a:effectLst/>
        </p:spPr>
        <p:txBody>
          <a:bodyPr/>
          <a:lstStyle/>
          <a:p>
            <a:endParaRPr lang="id-ID"/>
          </a:p>
        </p:txBody>
      </p:sp>
      <p:sp>
        <p:nvSpPr>
          <p:cNvPr id="367628" name="Text Box 12"/>
          <p:cNvSpPr txBox="1">
            <a:spLocks noChangeArrowheads="1"/>
          </p:cNvSpPr>
          <p:nvPr/>
        </p:nvSpPr>
        <p:spPr bwMode="auto">
          <a:xfrm>
            <a:off x="5867400" y="1844675"/>
            <a:ext cx="792163" cy="304800"/>
          </a:xfrm>
          <a:prstGeom prst="rect">
            <a:avLst/>
          </a:prstGeom>
          <a:noFill/>
          <a:ln w="9525">
            <a:noFill/>
            <a:miter lim="800000"/>
            <a:headEnd/>
            <a:tailEnd/>
          </a:ln>
          <a:effectLst/>
        </p:spPr>
        <p:txBody>
          <a:bodyPr>
            <a:spAutoFit/>
          </a:bodyPr>
          <a:lstStyle/>
          <a:p>
            <a:pPr>
              <a:buClrTx/>
              <a:buSzTx/>
              <a:buFontTx/>
              <a:buNone/>
            </a:pPr>
            <a:r>
              <a:rPr lang="en-US" sz="1400" b="1">
                <a:effectLst>
                  <a:outerShdw blurRad="38100" dist="38100" dir="2700000" algn="tl">
                    <a:srgbClr val="000000"/>
                  </a:outerShdw>
                </a:effectLst>
                <a:latin typeface="Verdana" pitchFamily="34" charset="0"/>
              </a:rPr>
              <a:t>Lolos</a:t>
            </a:r>
          </a:p>
        </p:txBody>
      </p:sp>
      <p:sp>
        <p:nvSpPr>
          <p:cNvPr id="367629" name="Rectangle 13"/>
          <p:cNvSpPr>
            <a:spLocks noChangeArrowheads="1"/>
          </p:cNvSpPr>
          <p:nvPr/>
        </p:nvSpPr>
        <p:spPr bwMode="auto">
          <a:xfrm>
            <a:off x="6616700" y="1671638"/>
            <a:ext cx="1958975" cy="1223962"/>
          </a:xfrm>
          <a:prstGeom prst="rect">
            <a:avLst/>
          </a:prstGeom>
          <a:solidFill>
            <a:schemeClr val="accent1"/>
          </a:solidFill>
          <a:ln w="9525">
            <a:solidFill>
              <a:schemeClr val="tx1"/>
            </a:solidFill>
            <a:miter lim="800000"/>
            <a:headEnd/>
            <a:tailEnd/>
          </a:ln>
          <a:effectLst/>
        </p:spPr>
        <p:txBody>
          <a:bodyPr wrap="none" anchor="ctr"/>
          <a:lstStyle/>
          <a:p>
            <a:pPr algn="ctr">
              <a:spcBef>
                <a:spcPct val="0"/>
              </a:spcBef>
              <a:buClrTx/>
              <a:buSzTx/>
              <a:buFontTx/>
              <a:buNone/>
            </a:pPr>
            <a:r>
              <a:rPr lang="en-US" sz="1800" b="1">
                <a:effectLst>
                  <a:outerShdw blurRad="38100" dist="38100" dir="2700000" algn="tl">
                    <a:srgbClr val="000000"/>
                  </a:outerShdw>
                </a:effectLst>
                <a:latin typeface="Verdana" pitchFamily="34" charset="0"/>
              </a:rPr>
              <a:t>PEMERIKSAAN</a:t>
            </a:r>
          </a:p>
          <a:p>
            <a:pPr algn="ctr">
              <a:spcBef>
                <a:spcPct val="0"/>
              </a:spcBef>
              <a:buClrTx/>
              <a:buSzTx/>
              <a:buFontTx/>
              <a:buNone/>
            </a:pPr>
            <a:r>
              <a:rPr lang="en-US" sz="1800" b="1">
                <a:effectLst>
                  <a:outerShdw blurRad="38100" dist="38100" dir="2700000" algn="tl">
                    <a:srgbClr val="000000"/>
                  </a:outerShdw>
                </a:effectLst>
                <a:latin typeface="Verdana" pitchFamily="34" charset="0"/>
              </a:rPr>
              <a:t>PERSIAPAN</a:t>
            </a:r>
          </a:p>
          <a:p>
            <a:pPr algn="ctr">
              <a:spcBef>
                <a:spcPct val="0"/>
              </a:spcBef>
              <a:buClrTx/>
              <a:buSzTx/>
              <a:buFontTx/>
              <a:buNone/>
            </a:pPr>
            <a:r>
              <a:rPr lang="en-US" sz="1800">
                <a:effectLst>
                  <a:outerShdw blurRad="38100" dist="38100" dir="2700000" algn="tl">
                    <a:srgbClr val="000000"/>
                  </a:outerShdw>
                </a:effectLst>
                <a:latin typeface="Verdana" pitchFamily="34" charset="0"/>
              </a:rPr>
              <a:t>(Pasal 63)</a:t>
            </a:r>
          </a:p>
        </p:txBody>
      </p:sp>
      <p:sp>
        <p:nvSpPr>
          <p:cNvPr id="367630" name="Line 14"/>
          <p:cNvSpPr>
            <a:spLocks noChangeShapeType="1"/>
          </p:cNvSpPr>
          <p:nvPr/>
        </p:nvSpPr>
        <p:spPr bwMode="auto">
          <a:xfrm>
            <a:off x="7596188" y="2968625"/>
            <a:ext cx="0" cy="360363"/>
          </a:xfrm>
          <a:prstGeom prst="line">
            <a:avLst/>
          </a:prstGeom>
          <a:noFill/>
          <a:ln w="9525">
            <a:solidFill>
              <a:schemeClr val="tx1"/>
            </a:solidFill>
            <a:round/>
            <a:headEnd/>
            <a:tailEnd type="triangle" w="med" len="med"/>
          </a:ln>
          <a:effectLst/>
        </p:spPr>
        <p:txBody>
          <a:bodyPr/>
          <a:lstStyle/>
          <a:p>
            <a:endParaRPr lang="id-ID"/>
          </a:p>
        </p:txBody>
      </p:sp>
      <p:sp>
        <p:nvSpPr>
          <p:cNvPr id="367631" name="Rectangle 15"/>
          <p:cNvSpPr>
            <a:spLocks noChangeArrowheads="1"/>
          </p:cNvSpPr>
          <p:nvPr/>
        </p:nvSpPr>
        <p:spPr bwMode="auto">
          <a:xfrm>
            <a:off x="6503988" y="3457575"/>
            <a:ext cx="2173287" cy="1195388"/>
          </a:xfrm>
          <a:prstGeom prst="rect">
            <a:avLst/>
          </a:prstGeom>
          <a:solidFill>
            <a:schemeClr val="accent1"/>
          </a:solidFill>
          <a:ln w="9525">
            <a:solidFill>
              <a:schemeClr val="tx1"/>
            </a:solidFill>
            <a:miter lim="800000"/>
            <a:headEnd/>
            <a:tailEnd/>
          </a:ln>
          <a:effectLst/>
        </p:spPr>
        <p:txBody>
          <a:bodyPr wrap="none" anchor="ctr"/>
          <a:lstStyle/>
          <a:p>
            <a:pPr>
              <a:spcBef>
                <a:spcPct val="0"/>
              </a:spcBef>
              <a:buClrTx/>
              <a:buSzTx/>
              <a:buFontTx/>
              <a:buNone/>
            </a:pPr>
            <a:r>
              <a:rPr lang="en-US" sz="1800" b="1">
                <a:effectLst>
                  <a:outerShdw blurRad="38100" dist="38100" dir="2700000" algn="tl">
                    <a:srgbClr val="000000"/>
                  </a:outerShdw>
                </a:effectLst>
                <a:latin typeface="Verdana" pitchFamily="34" charset="0"/>
              </a:rPr>
              <a:t>PEMERIKSAAN </a:t>
            </a:r>
          </a:p>
          <a:p>
            <a:pPr>
              <a:spcBef>
                <a:spcPct val="0"/>
              </a:spcBef>
              <a:buClrTx/>
              <a:buSzTx/>
              <a:buFontTx/>
              <a:buNone/>
            </a:pPr>
            <a:r>
              <a:rPr lang="en-US" sz="1800" b="1">
                <a:effectLst>
                  <a:outerShdw blurRad="38100" dist="38100" dir="2700000" algn="tl">
                    <a:srgbClr val="000000"/>
                  </a:outerShdw>
                </a:effectLst>
                <a:latin typeface="Verdana" pitchFamily="34" charset="0"/>
              </a:rPr>
              <a:t>DALAM SIDANG</a:t>
            </a:r>
          </a:p>
          <a:p>
            <a:pPr>
              <a:spcBef>
                <a:spcPct val="0"/>
              </a:spcBef>
              <a:buClrTx/>
              <a:buSzTx/>
              <a:buFontTx/>
              <a:buChar char="-"/>
            </a:pPr>
            <a:r>
              <a:rPr lang="en-US" sz="1800">
                <a:effectLst>
                  <a:outerShdw blurRad="38100" dist="38100" dir="2700000" algn="tl">
                    <a:srgbClr val="000000"/>
                  </a:outerShdw>
                </a:effectLst>
                <a:latin typeface="Verdana" pitchFamily="34" charset="0"/>
              </a:rPr>
              <a:t> Pasal 68 </a:t>
            </a:r>
          </a:p>
          <a:p>
            <a:pPr>
              <a:spcBef>
                <a:spcPct val="0"/>
              </a:spcBef>
              <a:buClrTx/>
              <a:buSzTx/>
              <a:buFontTx/>
              <a:buNone/>
            </a:pPr>
            <a:r>
              <a:rPr lang="en-US" sz="1800">
                <a:effectLst>
                  <a:outerShdw blurRad="38100" dist="38100" dir="2700000" algn="tl">
                    <a:srgbClr val="000000"/>
                  </a:outerShdw>
                </a:effectLst>
                <a:latin typeface="Verdana" pitchFamily="34" charset="0"/>
              </a:rPr>
              <a:t>- Pasal 98</a:t>
            </a:r>
          </a:p>
        </p:txBody>
      </p:sp>
      <p:sp>
        <p:nvSpPr>
          <p:cNvPr id="367633" name="Line 17"/>
          <p:cNvSpPr>
            <a:spLocks noChangeShapeType="1"/>
          </p:cNvSpPr>
          <p:nvPr/>
        </p:nvSpPr>
        <p:spPr bwMode="auto">
          <a:xfrm flipH="1">
            <a:off x="7581900" y="4710113"/>
            <a:ext cx="0" cy="417512"/>
          </a:xfrm>
          <a:prstGeom prst="line">
            <a:avLst/>
          </a:prstGeom>
          <a:noFill/>
          <a:ln w="9525">
            <a:solidFill>
              <a:schemeClr val="tx1"/>
            </a:solidFill>
            <a:round/>
            <a:headEnd/>
            <a:tailEnd type="triangle" w="med" len="med"/>
          </a:ln>
          <a:effectLst/>
        </p:spPr>
        <p:txBody>
          <a:bodyPr/>
          <a:lstStyle/>
          <a:p>
            <a:endParaRPr lang="id-ID"/>
          </a:p>
        </p:txBody>
      </p:sp>
      <p:sp>
        <p:nvSpPr>
          <p:cNvPr id="367634" name="Rectangle 18"/>
          <p:cNvSpPr>
            <a:spLocks noChangeArrowheads="1"/>
          </p:cNvSpPr>
          <p:nvPr/>
        </p:nvSpPr>
        <p:spPr bwMode="auto">
          <a:xfrm>
            <a:off x="6859588" y="5200650"/>
            <a:ext cx="1441450" cy="935038"/>
          </a:xfrm>
          <a:prstGeom prst="rect">
            <a:avLst/>
          </a:prstGeom>
          <a:solidFill>
            <a:schemeClr val="accent1"/>
          </a:solidFill>
          <a:ln w="9525">
            <a:solidFill>
              <a:schemeClr val="tx1"/>
            </a:solidFill>
            <a:miter lim="800000"/>
            <a:headEnd/>
            <a:tailEnd/>
          </a:ln>
          <a:effectLst/>
        </p:spPr>
        <p:txBody>
          <a:bodyPr wrap="none" anchor="ctr"/>
          <a:lstStyle/>
          <a:p>
            <a:pPr algn="ctr">
              <a:spcBef>
                <a:spcPct val="0"/>
              </a:spcBef>
              <a:buClrTx/>
              <a:buSzTx/>
              <a:buFontTx/>
              <a:buNone/>
            </a:pPr>
            <a:r>
              <a:rPr lang="en-US" sz="1800" b="1">
                <a:effectLst>
                  <a:outerShdw blurRad="38100" dist="38100" dir="2700000" algn="tl">
                    <a:srgbClr val="000000"/>
                  </a:outerShdw>
                </a:effectLst>
                <a:latin typeface="Verdana" pitchFamily="34" charset="0"/>
              </a:rPr>
              <a:t>PUTUSAN</a:t>
            </a:r>
          </a:p>
          <a:p>
            <a:pPr algn="ctr">
              <a:spcBef>
                <a:spcPct val="0"/>
              </a:spcBef>
              <a:buClrTx/>
              <a:buSzTx/>
              <a:buFontTx/>
              <a:buNone/>
            </a:pPr>
            <a:r>
              <a:rPr lang="en-US" sz="1800">
                <a:effectLst>
                  <a:outerShdw blurRad="38100" dist="38100" dir="2700000" algn="tl">
                    <a:srgbClr val="000000"/>
                  </a:outerShdw>
                </a:effectLst>
                <a:latin typeface="Verdana" pitchFamily="34" charset="0"/>
              </a:rPr>
              <a:t>(Pasal 108)</a:t>
            </a:r>
          </a:p>
        </p:txBody>
      </p:sp>
      <p:sp>
        <p:nvSpPr>
          <p:cNvPr id="367635" name="Line 19"/>
          <p:cNvSpPr>
            <a:spLocks noChangeShapeType="1"/>
          </p:cNvSpPr>
          <p:nvPr/>
        </p:nvSpPr>
        <p:spPr bwMode="auto">
          <a:xfrm flipH="1">
            <a:off x="4643438" y="2852738"/>
            <a:ext cx="0" cy="1152525"/>
          </a:xfrm>
          <a:prstGeom prst="line">
            <a:avLst/>
          </a:prstGeom>
          <a:noFill/>
          <a:ln w="9525">
            <a:solidFill>
              <a:schemeClr val="tx1"/>
            </a:solidFill>
            <a:round/>
            <a:headEnd/>
            <a:tailEnd type="triangle" w="med" len="med"/>
          </a:ln>
          <a:effectLst/>
        </p:spPr>
        <p:txBody>
          <a:bodyPr/>
          <a:lstStyle/>
          <a:p>
            <a:endParaRPr lang="id-ID"/>
          </a:p>
        </p:txBody>
      </p:sp>
      <p:sp>
        <p:nvSpPr>
          <p:cNvPr id="367636" name="Rectangle 20"/>
          <p:cNvSpPr>
            <a:spLocks noChangeArrowheads="1"/>
          </p:cNvSpPr>
          <p:nvPr/>
        </p:nvSpPr>
        <p:spPr bwMode="auto">
          <a:xfrm>
            <a:off x="3865563" y="4221163"/>
            <a:ext cx="2087562" cy="1152525"/>
          </a:xfrm>
          <a:prstGeom prst="rect">
            <a:avLst/>
          </a:prstGeom>
          <a:solidFill>
            <a:schemeClr val="accent1"/>
          </a:solidFill>
          <a:ln w="9525">
            <a:solidFill>
              <a:schemeClr val="tx1"/>
            </a:solidFill>
            <a:miter lim="800000"/>
            <a:headEnd/>
            <a:tailEnd/>
          </a:ln>
          <a:effectLst/>
        </p:spPr>
        <p:txBody>
          <a:bodyPr wrap="none" anchor="ctr"/>
          <a:lstStyle/>
          <a:p>
            <a:pPr algn="ctr">
              <a:spcBef>
                <a:spcPct val="0"/>
              </a:spcBef>
              <a:buClrTx/>
              <a:buSzTx/>
              <a:buFontTx/>
              <a:buNone/>
            </a:pPr>
            <a:r>
              <a:rPr lang="en-US" sz="1800">
                <a:effectLst>
                  <a:outerShdw blurRad="38100" dist="38100" dir="2700000" algn="tl">
                    <a:srgbClr val="000000"/>
                  </a:outerShdw>
                </a:effectLst>
                <a:latin typeface="Verdana" pitchFamily="34" charset="0"/>
              </a:rPr>
              <a:t>GUGATAN </a:t>
            </a:r>
          </a:p>
          <a:p>
            <a:pPr algn="ctr">
              <a:spcBef>
                <a:spcPct val="0"/>
              </a:spcBef>
              <a:buClrTx/>
              <a:buSzTx/>
              <a:buFontTx/>
              <a:buNone/>
            </a:pPr>
            <a:r>
              <a:rPr lang="en-US" sz="1800" u="sng">
                <a:effectLst>
                  <a:outerShdw blurRad="38100" dist="38100" dir="2700000" algn="tl">
                    <a:srgbClr val="000000"/>
                  </a:outerShdw>
                </a:effectLst>
                <a:latin typeface="Verdana" pitchFamily="34" charset="0"/>
              </a:rPr>
              <a:t>PERLAWANAN</a:t>
            </a:r>
          </a:p>
          <a:p>
            <a:pPr algn="ctr">
              <a:spcBef>
                <a:spcPct val="0"/>
              </a:spcBef>
              <a:buClrTx/>
              <a:buSzTx/>
              <a:buFontTx/>
              <a:buNone/>
            </a:pPr>
            <a:r>
              <a:rPr lang="en-US" sz="1800">
                <a:effectLst>
                  <a:outerShdw blurRad="38100" dist="38100" dir="2700000" algn="tl">
                    <a:srgbClr val="000000"/>
                  </a:outerShdw>
                </a:effectLst>
                <a:latin typeface="Verdana" pitchFamily="34" charset="0"/>
              </a:rPr>
              <a:t>d.t.w. 14 hari</a:t>
            </a:r>
          </a:p>
        </p:txBody>
      </p:sp>
      <p:sp>
        <p:nvSpPr>
          <p:cNvPr id="367637" name="Line 21"/>
          <p:cNvSpPr>
            <a:spLocks noChangeShapeType="1"/>
          </p:cNvSpPr>
          <p:nvPr/>
        </p:nvSpPr>
        <p:spPr bwMode="auto">
          <a:xfrm flipV="1">
            <a:off x="5148263" y="3068638"/>
            <a:ext cx="0" cy="1152525"/>
          </a:xfrm>
          <a:prstGeom prst="line">
            <a:avLst/>
          </a:prstGeom>
          <a:noFill/>
          <a:ln w="9525">
            <a:solidFill>
              <a:schemeClr val="tx1"/>
            </a:solidFill>
            <a:round/>
            <a:headEnd/>
            <a:tailEnd type="triangle" w="med" len="med"/>
          </a:ln>
          <a:effectLst/>
        </p:spPr>
        <p:txBody>
          <a:bodyPr/>
          <a:lstStyle/>
          <a:p>
            <a:endParaRPr lang="id-ID"/>
          </a:p>
        </p:txBody>
      </p:sp>
      <p:sp>
        <p:nvSpPr>
          <p:cNvPr id="367638" name="Text Box 22"/>
          <p:cNvSpPr txBox="1">
            <a:spLocks noChangeArrowheads="1"/>
          </p:cNvSpPr>
          <p:nvPr/>
        </p:nvSpPr>
        <p:spPr bwMode="auto">
          <a:xfrm rot="16200000">
            <a:off x="4096544" y="3134519"/>
            <a:ext cx="655637" cy="396875"/>
          </a:xfrm>
          <a:prstGeom prst="rect">
            <a:avLst/>
          </a:prstGeom>
          <a:noFill/>
          <a:ln w="9525" algn="ctr">
            <a:noFill/>
            <a:miter lim="800000"/>
            <a:headEnd/>
            <a:tailEnd/>
          </a:ln>
          <a:effectLst/>
        </p:spPr>
        <p:txBody>
          <a:bodyPr>
            <a:spAutoFit/>
          </a:bodyPr>
          <a:lstStyle/>
          <a:p>
            <a:pPr marL="342900" indent="-342900"/>
            <a:r>
              <a:rPr lang="en-US">
                <a:effectLst>
                  <a:outerShdw blurRad="38100" dist="38100" dir="2700000" algn="tl">
                    <a:srgbClr val="000000"/>
                  </a:outerShdw>
                </a:effectLst>
              </a:rPr>
              <a:t>N.O</a:t>
            </a:r>
          </a:p>
        </p:txBody>
      </p:sp>
      <p:sp>
        <p:nvSpPr>
          <p:cNvPr id="367639" name="Text Box 23"/>
          <p:cNvSpPr txBox="1">
            <a:spLocks noChangeArrowheads="1"/>
          </p:cNvSpPr>
          <p:nvPr/>
        </p:nvSpPr>
        <p:spPr bwMode="auto">
          <a:xfrm rot="16200000">
            <a:off x="4856957" y="3474244"/>
            <a:ext cx="1081087" cy="396875"/>
          </a:xfrm>
          <a:prstGeom prst="rect">
            <a:avLst/>
          </a:prstGeom>
          <a:noFill/>
          <a:ln w="9525" algn="ctr">
            <a:noFill/>
            <a:miter lim="800000"/>
            <a:headEnd/>
            <a:tailEnd/>
          </a:ln>
          <a:effectLst/>
        </p:spPr>
        <p:txBody>
          <a:bodyPr>
            <a:spAutoFit/>
          </a:bodyPr>
          <a:lstStyle/>
          <a:p>
            <a:pPr marL="342900" indent="-342900"/>
            <a:r>
              <a:rPr lang="en-US">
                <a:effectLst>
                  <a:outerShdw blurRad="38100" dist="38100" dir="2700000" algn="tl">
                    <a:srgbClr val="000000"/>
                  </a:outerShdw>
                </a:effectLst>
              </a:rPr>
              <a:t>VERZET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7618"/>
                                        </p:tgtEl>
                                        <p:attrNameLst>
                                          <p:attrName>style.visibility</p:attrName>
                                        </p:attrNameLst>
                                      </p:cBhvr>
                                      <p:to>
                                        <p:strVal val="visible"/>
                                      </p:to>
                                    </p:set>
                                    <p:animEffect transition="in" filter="blinds(horizontal)">
                                      <p:cBhvr>
                                        <p:cTn id="7" dur="500"/>
                                        <p:tgtEl>
                                          <p:spTgt spid="3676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67625"/>
                                        </p:tgtEl>
                                        <p:attrNameLst>
                                          <p:attrName>style.visibility</p:attrName>
                                        </p:attrNameLst>
                                      </p:cBhvr>
                                      <p:to>
                                        <p:strVal val="visible"/>
                                      </p:to>
                                    </p:set>
                                    <p:anim calcmode="lin" valueType="num">
                                      <p:cBhvr additive="base">
                                        <p:cTn id="12" dur="1000" fill="hold"/>
                                        <p:tgtEl>
                                          <p:spTgt spid="367625"/>
                                        </p:tgtEl>
                                        <p:attrNameLst>
                                          <p:attrName>ppt_x</p:attrName>
                                        </p:attrNameLst>
                                      </p:cBhvr>
                                      <p:tavLst>
                                        <p:tav tm="0">
                                          <p:val>
                                            <p:strVal val="0-#ppt_w/2"/>
                                          </p:val>
                                        </p:tav>
                                        <p:tav tm="100000">
                                          <p:val>
                                            <p:strVal val="#ppt_x"/>
                                          </p:val>
                                        </p:tav>
                                      </p:tavLst>
                                    </p:anim>
                                    <p:anim calcmode="lin" valueType="num">
                                      <p:cBhvr additive="base">
                                        <p:cTn id="13" dur="1000" fill="hold"/>
                                        <p:tgtEl>
                                          <p:spTgt spid="36762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500"/>
                                  </p:stCondLst>
                                  <p:childTnLst>
                                    <p:set>
                                      <p:cBhvr>
                                        <p:cTn id="16" dur="1" fill="hold">
                                          <p:stCondLst>
                                            <p:cond delay="0"/>
                                          </p:stCondLst>
                                        </p:cTn>
                                        <p:tgtEl>
                                          <p:spTgt spid="367620"/>
                                        </p:tgtEl>
                                        <p:attrNameLst>
                                          <p:attrName>style.visibility</p:attrName>
                                        </p:attrNameLst>
                                      </p:cBhvr>
                                      <p:to>
                                        <p:strVal val="visible"/>
                                      </p:to>
                                    </p:set>
                                    <p:anim calcmode="lin" valueType="num">
                                      <p:cBhvr additive="base">
                                        <p:cTn id="17" dur="500" fill="hold"/>
                                        <p:tgtEl>
                                          <p:spTgt spid="367620"/>
                                        </p:tgtEl>
                                        <p:attrNameLst>
                                          <p:attrName>ppt_x</p:attrName>
                                        </p:attrNameLst>
                                      </p:cBhvr>
                                      <p:tavLst>
                                        <p:tav tm="0">
                                          <p:val>
                                            <p:strVal val="0-#ppt_w/2"/>
                                          </p:val>
                                        </p:tav>
                                        <p:tav tm="100000">
                                          <p:val>
                                            <p:strVal val="#ppt_x"/>
                                          </p:val>
                                        </p:tav>
                                      </p:tavLst>
                                    </p:anim>
                                    <p:anim calcmode="lin" valueType="num">
                                      <p:cBhvr additive="base">
                                        <p:cTn id="18" dur="500" fill="hold"/>
                                        <p:tgtEl>
                                          <p:spTgt spid="3676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7621"/>
                                        </p:tgtEl>
                                        <p:attrNameLst>
                                          <p:attrName>style.visibility</p:attrName>
                                        </p:attrNameLst>
                                      </p:cBhvr>
                                      <p:to>
                                        <p:strVal val="visible"/>
                                      </p:to>
                                    </p:set>
                                    <p:anim calcmode="lin" valueType="num">
                                      <p:cBhvr additive="base">
                                        <p:cTn id="23" dur="500" fill="hold"/>
                                        <p:tgtEl>
                                          <p:spTgt spid="367621"/>
                                        </p:tgtEl>
                                        <p:attrNameLst>
                                          <p:attrName>ppt_x</p:attrName>
                                        </p:attrNameLst>
                                      </p:cBhvr>
                                      <p:tavLst>
                                        <p:tav tm="0">
                                          <p:val>
                                            <p:strVal val="0-#ppt_w/2"/>
                                          </p:val>
                                        </p:tav>
                                        <p:tav tm="100000">
                                          <p:val>
                                            <p:strVal val="#ppt_x"/>
                                          </p:val>
                                        </p:tav>
                                      </p:tavLst>
                                    </p:anim>
                                    <p:anim calcmode="lin" valueType="num">
                                      <p:cBhvr additive="base">
                                        <p:cTn id="24" dur="500" fill="hold"/>
                                        <p:tgtEl>
                                          <p:spTgt spid="36762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500"/>
                                  </p:stCondLst>
                                  <p:childTnLst>
                                    <p:set>
                                      <p:cBhvr>
                                        <p:cTn id="27" dur="1" fill="hold">
                                          <p:stCondLst>
                                            <p:cond delay="0"/>
                                          </p:stCondLst>
                                        </p:cTn>
                                        <p:tgtEl>
                                          <p:spTgt spid="367622"/>
                                        </p:tgtEl>
                                        <p:attrNameLst>
                                          <p:attrName>style.visibility</p:attrName>
                                        </p:attrNameLst>
                                      </p:cBhvr>
                                      <p:to>
                                        <p:strVal val="visible"/>
                                      </p:to>
                                    </p:set>
                                    <p:anim calcmode="lin" valueType="num">
                                      <p:cBhvr additive="base">
                                        <p:cTn id="28" dur="500" fill="hold"/>
                                        <p:tgtEl>
                                          <p:spTgt spid="367622"/>
                                        </p:tgtEl>
                                        <p:attrNameLst>
                                          <p:attrName>ppt_x</p:attrName>
                                        </p:attrNameLst>
                                      </p:cBhvr>
                                      <p:tavLst>
                                        <p:tav tm="0">
                                          <p:val>
                                            <p:strVal val="0-#ppt_w/2"/>
                                          </p:val>
                                        </p:tav>
                                        <p:tav tm="100000">
                                          <p:val>
                                            <p:strVal val="#ppt_x"/>
                                          </p:val>
                                        </p:tav>
                                      </p:tavLst>
                                    </p:anim>
                                    <p:anim calcmode="lin" valueType="num">
                                      <p:cBhvr additive="base">
                                        <p:cTn id="29" dur="500" fill="hold"/>
                                        <p:tgtEl>
                                          <p:spTgt spid="3676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367626"/>
                                        </p:tgtEl>
                                        <p:attrNameLst>
                                          <p:attrName>style.visibility</p:attrName>
                                        </p:attrNameLst>
                                      </p:cBhvr>
                                      <p:to>
                                        <p:strVal val="visible"/>
                                      </p:to>
                                    </p:set>
                                    <p:animEffect transition="in" filter="box(in)">
                                      <p:cBhvr>
                                        <p:cTn id="34" dur="500"/>
                                        <p:tgtEl>
                                          <p:spTgt spid="3676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367635"/>
                                        </p:tgtEl>
                                        <p:attrNameLst>
                                          <p:attrName>style.visibility</p:attrName>
                                        </p:attrNameLst>
                                      </p:cBhvr>
                                      <p:to>
                                        <p:strVal val="visible"/>
                                      </p:to>
                                    </p:set>
                                    <p:anim calcmode="lin" valueType="num">
                                      <p:cBhvr additive="base">
                                        <p:cTn id="39" dur="500" fill="hold"/>
                                        <p:tgtEl>
                                          <p:spTgt spid="367635"/>
                                        </p:tgtEl>
                                        <p:attrNameLst>
                                          <p:attrName>ppt_x</p:attrName>
                                        </p:attrNameLst>
                                      </p:cBhvr>
                                      <p:tavLst>
                                        <p:tav tm="0">
                                          <p:val>
                                            <p:strVal val="#ppt_x"/>
                                          </p:val>
                                        </p:tav>
                                        <p:tav tm="100000">
                                          <p:val>
                                            <p:strVal val="#ppt_x"/>
                                          </p:val>
                                        </p:tav>
                                      </p:tavLst>
                                    </p:anim>
                                    <p:anim calcmode="lin" valueType="num">
                                      <p:cBhvr additive="base">
                                        <p:cTn id="40" dur="500" fill="hold"/>
                                        <p:tgtEl>
                                          <p:spTgt spid="367635"/>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36763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676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67637"/>
                                        </p:tgtEl>
                                        <p:attrNameLst>
                                          <p:attrName>style.visibility</p:attrName>
                                        </p:attrNameLst>
                                      </p:cBhvr>
                                      <p:to>
                                        <p:strVal val="visible"/>
                                      </p:to>
                                    </p:set>
                                    <p:anim calcmode="lin" valueType="num">
                                      <p:cBhvr additive="base">
                                        <p:cTn id="52" dur="500" fill="hold"/>
                                        <p:tgtEl>
                                          <p:spTgt spid="367637"/>
                                        </p:tgtEl>
                                        <p:attrNameLst>
                                          <p:attrName>ppt_x</p:attrName>
                                        </p:attrNameLst>
                                      </p:cBhvr>
                                      <p:tavLst>
                                        <p:tav tm="0">
                                          <p:val>
                                            <p:strVal val="#ppt_x"/>
                                          </p:val>
                                        </p:tav>
                                        <p:tav tm="100000">
                                          <p:val>
                                            <p:strVal val="#ppt_x"/>
                                          </p:val>
                                        </p:tav>
                                      </p:tavLst>
                                    </p:anim>
                                    <p:anim calcmode="lin" valueType="num">
                                      <p:cBhvr additive="base">
                                        <p:cTn id="53" dur="500" fill="hold"/>
                                        <p:tgtEl>
                                          <p:spTgt spid="367637"/>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3676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7627"/>
                                        </p:tgtEl>
                                        <p:attrNameLst>
                                          <p:attrName>style.visibility</p:attrName>
                                        </p:attrNameLst>
                                      </p:cBhvr>
                                      <p:to>
                                        <p:strVal val="visible"/>
                                      </p:to>
                                    </p:set>
                                    <p:anim calcmode="lin" valueType="num">
                                      <p:cBhvr additive="base">
                                        <p:cTn id="61" dur="500" fill="hold"/>
                                        <p:tgtEl>
                                          <p:spTgt spid="367627"/>
                                        </p:tgtEl>
                                        <p:attrNameLst>
                                          <p:attrName>ppt_x</p:attrName>
                                        </p:attrNameLst>
                                      </p:cBhvr>
                                      <p:tavLst>
                                        <p:tav tm="0">
                                          <p:val>
                                            <p:strVal val="0-#ppt_w/2"/>
                                          </p:val>
                                        </p:tav>
                                        <p:tav tm="100000">
                                          <p:val>
                                            <p:strVal val="#ppt_x"/>
                                          </p:val>
                                        </p:tav>
                                      </p:tavLst>
                                    </p:anim>
                                    <p:anim calcmode="lin" valueType="num">
                                      <p:cBhvr additive="base">
                                        <p:cTn id="62" dur="500" fill="hold"/>
                                        <p:tgtEl>
                                          <p:spTgt spid="367627"/>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1" presetClass="entr" presetSubtype="0" fill="hold" grpId="0" nodeType="afterEffect">
                                  <p:stCondLst>
                                    <p:cond delay="0"/>
                                  </p:stCondLst>
                                  <p:childTnLst>
                                    <p:set>
                                      <p:cBhvr>
                                        <p:cTn id="65" dur="1" fill="hold">
                                          <p:stCondLst>
                                            <p:cond delay="0"/>
                                          </p:stCondLst>
                                        </p:cTn>
                                        <p:tgtEl>
                                          <p:spTgt spid="3676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676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grpId="0" nodeType="clickEffect">
                                  <p:stCondLst>
                                    <p:cond delay="0"/>
                                  </p:stCondLst>
                                  <p:childTnLst>
                                    <p:set>
                                      <p:cBhvr>
                                        <p:cTn id="73" dur="1" fill="hold">
                                          <p:stCondLst>
                                            <p:cond delay="0"/>
                                          </p:stCondLst>
                                        </p:cTn>
                                        <p:tgtEl>
                                          <p:spTgt spid="367630"/>
                                        </p:tgtEl>
                                        <p:attrNameLst>
                                          <p:attrName>style.visibility</p:attrName>
                                        </p:attrNameLst>
                                      </p:cBhvr>
                                      <p:to>
                                        <p:strVal val="visible"/>
                                      </p:to>
                                    </p:set>
                                    <p:anim calcmode="lin" valueType="num">
                                      <p:cBhvr additive="base">
                                        <p:cTn id="74" dur="500" fill="hold"/>
                                        <p:tgtEl>
                                          <p:spTgt spid="367630"/>
                                        </p:tgtEl>
                                        <p:attrNameLst>
                                          <p:attrName>ppt_x</p:attrName>
                                        </p:attrNameLst>
                                      </p:cBhvr>
                                      <p:tavLst>
                                        <p:tav tm="0">
                                          <p:val>
                                            <p:strVal val="#ppt_x"/>
                                          </p:val>
                                        </p:tav>
                                        <p:tav tm="100000">
                                          <p:val>
                                            <p:strVal val="#ppt_x"/>
                                          </p:val>
                                        </p:tav>
                                      </p:tavLst>
                                    </p:anim>
                                    <p:anim calcmode="lin" valueType="num">
                                      <p:cBhvr additive="base">
                                        <p:cTn id="75" dur="500" fill="hold"/>
                                        <p:tgtEl>
                                          <p:spTgt spid="367630"/>
                                        </p:tgtEl>
                                        <p:attrNameLst>
                                          <p:attrName>ppt_y</p:attrName>
                                        </p:attrNameLst>
                                      </p:cBhvr>
                                      <p:tavLst>
                                        <p:tav tm="0">
                                          <p:val>
                                            <p:strVal val="0-#ppt_h/2"/>
                                          </p:val>
                                        </p:tav>
                                        <p:tav tm="100000">
                                          <p:val>
                                            <p:strVal val="#ppt_y"/>
                                          </p:val>
                                        </p:tav>
                                      </p:tavLst>
                                    </p:anim>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3676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grpId="0" nodeType="clickEffect">
                                  <p:stCondLst>
                                    <p:cond delay="0"/>
                                  </p:stCondLst>
                                  <p:childTnLst>
                                    <p:set>
                                      <p:cBhvr>
                                        <p:cTn id="82" dur="1" fill="hold">
                                          <p:stCondLst>
                                            <p:cond delay="0"/>
                                          </p:stCondLst>
                                        </p:cTn>
                                        <p:tgtEl>
                                          <p:spTgt spid="367633"/>
                                        </p:tgtEl>
                                        <p:attrNameLst>
                                          <p:attrName>style.visibility</p:attrName>
                                        </p:attrNameLst>
                                      </p:cBhvr>
                                      <p:to>
                                        <p:strVal val="visible"/>
                                      </p:to>
                                    </p:set>
                                    <p:anim calcmode="lin" valueType="num">
                                      <p:cBhvr additive="base">
                                        <p:cTn id="83" dur="500" fill="hold"/>
                                        <p:tgtEl>
                                          <p:spTgt spid="367633"/>
                                        </p:tgtEl>
                                        <p:attrNameLst>
                                          <p:attrName>ppt_x</p:attrName>
                                        </p:attrNameLst>
                                      </p:cBhvr>
                                      <p:tavLst>
                                        <p:tav tm="0">
                                          <p:val>
                                            <p:strVal val="#ppt_x"/>
                                          </p:val>
                                        </p:tav>
                                        <p:tav tm="100000">
                                          <p:val>
                                            <p:strVal val="#ppt_x"/>
                                          </p:val>
                                        </p:tav>
                                      </p:tavLst>
                                    </p:anim>
                                    <p:anim calcmode="lin" valueType="num">
                                      <p:cBhvr additive="base">
                                        <p:cTn id="84" dur="500" fill="hold"/>
                                        <p:tgtEl>
                                          <p:spTgt spid="367633"/>
                                        </p:tgtEl>
                                        <p:attrNameLst>
                                          <p:attrName>ppt_y</p:attrName>
                                        </p:attrNameLst>
                                      </p:cBhvr>
                                      <p:tavLst>
                                        <p:tav tm="0">
                                          <p:val>
                                            <p:strVal val="0-#ppt_h/2"/>
                                          </p:val>
                                        </p:tav>
                                        <p:tav tm="100000">
                                          <p:val>
                                            <p:strVal val="#ppt_y"/>
                                          </p:val>
                                        </p:tav>
                                      </p:tavLst>
                                    </p:anim>
                                  </p:childTnLst>
                                </p:cTn>
                              </p:par>
                            </p:childTnLst>
                          </p:cTn>
                        </p:par>
                        <p:par>
                          <p:cTn id="85" fill="hold">
                            <p:stCondLst>
                              <p:cond delay="500"/>
                            </p:stCondLst>
                            <p:childTnLst>
                              <p:par>
                                <p:cTn id="86" presetID="1" presetClass="entr" presetSubtype="0" fill="hold" grpId="0" nodeType="afterEffect">
                                  <p:stCondLst>
                                    <p:cond delay="0"/>
                                  </p:stCondLst>
                                  <p:childTnLst>
                                    <p:set>
                                      <p:cBhvr>
                                        <p:cTn id="87" dur="1" fill="hold">
                                          <p:stCondLst>
                                            <p:cond delay="0"/>
                                          </p:stCondLst>
                                        </p:cTn>
                                        <p:tgtEl>
                                          <p:spTgt spid="36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p:bldP spid="367620" grpId="0" animBg="1"/>
      <p:bldP spid="367621" grpId="0"/>
      <p:bldP spid="367622" grpId="0" animBg="1"/>
      <p:bldP spid="367625" grpId="0" animBg="1"/>
      <p:bldP spid="367626" grpId="0" animBg="1"/>
      <p:bldP spid="367627" grpId="0" animBg="1"/>
      <p:bldP spid="367628" grpId="0"/>
      <p:bldP spid="367629" grpId="0" animBg="1"/>
      <p:bldP spid="367630" grpId="0" animBg="1"/>
      <p:bldP spid="367631" grpId="0" animBg="1"/>
      <p:bldP spid="367633" grpId="0" animBg="1"/>
      <p:bldP spid="367634" grpId="0" animBg="1"/>
      <p:bldP spid="367635" grpId="0" animBg="1"/>
      <p:bldP spid="367636" grpId="0" animBg="1"/>
      <p:bldP spid="367637" grpId="0" animBg="1"/>
      <p:bldP spid="367638" grpId="0"/>
      <p:bldP spid="36763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sz="2400" u="sng"/>
              <a:t>BAGAN PROSES PEMERIKSAAN GUGATAN DI PTUN</a:t>
            </a:r>
          </a:p>
        </p:txBody>
      </p:sp>
      <p:sp>
        <p:nvSpPr>
          <p:cNvPr id="381973" name="Rectangle 21"/>
          <p:cNvSpPr>
            <a:spLocks noChangeArrowheads="1"/>
          </p:cNvSpPr>
          <p:nvPr/>
        </p:nvSpPr>
        <p:spPr bwMode="auto">
          <a:xfrm>
            <a:off x="827088" y="1268413"/>
            <a:ext cx="1223962" cy="5048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b="1">
                <a:effectLst>
                  <a:outerShdw blurRad="38100" dist="38100" dir="2700000" algn="tl">
                    <a:srgbClr val="000000"/>
                  </a:outerShdw>
                </a:effectLst>
                <a:latin typeface="Arial Narrow" pitchFamily="34" charset="0"/>
              </a:rPr>
              <a:t>GUGATAN</a:t>
            </a:r>
          </a:p>
        </p:txBody>
      </p:sp>
      <p:sp>
        <p:nvSpPr>
          <p:cNvPr id="381974" name="Rectangle 22"/>
          <p:cNvSpPr>
            <a:spLocks noChangeArrowheads="1"/>
          </p:cNvSpPr>
          <p:nvPr/>
        </p:nvSpPr>
        <p:spPr bwMode="auto">
          <a:xfrm>
            <a:off x="855663" y="2376488"/>
            <a:ext cx="1223962" cy="5048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b="1">
                <a:effectLst>
                  <a:outerShdw blurRad="38100" dist="38100" dir="2700000" algn="tl">
                    <a:srgbClr val="000000"/>
                  </a:outerShdw>
                </a:effectLst>
                <a:latin typeface="Arial Narrow" pitchFamily="34" charset="0"/>
              </a:rPr>
              <a:t>PANITERA</a:t>
            </a:r>
          </a:p>
        </p:txBody>
      </p:sp>
      <p:sp>
        <p:nvSpPr>
          <p:cNvPr id="381975" name="Rectangle 23"/>
          <p:cNvSpPr>
            <a:spLocks noChangeArrowheads="1"/>
          </p:cNvSpPr>
          <p:nvPr/>
        </p:nvSpPr>
        <p:spPr bwMode="auto">
          <a:xfrm>
            <a:off x="828675" y="3386138"/>
            <a:ext cx="1223963" cy="5048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b="1">
                <a:effectLst>
                  <a:outerShdw blurRad="38100" dist="38100" dir="2700000" algn="tl">
                    <a:srgbClr val="000000"/>
                  </a:outerShdw>
                </a:effectLst>
                <a:latin typeface="Arial Narrow" pitchFamily="34" charset="0"/>
              </a:rPr>
              <a:t>KETUA</a:t>
            </a:r>
          </a:p>
        </p:txBody>
      </p:sp>
      <p:sp>
        <p:nvSpPr>
          <p:cNvPr id="381977" name="Rectangle 25"/>
          <p:cNvSpPr>
            <a:spLocks noChangeArrowheads="1"/>
          </p:cNvSpPr>
          <p:nvPr/>
        </p:nvSpPr>
        <p:spPr bwMode="auto">
          <a:xfrm>
            <a:off x="827088" y="4437063"/>
            <a:ext cx="1223962" cy="5048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b="1">
                <a:effectLst>
                  <a:outerShdw blurRad="38100" dist="38100" dir="2700000" algn="tl">
                    <a:srgbClr val="000000"/>
                  </a:outerShdw>
                </a:effectLst>
                <a:latin typeface="Arial Narrow" pitchFamily="34" charset="0"/>
              </a:rPr>
              <a:t>MAJELIS</a:t>
            </a:r>
          </a:p>
        </p:txBody>
      </p:sp>
      <p:sp>
        <p:nvSpPr>
          <p:cNvPr id="381978" name="Line 26"/>
          <p:cNvSpPr>
            <a:spLocks noChangeShapeType="1"/>
          </p:cNvSpPr>
          <p:nvPr/>
        </p:nvSpPr>
        <p:spPr bwMode="auto">
          <a:xfrm>
            <a:off x="1403350" y="1917700"/>
            <a:ext cx="71438" cy="287338"/>
          </a:xfrm>
          <a:prstGeom prst="line">
            <a:avLst/>
          </a:prstGeom>
          <a:noFill/>
          <a:ln w="9525">
            <a:noFill/>
            <a:round/>
            <a:headEnd/>
            <a:tailEnd type="triangle" w="med" len="med"/>
          </a:ln>
          <a:effectLst/>
        </p:spPr>
        <p:txBody>
          <a:bodyPr/>
          <a:lstStyle/>
          <a:p>
            <a:endParaRPr lang="id-ID"/>
          </a:p>
        </p:txBody>
      </p:sp>
      <p:sp>
        <p:nvSpPr>
          <p:cNvPr id="381979" name="Line 27"/>
          <p:cNvSpPr>
            <a:spLocks noChangeShapeType="1"/>
          </p:cNvSpPr>
          <p:nvPr/>
        </p:nvSpPr>
        <p:spPr bwMode="auto">
          <a:xfrm>
            <a:off x="1460500" y="1873250"/>
            <a:ext cx="0" cy="360363"/>
          </a:xfrm>
          <a:prstGeom prst="line">
            <a:avLst/>
          </a:prstGeom>
          <a:noFill/>
          <a:ln w="9525">
            <a:solidFill>
              <a:schemeClr val="tx1"/>
            </a:solidFill>
            <a:round/>
            <a:headEnd/>
            <a:tailEnd type="triangle" w="med" len="med"/>
          </a:ln>
          <a:effectLst/>
        </p:spPr>
        <p:txBody>
          <a:bodyPr/>
          <a:lstStyle/>
          <a:p>
            <a:endParaRPr lang="id-ID"/>
          </a:p>
        </p:txBody>
      </p:sp>
      <p:sp>
        <p:nvSpPr>
          <p:cNvPr id="381980" name="Line 28"/>
          <p:cNvSpPr>
            <a:spLocks noChangeShapeType="1"/>
          </p:cNvSpPr>
          <p:nvPr/>
        </p:nvSpPr>
        <p:spPr bwMode="auto">
          <a:xfrm>
            <a:off x="1446213" y="2925763"/>
            <a:ext cx="0" cy="360362"/>
          </a:xfrm>
          <a:prstGeom prst="line">
            <a:avLst/>
          </a:prstGeom>
          <a:noFill/>
          <a:ln w="9525">
            <a:solidFill>
              <a:schemeClr val="tx1"/>
            </a:solidFill>
            <a:round/>
            <a:headEnd/>
            <a:tailEnd type="triangle" w="med" len="med"/>
          </a:ln>
          <a:effectLst/>
        </p:spPr>
        <p:txBody>
          <a:bodyPr/>
          <a:lstStyle/>
          <a:p>
            <a:endParaRPr lang="id-ID"/>
          </a:p>
        </p:txBody>
      </p:sp>
      <p:sp>
        <p:nvSpPr>
          <p:cNvPr id="381981" name="Line 29"/>
          <p:cNvSpPr>
            <a:spLocks noChangeShapeType="1"/>
          </p:cNvSpPr>
          <p:nvPr/>
        </p:nvSpPr>
        <p:spPr bwMode="auto">
          <a:xfrm>
            <a:off x="1431925" y="4019550"/>
            <a:ext cx="0" cy="288925"/>
          </a:xfrm>
          <a:prstGeom prst="line">
            <a:avLst/>
          </a:prstGeom>
          <a:noFill/>
          <a:ln w="9525">
            <a:solidFill>
              <a:schemeClr val="tx1"/>
            </a:solidFill>
            <a:round/>
            <a:headEnd/>
            <a:tailEnd type="triangle" w="med" len="med"/>
          </a:ln>
          <a:effectLst/>
        </p:spPr>
        <p:txBody>
          <a:bodyPr/>
          <a:lstStyle/>
          <a:p>
            <a:endParaRPr lang="id-ID"/>
          </a:p>
        </p:txBody>
      </p:sp>
      <p:sp>
        <p:nvSpPr>
          <p:cNvPr id="381982" name="Line 30"/>
          <p:cNvSpPr>
            <a:spLocks noChangeShapeType="1"/>
          </p:cNvSpPr>
          <p:nvPr/>
        </p:nvSpPr>
        <p:spPr bwMode="auto">
          <a:xfrm>
            <a:off x="1763713" y="2046288"/>
            <a:ext cx="1511300" cy="0"/>
          </a:xfrm>
          <a:prstGeom prst="line">
            <a:avLst/>
          </a:prstGeom>
          <a:noFill/>
          <a:ln w="9525">
            <a:solidFill>
              <a:schemeClr val="tx1"/>
            </a:solidFill>
            <a:round/>
            <a:headEnd/>
            <a:tailEnd/>
          </a:ln>
          <a:effectLst/>
        </p:spPr>
        <p:txBody>
          <a:bodyPr/>
          <a:lstStyle/>
          <a:p>
            <a:endParaRPr lang="id-ID"/>
          </a:p>
        </p:txBody>
      </p:sp>
      <p:sp>
        <p:nvSpPr>
          <p:cNvPr id="381984" name="Line 32"/>
          <p:cNvSpPr>
            <a:spLocks noChangeShapeType="1"/>
          </p:cNvSpPr>
          <p:nvPr/>
        </p:nvSpPr>
        <p:spPr bwMode="auto">
          <a:xfrm>
            <a:off x="1763713" y="3097213"/>
            <a:ext cx="1511300" cy="0"/>
          </a:xfrm>
          <a:prstGeom prst="line">
            <a:avLst/>
          </a:prstGeom>
          <a:noFill/>
          <a:ln w="9525">
            <a:solidFill>
              <a:schemeClr val="tx1"/>
            </a:solidFill>
            <a:round/>
            <a:headEnd/>
            <a:tailEnd/>
          </a:ln>
          <a:effectLst/>
        </p:spPr>
        <p:txBody>
          <a:bodyPr/>
          <a:lstStyle/>
          <a:p>
            <a:endParaRPr lang="id-ID"/>
          </a:p>
        </p:txBody>
      </p:sp>
      <p:sp>
        <p:nvSpPr>
          <p:cNvPr id="381985" name="Line 33"/>
          <p:cNvSpPr>
            <a:spLocks noChangeShapeType="1"/>
          </p:cNvSpPr>
          <p:nvPr/>
        </p:nvSpPr>
        <p:spPr bwMode="auto">
          <a:xfrm>
            <a:off x="1763713" y="4149725"/>
            <a:ext cx="1511300" cy="0"/>
          </a:xfrm>
          <a:prstGeom prst="line">
            <a:avLst/>
          </a:prstGeom>
          <a:noFill/>
          <a:ln w="9525">
            <a:solidFill>
              <a:schemeClr val="tx1"/>
            </a:solidFill>
            <a:round/>
            <a:headEnd/>
            <a:tailEnd/>
          </a:ln>
          <a:effectLst/>
        </p:spPr>
        <p:txBody>
          <a:bodyPr/>
          <a:lstStyle/>
          <a:p>
            <a:endParaRPr lang="id-ID"/>
          </a:p>
        </p:txBody>
      </p:sp>
      <p:sp>
        <p:nvSpPr>
          <p:cNvPr id="381986" name="Line 34"/>
          <p:cNvSpPr>
            <a:spLocks noChangeShapeType="1"/>
          </p:cNvSpPr>
          <p:nvPr/>
        </p:nvSpPr>
        <p:spPr bwMode="auto">
          <a:xfrm>
            <a:off x="1763713" y="5734050"/>
            <a:ext cx="1511300" cy="0"/>
          </a:xfrm>
          <a:prstGeom prst="line">
            <a:avLst/>
          </a:prstGeom>
          <a:noFill/>
          <a:ln w="9525">
            <a:solidFill>
              <a:schemeClr val="tx1"/>
            </a:solidFill>
            <a:round/>
            <a:headEnd/>
            <a:tailEnd/>
          </a:ln>
          <a:effectLst/>
        </p:spPr>
        <p:txBody>
          <a:bodyPr/>
          <a:lstStyle/>
          <a:p>
            <a:endParaRPr lang="id-ID"/>
          </a:p>
        </p:txBody>
      </p:sp>
      <p:sp>
        <p:nvSpPr>
          <p:cNvPr id="381987" name="Line 35"/>
          <p:cNvSpPr>
            <a:spLocks noChangeShapeType="1"/>
          </p:cNvSpPr>
          <p:nvPr/>
        </p:nvSpPr>
        <p:spPr bwMode="auto">
          <a:xfrm>
            <a:off x="3275013" y="2047875"/>
            <a:ext cx="0" cy="3686175"/>
          </a:xfrm>
          <a:prstGeom prst="line">
            <a:avLst/>
          </a:prstGeom>
          <a:noFill/>
          <a:ln w="9525">
            <a:solidFill>
              <a:schemeClr val="tx1"/>
            </a:solidFill>
            <a:round/>
            <a:headEnd/>
            <a:tailEnd/>
          </a:ln>
          <a:effectLst/>
        </p:spPr>
        <p:txBody>
          <a:bodyPr/>
          <a:lstStyle/>
          <a:p>
            <a:endParaRPr lang="id-ID"/>
          </a:p>
        </p:txBody>
      </p:sp>
      <p:sp>
        <p:nvSpPr>
          <p:cNvPr id="381988" name="Line 36"/>
          <p:cNvSpPr>
            <a:spLocks noChangeShapeType="1"/>
          </p:cNvSpPr>
          <p:nvPr/>
        </p:nvSpPr>
        <p:spPr bwMode="auto">
          <a:xfrm>
            <a:off x="3275013" y="2565400"/>
            <a:ext cx="649287" cy="0"/>
          </a:xfrm>
          <a:prstGeom prst="line">
            <a:avLst/>
          </a:prstGeom>
          <a:noFill/>
          <a:ln w="9525">
            <a:solidFill>
              <a:schemeClr val="tx1"/>
            </a:solidFill>
            <a:round/>
            <a:headEnd/>
            <a:tailEnd type="triangle" w="med" len="med"/>
          </a:ln>
          <a:effectLst/>
        </p:spPr>
        <p:txBody>
          <a:bodyPr/>
          <a:lstStyle/>
          <a:p>
            <a:endParaRPr lang="id-ID"/>
          </a:p>
        </p:txBody>
      </p:sp>
      <p:sp>
        <p:nvSpPr>
          <p:cNvPr id="381989" name="Text Box 37"/>
          <p:cNvSpPr txBox="1">
            <a:spLocks noChangeArrowheads="1"/>
          </p:cNvSpPr>
          <p:nvPr/>
        </p:nvSpPr>
        <p:spPr bwMode="auto">
          <a:xfrm>
            <a:off x="3851275" y="2247900"/>
            <a:ext cx="2447925" cy="604838"/>
          </a:xfrm>
          <a:prstGeom prst="rect">
            <a:avLst/>
          </a:prstGeom>
          <a:noFill/>
          <a:ln w="9525" algn="ctr">
            <a:noFill/>
            <a:miter lim="800000"/>
            <a:headEnd/>
            <a:tailEnd/>
          </a:ln>
          <a:effectLst/>
        </p:spPr>
        <p:txBody>
          <a:bodyPr>
            <a:spAutoFit/>
          </a:bodyPr>
          <a:lstStyle/>
          <a:p>
            <a:pPr marL="342900" indent="-342900">
              <a:lnSpc>
                <a:spcPct val="80000"/>
              </a:lnSpc>
            </a:pPr>
            <a:r>
              <a:rPr lang="en-US" sz="1600" b="1" u="sng">
                <a:effectLst>
                  <a:outerShdw blurRad="38100" dist="38100" dir="2700000" algn="tl">
                    <a:srgbClr val="000000"/>
                  </a:outerShdw>
                </a:effectLst>
              </a:rPr>
              <a:t>TAHAP I</a:t>
            </a:r>
          </a:p>
          <a:p>
            <a:pPr marL="342900" indent="-342900">
              <a:lnSpc>
                <a:spcPct val="80000"/>
              </a:lnSpc>
            </a:pPr>
            <a:r>
              <a:rPr lang="en-US" sz="1600" b="1">
                <a:effectLst>
                  <a:outerShdw blurRad="38100" dist="38100" dir="2700000" algn="tl">
                    <a:srgbClr val="000000"/>
                  </a:outerShdw>
                </a:effectLst>
              </a:rPr>
              <a:t>- </a:t>
            </a:r>
            <a:r>
              <a:rPr lang="en-US" sz="1600">
                <a:effectLst>
                  <a:outerShdw blurRad="38100" dist="38100" dir="2700000" algn="tl">
                    <a:srgbClr val="000000"/>
                  </a:outerShdw>
                </a:effectLst>
              </a:rPr>
              <a:t>Penelitian Administrasi</a:t>
            </a:r>
          </a:p>
        </p:txBody>
      </p:sp>
      <p:sp>
        <p:nvSpPr>
          <p:cNvPr id="381991" name="Line 39"/>
          <p:cNvSpPr>
            <a:spLocks noChangeShapeType="1"/>
          </p:cNvSpPr>
          <p:nvPr/>
        </p:nvSpPr>
        <p:spPr bwMode="auto">
          <a:xfrm>
            <a:off x="3275013" y="3357563"/>
            <a:ext cx="649287" cy="0"/>
          </a:xfrm>
          <a:prstGeom prst="line">
            <a:avLst/>
          </a:prstGeom>
          <a:noFill/>
          <a:ln w="9525">
            <a:solidFill>
              <a:schemeClr val="tx1"/>
            </a:solidFill>
            <a:round/>
            <a:headEnd/>
            <a:tailEnd type="triangle" w="med" len="med"/>
          </a:ln>
          <a:effectLst/>
        </p:spPr>
        <p:txBody>
          <a:bodyPr/>
          <a:lstStyle/>
          <a:p>
            <a:endParaRPr lang="id-ID"/>
          </a:p>
        </p:txBody>
      </p:sp>
      <p:sp>
        <p:nvSpPr>
          <p:cNvPr id="381993" name="Text Box 41"/>
          <p:cNvSpPr txBox="1">
            <a:spLocks noChangeArrowheads="1"/>
          </p:cNvSpPr>
          <p:nvPr/>
        </p:nvSpPr>
        <p:spPr bwMode="auto">
          <a:xfrm>
            <a:off x="3952875" y="2754313"/>
            <a:ext cx="5227638" cy="3025775"/>
          </a:xfrm>
          <a:prstGeom prst="rect">
            <a:avLst/>
          </a:prstGeom>
          <a:noFill/>
          <a:ln w="9525" algn="ctr">
            <a:noFill/>
            <a:miter lim="800000"/>
            <a:headEnd/>
            <a:tailEnd/>
          </a:ln>
          <a:effectLst/>
        </p:spPr>
        <p:txBody>
          <a:bodyPr lIns="0" rIns="0">
            <a:spAutoFit/>
          </a:bodyPr>
          <a:lstStyle/>
          <a:p>
            <a:pPr marL="342900" indent="-342900">
              <a:spcBef>
                <a:spcPct val="0"/>
              </a:spcBef>
            </a:pPr>
            <a:r>
              <a:rPr lang="en-US" sz="1600" b="1" u="sng">
                <a:effectLst>
                  <a:outerShdw blurRad="38100" dist="38100" dir="2700000" algn="tl">
                    <a:srgbClr val="000000"/>
                  </a:outerShdw>
                </a:effectLst>
              </a:rPr>
              <a:t>TAHAP II</a:t>
            </a:r>
          </a:p>
          <a:p>
            <a:pPr marL="342900" indent="-342900">
              <a:spcBef>
                <a:spcPct val="0"/>
              </a:spcBef>
              <a:buClr>
                <a:schemeClr val="tx1"/>
              </a:buClr>
              <a:buSzTx/>
              <a:buFont typeface="Wingdings" pitchFamily="2" charset="2"/>
              <a:buAutoNum type="alphaLcPeriod"/>
            </a:pPr>
            <a:r>
              <a:rPr lang="en-US" sz="1600">
                <a:effectLst>
                  <a:outerShdw blurRad="38100" dist="38100" dir="2700000" algn="tl">
                    <a:srgbClr val="000000"/>
                  </a:outerShdw>
                </a:effectLst>
              </a:rPr>
              <a:t>Proses Dismissal</a:t>
            </a:r>
          </a:p>
          <a:p>
            <a:pPr marL="342900" indent="-342900">
              <a:spcBef>
                <a:spcPct val="0"/>
              </a:spcBef>
              <a:buClr>
                <a:schemeClr val="tx1"/>
              </a:buClr>
              <a:buSzTx/>
              <a:buFont typeface="Wingdings" pitchFamily="2" charset="2"/>
              <a:buAutoNum type="alphaLcPeriod"/>
            </a:pPr>
            <a:r>
              <a:rPr lang="en-US" sz="1600">
                <a:effectLst>
                  <a:outerShdw blurRad="38100" dist="38100" dir="2700000" algn="tl">
                    <a:srgbClr val="000000"/>
                  </a:outerShdw>
                </a:effectLst>
              </a:rPr>
              <a:t>Menolak/mengabulkan permohonan Penundaan PelaksanaanKeputusan Tata Usaha Negara (Skorsing)</a:t>
            </a:r>
          </a:p>
          <a:p>
            <a:pPr marL="342900" indent="-342900">
              <a:spcBef>
                <a:spcPct val="0"/>
              </a:spcBef>
              <a:buClr>
                <a:schemeClr val="tx1"/>
              </a:buClr>
              <a:buSzTx/>
              <a:buFont typeface="Wingdings" pitchFamily="2" charset="2"/>
              <a:buAutoNum type="alphaLcPeriod"/>
            </a:pPr>
            <a:r>
              <a:rPr lang="en-US" sz="1600">
                <a:effectLst>
                  <a:outerShdw blurRad="38100" dist="38100" dir="2700000" algn="tl">
                    <a:srgbClr val="000000"/>
                  </a:outerShdw>
                </a:effectLst>
              </a:rPr>
              <a:t>Menolak/mengabulkan permohonan pemeriksaan Cuma-Cuma</a:t>
            </a:r>
          </a:p>
          <a:p>
            <a:pPr marL="342900" indent="-342900">
              <a:spcBef>
                <a:spcPct val="0"/>
              </a:spcBef>
              <a:buClr>
                <a:schemeClr val="tx1"/>
              </a:buClr>
              <a:buSzTx/>
              <a:buFont typeface="Wingdings" pitchFamily="2" charset="2"/>
              <a:buAutoNum type="alphaLcPeriod"/>
            </a:pPr>
            <a:r>
              <a:rPr lang="en-US" sz="1600">
                <a:effectLst>
                  <a:outerShdw blurRad="38100" dist="38100" dir="2700000" algn="tl">
                    <a:srgbClr val="000000"/>
                  </a:outerShdw>
                </a:effectLst>
              </a:rPr>
              <a:t>Menolak/mengabulkan pemeriksaan acara cepat.</a:t>
            </a:r>
          </a:p>
          <a:p>
            <a:pPr marL="342900" indent="-342900">
              <a:spcBef>
                <a:spcPct val="0"/>
              </a:spcBef>
              <a:buClr>
                <a:schemeClr val="tx1"/>
              </a:buClr>
              <a:buSzTx/>
              <a:buFont typeface="Wingdings" pitchFamily="2" charset="2"/>
              <a:buAutoNum type="alphaLcPeriod"/>
            </a:pPr>
            <a:r>
              <a:rPr lang="en-US" sz="1600">
                <a:effectLst>
                  <a:outerShdw blurRad="38100" dist="38100" dir="2700000" algn="tl">
                    <a:srgbClr val="000000"/>
                  </a:outerShdw>
                </a:effectLst>
              </a:rPr>
              <a:t>Menetapkan perkara diperiksa dengan acara biasa.</a:t>
            </a:r>
          </a:p>
          <a:p>
            <a:pPr marL="342900" indent="-342900">
              <a:spcBef>
                <a:spcPct val="0"/>
              </a:spcBef>
            </a:pPr>
            <a:r>
              <a:rPr lang="en-US" sz="1600" b="1" u="sng">
                <a:effectLst>
                  <a:outerShdw blurRad="38100" dist="38100" dir="2700000" algn="tl">
                    <a:srgbClr val="000000"/>
                  </a:outerShdw>
                </a:effectLst>
              </a:rPr>
              <a:t>TAHAP III</a:t>
            </a:r>
          </a:p>
          <a:p>
            <a:pPr marL="342900" indent="-342900">
              <a:spcBef>
                <a:spcPct val="0"/>
              </a:spcBef>
              <a:buFontTx/>
              <a:buNone/>
            </a:pPr>
            <a:r>
              <a:rPr lang="en-US" sz="1600">
                <a:effectLst>
                  <a:outerShdw blurRad="38100" dist="38100" dir="2700000" algn="tl">
                    <a:srgbClr val="000000"/>
                  </a:outerShdw>
                </a:effectLst>
              </a:rPr>
              <a:t>- Pemeriksaan Persiapan</a:t>
            </a:r>
          </a:p>
          <a:p>
            <a:pPr marL="342900" indent="-342900">
              <a:spcBef>
                <a:spcPct val="0"/>
              </a:spcBef>
              <a:buFontTx/>
              <a:buNone/>
            </a:pPr>
            <a:r>
              <a:rPr lang="en-US" sz="1600" b="1" u="sng">
                <a:effectLst>
                  <a:outerShdw blurRad="38100" dist="38100" dir="2700000" algn="tl">
                    <a:srgbClr val="000000"/>
                  </a:outerShdw>
                </a:effectLst>
              </a:rPr>
              <a:t>TAHAP IV</a:t>
            </a:r>
          </a:p>
          <a:p>
            <a:pPr marL="342900" indent="-342900">
              <a:spcBef>
                <a:spcPct val="0"/>
              </a:spcBef>
              <a:buFontTx/>
              <a:buNone/>
            </a:pPr>
            <a:r>
              <a:rPr lang="en-US" sz="1600">
                <a:effectLst>
                  <a:outerShdw blurRad="38100" dist="38100" dir="2700000" algn="tl">
                    <a:srgbClr val="000000"/>
                  </a:outerShdw>
                </a:effectLst>
              </a:rPr>
              <a:t>- Sidang Terbuka untuk Umum</a:t>
            </a:r>
          </a:p>
        </p:txBody>
      </p:sp>
      <p:sp>
        <p:nvSpPr>
          <p:cNvPr id="381994" name="Line 42"/>
          <p:cNvSpPr>
            <a:spLocks noChangeShapeType="1"/>
          </p:cNvSpPr>
          <p:nvPr/>
        </p:nvSpPr>
        <p:spPr bwMode="auto">
          <a:xfrm>
            <a:off x="3275013" y="4868863"/>
            <a:ext cx="649287" cy="0"/>
          </a:xfrm>
          <a:prstGeom prst="line">
            <a:avLst/>
          </a:prstGeom>
          <a:noFill/>
          <a:ln w="9525">
            <a:solidFill>
              <a:schemeClr val="tx1"/>
            </a:solidFill>
            <a:round/>
            <a:headEnd/>
            <a:tailEnd type="triangle" w="med" len="med"/>
          </a:ln>
          <a:effectLst/>
        </p:spPr>
        <p:txBody>
          <a:bodyPr/>
          <a:lstStyle/>
          <a:p>
            <a:endParaRPr lang="id-ID"/>
          </a:p>
        </p:txBody>
      </p:sp>
      <p:sp>
        <p:nvSpPr>
          <p:cNvPr id="381995" name="Line 43"/>
          <p:cNvSpPr>
            <a:spLocks noChangeShapeType="1"/>
          </p:cNvSpPr>
          <p:nvPr/>
        </p:nvSpPr>
        <p:spPr bwMode="auto">
          <a:xfrm>
            <a:off x="3275013" y="5445125"/>
            <a:ext cx="649287" cy="0"/>
          </a:xfrm>
          <a:prstGeom prst="line">
            <a:avLst/>
          </a:prstGeom>
          <a:noFill/>
          <a:ln w="9525">
            <a:solidFill>
              <a:schemeClr val="tx1"/>
            </a:solidFill>
            <a:round/>
            <a:headEnd/>
            <a:tailEnd type="triangle" w="med" len="med"/>
          </a:ln>
          <a:effectLst/>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1954"/>
                                        </p:tgtEl>
                                        <p:attrNameLst>
                                          <p:attrName>style.visibility</p:attrName>
                                        </p:attrNameLst>
                                      </p:cBhvr>
                                      <p:to>
                                        <p:strVal val="visible"/>
                                      </p:to>
                                    </p:set>
                                    <p:animEffect transition="in" filter="blinds(horizontal)">
                                      <p:cBhvr>
                                        <p:cTn id="7" dur="500"/>
                                        <p:tgtEl>
                                          <p:spTgt spid="3819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1973"/>
                                        </p:tgtEl>
                                        <p:attrNameLst>
                                          <p:attrName>style.visibility</p:attrName>
                                        </p:attrNameLst>
                                      </p:cBhvr>
                                      <p:to>
                                        <p:strVal val="visible"/>
                                      </p:to>
                                    </p:set>
                                    <p:anim calcmode="lin" valueType="num">
                                      <p:cBhvr additive="base">
                                        <p:cTn id="12" dur="500" fill="hold"/>
                                        <p:tgtEl>
                                          <p:spTgt spid="381973"/>
                                        </p:tgtEl>
                                        <p:attrNameLst>
                                          <p:attrName>ppt_x</p:attrName>
                                        </p:attrNameLst>
                                      </p:cBhvr>
                                      <p:tavLst>
                                        <p:tav tm="0">
                                          <p:val>
                                            <p:strVal val="#ppt_x"/>
                                          </p:val>
                                        </p:tav>
                                        <p:tav tm="100000">
                                          <p:val>
                                            <p:strVal val="#ppt_x"/>
                                          </p:val>
                                        </p:tav>
                                      </p:tavLst>
                                    </p:anim>
                                    <p:anim calcmode="lin" valueType="num">
                                      <p:cBhvr additive="base">
                                        <p:cTn id="13" dur="500" fill="hold"/>
                                        <p:tgtEl>
                                          <p:spTgt spid="38197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81979"/>
                                        </p:tgtEl>
                                        <p:attrNameLst>
                                          <p:attrName>style.visibility</p:attrName>
                                        </p:attrNameLst>
                                      </p:cBhvr>
                                      <p:to>
                                        <p:strVal val="visible"/>
                                      </p:to>
                                    </p:set>
                                    <p:anim calcmode="lin" valueType="num">
                                      <p:cBhvr additive="base">
                                        <p:cTn id="16" dur="500" fill="hold"/>
                                        <p:tgtEl>
                                          <p:spTgt spid="381979"/>
                                        </p:tgtEl>
                                        <p:attrNameLst>
                                          <p:attrName>ppt_x</p:attrName>
                                        </p:attrNameLst>
                                      </p:cBhvr>
                                      <p:tavLst>
                                        <p:tav tm="0">
                                          <p:val>
                                            <p:strVal val="#ppt_x"/>
                                          </p:val>
                                        </p:tav>
                                        <p:tav tm="100000">
                                          <p:val>
                                            <p:strVal val="#ppt_x"/>
                                          </p:val>
                                        </p:tav>
                                      </p:tavLst>
                                    </p:anim>
                                    <p:anim calcmode="lin" valueType="num">
                                      <p:cBhvr additive="base">
                                        <p:cTn id="17" dur="500" fill="hold"/>
                                        <p:tgtEl>
                                          <p:spTgt spid="38197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81974"/>
                                        </p:tgtEl>
                                        <p:attrNameLst>
                                          <p:attrName>style.visibility</p:attrName>
                                        </p:attrNameLst>
                                      </p:cBhvr>
                                      <p:to>
                                        <p:strVal val="visible"/>
                                      </p:to>
                                    </p:set>
                                    <p:anim calcmode="lin" valueType="num">
                                      <p:cBhvr additive="base">
                                        <p:cTn id="20" dur="500" fill="hold"/>
                                        <p:tgtEl>
                                          <p:spTgt spid="381974"/>
                                        </p:tgtEl>
                                        <p:attrNameLst>
                                          <p:attrName>ppt_x</p:attrName>
                                        </p:attrNameLst>
                                      </p:cBhvr>
                                      <p:tavLst>
                                        <p:tav tm="0">
                                          <p:val>
                                            <p:strVal val="#ppt_x"/>
                                          </p:val>
                                        </p:tav>
                                        <p:tav tm="100000">
                                          <p:val>
                                            <p:strVal val="#ppt_x"/>
                                          </p:val>
                                        </p:tav>
                                      </p:tavLst>
                                    </p:anim>
                                    <p:anim calcmode="lin" valueType="num">
                                      <p:cBhvr additive="base">
                                        <p:cTn id="21" dur="500" fill="hold"/>
                                        <p:tgtEl>
                                          <p:spTgt spid="38197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81980"/>
                                        </p:tgtEl>
                                        <p:attrNameLst>
                                          <p:attrName>style.visibility</p:attrName>
                                        </p:attrNameLst>
                                      </p:cBhvr>
                                      <p:to>
                                        <p:strVal val="visible"/>
                                      </p:to>
                                    </p:set>
                                    <p:anim calcmode="lin" valueType="num">
                                      <p:cBhvr additive="base">
                                        <p:cTn id="24" dur="500" fill="hold"/>
                                        <p:tgtEl>
                                          <p:spTgt spid="381980"/>
                                        </p:tgtEl>
                                        <p:attrNameLst>
                                          <p:attrName>ppt_x</p:attrName>
                                        </p:attrNameLst>
                                      </p:cBhvr>
                                      <p:tavLst>
                                        <p:tav tm="0">
                                          <p:val>
                                            <p:strVal val="#ppt_x"/>
                                          </p:val>
                                        </p:tav>
                                        <p:tav tm="100000">
                                          <p:val>
                                            <p:strVal val="#ppt_x"/>
                                          </p:val>
                                        </p:tav>
                                      </p:tavLst>
                                    </p:anim>
                                    <p:anim calcmode="lin" valueType="num">
                                      <p:cBhvr additive="base">
                                        <p:cTn id="25" dur="500" fill="hold"/>
                                        <p:tgtEl>
                                          <p:spTgt spid="38198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81975"/>
                                        </p:tgtEl>
                                        <p:attrNameLst>
                                          <p:attrName>style.visibility</p:attrName>
                                        </p:attrNameLst>
                                      </p:cBhvr>
                                      <p:to>
                                        <p:strVal val="visible"/>
                                      </p:to>
                                    </p:set>
                                    <p:anim calcmode="lin" valueType="num">
                                      <p:cBhvr additive="base">
                                        <p:cTn id="28" dur="500" fill="hold"/>
                                        <p:tgtEl>
                                          <p:spTgt spid="381975"/>
                                        </p:tgtEl>
                                        <p:attrNameLst>
                                          <p:attrName>ppt_x</p:attrName>
                                        </p:attrNameLst>
                                      </p:cBhvr>
                                      <p:tavLst>
                                        <p:tav tm="0">
                                          <p:val>
                                            <p:strVal val="#ppt_x"/>
                                          </p:val>
                                        </p:tav>
                                        <p:tav tm="100000">
                                          <p:val>
                                            <p:strVal val="#ppt_x"/>
                                          </p:val>
                                        </p:tav>
                                      </p:tavLst>
                                    </p:anim>
                                    <p:anim calcmode="lin" valueType="num">
                                      <p:cBhvr additive="base">
                                        <p:cTn id="29" dur="500" fill="hold"/>
                                        <p:tgtEl>
                                          <p:spTgt spid="38197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81981"/>
                                        </p:tgtEl>
                                        <p:attrNameLst>
                                          <p:attrName>style.visibility</p:attrName>
                                        </p:attrNameLst>
                                      </p:cBhvr>
                                      <p:to>
                                        <p:strVal val="visible"/>
                                      </p:to>
                                    </p:set>
                                    <p:anim calcmode="lin" valueType="num">
                                      <p:cBhvr additive="base">
                                        <p:cTn id="32" dur="500" fill="hold"/>
                                        <p:tgtEl>
                                          <p:spTgt spid="381981"/>
                                        </p:tgtEl>
                                        <p:attrNameLst>
                                          <p:attrName>ppt_x</p:attrName>
                                        </p:attrNameLst>
                                      </p:cBhvr>
                                      <p:tavLst>
                                        <p:tav tm="0">
                                          <p:val>
                                            <p:strVal val="#ppt_x"/>
                                          </p:val>
                                        </p:tav>
                                        <p:tav tm="100000">
                                          <p:val>
                                            <p:strVal val="#ppt_x"/>
                                          </p:val>
                                        </p:tav>
                                      </p:tavLst>
                                    </p:anim>
                                    <p:anim calcmode="lin" valueType="num">
                                      <p:cBhvr additive="base">
                                        <p:cTn id="33" dur="500" fill="hold"/>
                                        <p:tgtEl>
                                          <p:spTgt spid="38198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81977"/>
                                        </p:tgtEl>
                                        <p:attrNameLst>
                                          <p:attrName>style.visibility</p:attrName>
                                        </p:attrNameLst>
                                      </p:cBhvr>
                                      <p:to>
                                        <p:strVal val="visible"/>
                                      </p:to>
                                    </p:set>
                                    <p:anim calcmode="lin" valueType="num">
                                      <p:cBhvr additive="base">
                                        <p:cTn id="36" dur="500" fill="hold"/>
                                        <p:tgtEl>
                                          <p:spTgt spid="381977"/>
                                        </p:tgtEl>
                                        <p:attrNameLst>
                                          <p:attrName>ppt_x</p:attrName>
                                        </p:attrNameLst>
                                      </p:cBhvr>
                                      <p:tavLst>
                                        <p:tav tm="0">
                                          <p:val>
                                            <p:strVal val="#ppt_x"/>
                                          </p:val>
                                        </p:tav>
                                        <p:tav tm="100000">
                                          <p:val>
                                            <p:strVal val="#ppt_x"/>
                                          </p:val>
                                        </p:tav>
                                      </p:tavLst>
                                    </p:anim>
                                    <p:anim calcmode="lin" valueType="num">
                                      <p:cBhvr additive="base">
                                        <p:cTn id="37" dur="500" fill="hold"/>
                                        <p:tgtEl>
                                          <p:spTgt spid="38197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81982"/>
                                        </p:tgtEl>
                                        <p:attrNameLst>
                                          <p:attrName>style.visibility</p:attrName>
                                        </p:attrNameLst>
                                      </p:cBhvr>
                                      <p:to>
                                        <p:strVal val="visible"/>
                                      </p:to>
                                    </p:set>
                                    <p:anim calcmode="lin" valueType="num">
                                      <p:cBhvr additive="base">
                                        <p:cTn id="42" dur="500" fill="hold"/>
                                        <p:tgtEl>
                                          <p:spTgt spid="381982"/>
                                        </p:tgtEl>
                                        <p:attrNameLst>
                                          <p:attrName>ppt_x</p:attrName>
                                        </p:attrNameLst>
                                      </p:cBhvr>
                                      <p:tavLst>
                                        <p:tav tm="0">
                                          <p:val>
                                            <p:strVal val="0-#ppt_w/2"/>
                                          </p:val>
                                        </p:tav>
                                        <p:tav tm="100000">
                                          <p:val>
                                            <p:strVal val="#ppt_x"/>
                                          </p:val>
                                        </p:tav>
                                      </p:tavLst>
                                    </p:anim>
                                    <p:anim calcmode="lin" valueType="num">
                                      <p:cBhvr additive="base">
                                        <p:cTn id="43" dur="500" fill="hold"/>
                                        <p:tgtEl>
                                          <p:spTgt spid="38198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81987"/>
                                        </p:tgtEl>
                                        <p:attrNameLst>
                                          <p:attrName>style.visibility</p:attrName>
                                        </p:attrNameLst>
                                      </p:cBhvr>
                                      <p:to>
                                        <p:strVal val="visible"/>
                                      </p:to>
                                    </p:set>
                                    <p:anim calcmode="lin" valueType="num">
                                      <p:cBhvr additive="base">
                                        <p:cTn id="46" dur="500" fill="hold"/>
                                        <p:tgtEl>
                                          <p:spTgt spid="381987"/>
                                        </p:tgtEl>
                                        <p:attrNameLst>
                                          <p:attrName>ppt_x</p:attrName>
                                        </p:attrNameLst>
                                      </p:cBhvr>
                                      <p:tavLst>
                                        <p:tav tm="0">
                                          <p:val>
                                            <p:strVal val="0-#ppt_w/2"/>
                                          </p:val>
                                        </p:tav>
                                        <p:tav tm="100000">
                                          <p:val>
                                            <p:strVal val="#ppt_x"/>
                                          </p:val>
                                        </p:tav>
                                      </p:tavLst>
                                    </p:anim>
                                    <p:anim calcmode="lin" valueType="num">
                                      <p:cBhvr additive="base">
                                        <p:cTn id="47" dur="500" fill="hold"/>
                                        <p:tgtEl>
                                          <p:spTgt spid="38198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81984"/>
                                        </p:tgtEl>
                                        <p:attrNameLst>
                                          <p:attrName>style.visibility</p:attrName>
                                        </p:attrNameLst>
                                      </p:cBhvr>
                                      <p:to>
                                        <p:strVal val="visible"/>
                                      </p:to>
                                    </p:set>
                                    <p:anim calcmode="lin" valueType="num">
                                      <p:cBhvr additive="base">
                                        <p:cTn id="50" dur="500" fill="hold"/>
                                        <p:tgtEl>
                                          <p:spTgt spid="381984"/>
                                        </p:tgtEl>
                                        <p:attrNameLst>
                                          <p:attrName>ppt_x</p:attrName>
                                        </p:attrNameLst>
                                      </p:cBhvr>
                                      <p:tavLst>
                                        <p:tav tm="0">
                                          <p:val>
                                            <p:strVal val="0-#ppt_w/2"/>
                                          </p:val>
                                        </p:tav>
                                        <p:tav tm="100000">
                                          <p:val>
                                            <p:strVal val="#ppt_x"/>
                                          </p:val>
                                        </p:tav>
                                      </p:tavLst>
                                    </p:anim>
                                    <p:anim calcmode="lin" valueType="num">
                                      <p:cBhvr additive="base">
                                        <p:cTn id="51" dur="500" fill="hold"/>
                                        <p:tgtEl>
                                          <p:spTgt spid="381984"/>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81985"/>
                                        </p:tgtEl>
                                        <p:attrNameLst>
                                          <p:attrName>style.visibility</p:attrName>
                                        </p:attrNameLst>
                                      </p:cBhvr>
                                      <p:to>
                                        <p:strVal val="visible"/>
                                      </p:to>
                                    </p:set>
                                    <p:anim calcmode="lin" valueType="num">
                                      <p:cBhvr additive="base">
                                        <p:cTn id="54" dur="500" fill="hold"/>
                                        <p:tgtEl>
                                          <p:spTgt spid="381985"/>
                                        </p:tgtEl>
                                        <p:attrNameLst>
                                          <p:attrName>ppt_x</p:attrName>
                                        </p:attrNameLst>
                                      </p:cBhvr>
                                      <p:tavLst>
                                        <p:tav tm="0">
                                          <p:val>
                                            <p:strVal val="0-#ppt_w/2"/>
                                          </p:val>
                                        </p:tav>
                                        <p:tav tm="100000">
                                          <p:val>
                                            <p:strVal val="#ppt_x"/>
                                          </p:val>
                                        </p:tav>
                                      </p:tavLst>
                                    </p:anim>
                                    <p:anim calcmode="lin" valueType="num">
                                      <p:cBhvr additive="base">
                                        <p:cTn id="55" dur="500" fill="hold"/>
                                        <p:tgtEl>
                                          <p:spTgt spid="381985"/>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381986"/>
                                        </p:tgtEl>
                                        <p:attrNameLst>
                                          <p:attrName>style.visibility</p:attrName>
                                        </p:attrNameLst>
                                      </p:cBhvr>
                                      <p:to>
                                        <p:strVal val="visible"/>
                                      </p:to>
                                    </p:set>
                                    <p:anim calcmode="lin" valueType="num">
                                      <p:cBhvr additive="base">
                                        <p:cTn id="58" dur="500" fill="hold"/>
                                        <p:tgtEl>
                                          <p:spTgt spid="381986"/>
                                        </p:tgtEl>
                                        <p:attrNameLst>
                                          <p:attrName>ppt_x</p:attrName>
                                        </p:attrNameLst>
                                      </p:cBhvr>
                                      <p:tavLst>
                                        <p:tav tm="0">
                                          <p:val>
                                            <p:strVal val="0-#ppt_w/2"/>
                                          </p:val>
                                        </p:tav>
                                        <p:tav tm="100000">
                                          <p:val>
                                            <p:strVal val="#ppt_x"/>
                                          </p:val>
                                        </p:tav>
                                      </p:tavLst>
                                    </p:anim>
                                    <p:anim calcmode="lin" valueType="num">
                                      <p:cBhvr additive="base">
                                        <p:cTn id="59" dur="500" fill="hold"/>
                                        <p:tgtEl>
                                          <p:spTgt spid="381986"/>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381988"/>
                                        </p:tgtEl>
                                        <p:attrNameLst>
                                          <p:attrName>style.visibility</p:attrName>
                                        </p:attrNameLst>
                                      </p:cBhvr>
                                      <p:to>
                                        <p:strVal val="visible"/>
                                      </p:to>
                                    </p:set>
                                    <p:anim calcmode="lin" valueType="num">
                                      <p:cBhvr additive="base">
                                        <p:cTn id="62" dur="500" fill="hold"/>
                                        <p:tgtEl>
                                          <p:spTgt spid="381988"/>
                                        </p:tgtEl>
                                        <p:attrNameLst>
                                          <p:attrName>ppt_x</p:attrName>
                                        </p:attrNameLst>
                                      </p:cBhvr>
                                      <p:tavLst>
                                        <p:tav tm="0">
                                          <p:val>
                                            <p:strVal val="0-#ppt_w/2"/>
                                          </p:val>
                                        </p:tav>
                                        <p:tav tm="100000">
                                          <p:val>
                                            <p:strVal val="#ppt_x"/>
                                          </p:val>
                                        </p:tav>
                                      </p:tavLst>
                                    </p:anim>
                                    <p:anim calcmode="lin" valueType="num">
                                      <p:cBhvr additive="base">
                                        <p:cTn id="63" dur="500" fill="hold"/>
                                        <p:tgtEl>
                                          <p:spTgt spid="381988"/>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81991"/>
                                        </p:tgtEl>
                                        <p:attrNameLst>
                                          <p:attrName>style.visibility</p:attrName>
                                        </p:attrNameLst>
                                      </p:cBhvr>
                                      <p:to>
                                        <p:strVal val="visible"/>
                                      </p:to>
                                    </p:set>
                                    <p:anim calcmode="lin" valueType="num">
                                      <p:cBhvr additive="base">
                                        <p:cTn id="66" dur="500" fill="hold"/>
                                        <p:tgtEl>
                                          <p:spTgt spid="381991"/>
                                        </p:tgtEl>
                                        <p:attrNameLst>
                                          <p:attrName>ppt_x</p:attrName>
                                        </p:attrNameLst>
                                      </p:cBhvr>
                                      <p:tavLst>
                                        <p:tav tm="0">
                                          <p:val>
                                            <p:strVal val="0-#ppt_w/2"/>
                                          </p:val>
                                        </p:tav>
                                        <p:tav tm="100000">
                                          <p:val>
                                            <p:strVal val="#ppt_x"/>
                                          </p:val>
                                        </p:tav>
                                      </p:tavLst>
                                    </p:anim>
                                    <p:anim calcmode="lin" valueType="num">
                                      <p:cBhvr additive="base">
                                        <p:cTn id="67" dur="500" fill="hold"/>
                                        <p:tgtEl>
                                          <p:spTgt spid="381991"/>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81994"/>
                                        </p:tgtEl>
                                        <p:attrNameLst>
                                          <p:attrName>style.visibility</p:attrName>
                                        </p:attrNameLst>
                                      </p:cBhvr>
                                      <p:to>
                                        <p:strVal val="visible"/>
                                      </p:to>
                                    </p:set>
                                    <p:anim calcmode="lin" valueType="num">
                                      <p:cBhvr additive="base">
                                        <p:cTn id="70" dur="500" fill="hold"/>
                                        <p:tgtEl>
                                          <p:spTgt spid="381994"/>
                                        </p:tgtEl>
                                        <p:attrNameLst>
                                          <p:attrName>ppt_x</p:attrName>
                                        </p:attrNameLst>
                                      </p:cBhvr>
                                      <p:tavLst>
                                        <p:tav tm="0">
                                          <p:val>
                                            <p:strVal val="0-#ppt_w/2"/>
                                          </p:val>
                                        </p:tav>
                                        <p:tav tm="100000">
                                          <p:val>
                                            <p:strVal val="#ppt_x"/>
                                          </p:val>
                                        </p:tav>
                                      </p:tavLst>
                                    </p:anim>
                                    <p:anim calcmode="lin" valueType="num">
                                      <p:cBhvr additive="base">
                                        <p:cTn id="71" dur="500" fill="hold"/>
                                        <p:tgtEl>
                                          <p:spTgt spid="381994"/>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81995"/>
                                        </p:tgtEl>
                                        <p:attrNameLst>
                                          <p:attrName>style.visibility</p:attrName>
                                        </p:attrNameLst>
                                      </p:cBhvr>
                                      <p:to>
                                        <p:strVal val="visible"/>
                                      </p:to>
                                    </p:set>
                                    <p:anim calcmode="lin" valueType="num">
                                      <p:cBhvr additive="base">
                                        <p:cTn id="74" dur="500" fill="hold"/>
                                        <p:tgtEl>
                                          <p:spTgt spid="381995"/>
                                        </p:tgtEl>
                                        <p:attrNameLst>
                                          <p:attrName>ppt_x</p:attrName>
                                        </p:attrNameLst>
                                      </p:cBhvr>
                                      <p:tavLst>
                                        <p:tav tm="0">
                                          <p:val>
                                            <p:strVal val="0-#ppt_w/2"/>
                                          </p:val>
                                        </p:tav>
                                        <p:tav tm="100000">
                                          <p:val>
                                            <p:strVal val="#ppt_x"/>
                                          </p:val>
                                        </p:tav>
                                      </p:tavLst>
                                    </p:anim>
                                    <p:anim calcmode="lin" valueType="num">
                                      <p:cBhvr additive="base">
                                        <p:cTn id="75" dur="500" fill="hold"/>
                                        <p:tgtEl>
                                          <p:spTgt spid="381995"/>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81989"/>
                                        </p:tgtEl>
                                        <p:attrNameLst>
                                          <p:attrName>style.visibility</p:attrName>
                                        </p:attrNameLst>
                                      </p:cBhvr>
                                      <p:to>
                                        <p:strVal val="visible"/>
                                      </p:to>
                                    </p:set>
                                    <p:anim calcmode="lin" valueType="num">
                                      <p:cBhvr additive="base">
                                        <p:cTn id="78" dur="500" fill="hold"/>
                                        <p:tgtEl>
                                          <p:spTgt spid="381989"/>
                                        </p:tgtEl>
                                        <p:attrNameLst>
                                          <p:attrName>ppt_x</p:attrName>
                                        </p:attrNameLst>
                                      </p:cBhvr>
                                      <p:tavLst>
                                        <p:tav tm="0">
                                          <p:val>
                                            <p:strVal val="0-#ppt_w/2"/>
                                          </p:val>
                                        </p:tav>
                                        <p:tav tm="100000">
                                          <p:val>
                                            <p:strVal val="#ppt_x"/>
                                          </p:val>
                                        </p:tav>
                                      </p:tavLst>
                                    </p:anim>
                                    <p:anim calcmode="lin" valueType="num">
                                      <p:cBhvr additive="base">
                                        <p:cTn id="79" dur="500" fill="hold"/>
                                        <p:tgtEl>
                                          <p:spTgt spid="381989"/>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381993"/>
                                        </p:tgtEl>
                                        <p:attrNameLst>
                                          <p:attrName>style.visibility</p:attrName>
                                        </p:attrNameLst>
                                      </p:cBhvr>
                                      <p:to>
                                        <p:strVal val="visible"/>
                                      </p:to>
                                    </p:set>
                                    <p:anim calcmode="lin" valueType="num">
                                      <p:cBhvr additive="base">
                                        <p:cTn id="82" dur="500" fill="hold"/>
                                        <p:tgtEl>
                                          <p:spTgt spid="381993"/>
                                        </p:tgtEl>
                                        <p:attrNameLst>
                                          <p:attrName>ppt_x</p:attrName>
                                        </p:attrNameLst>
                                      </p:cBhvr>
                                      <p:tavLst>
                                        <p:tav tm="0">
                                          <p:val>
                                            <p:strVal val="0-#ppt_w/2"/>
                                          </p:val>
                                        </p:tav>
                                        <p:tav tm="100000">
                                          <p:val>
                                            <p:strVal val="#ppt_x"/>
                                          </p:val>
                                        </p:tav>
                                      </p:tavLst>
                                    </p:anim>
                                    <p:anim calcmode="lin" valueType="num">
                                      <p:cBhvr additive="base">
                                        <p:cTn id="83" dur="500" fill="hold"/>
                                        <p:tgtEl>
                                          <p:spTgt spid="3819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73" grpId="0" animBg="1"/>
      <p:bldP spid="381974" grpId="0" animBg="1"/>
      <p:bldP spid="381975" grpId="0" animBg="1"/>
      <p:bldP spid="381977" grpId="0" animBg="1"/>
      <p:bldP spid="381979" grpId="0" animBg="1"/>
      <p:bldP spid="381980" grpId="0" animBg="1"/>
      <p:bldP spid="381981" grpId="0" animBg="1"/>
      <p:bldP spid="381982" grpId="0" animBg="1"/>
      <p:bldP spid="381984" grpId="0" animBg="1"/>
      <p:bldP spid="381985" grpId="0" animBg="1"/>
      <p:bldP spid="381986" grpId="0" animBg="1"/>
      <p:bldP spid="381987" grpId="0" animBg="1"/>
      <p:bldP spid="381988" grpId="0" animBg="1"/>
      <p:bldP spid="381989" grpId="0"/>
      <p:bldP spid="381991" grpId="0" animBg="1"/>
      <p:bldP spid="381993" grpId="0"/>
      <p:bldP spid="381994" grpId="0" animBg="1"/>
      <p:bldP spid="38199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115888"/>
            <a:ext cx="8229600" cy="703262"/>
          </a:xfrm>
        </p:spPr>
        <p:txBody>
          <a:bodyPr/>
          <a:lstStyle/>
          <a:p>
            <a:r>
              <a:rPr lang="en-US" sz="2000" u="sng"/>
              <a:t>PROSES PEMERIKSAAN PERKARA DENGAN ACARA CEPAT</a:t>
            </a:r>
            <a:br>
              <a:rPr lang="en-US" sz="2000" u="sng"/>
            </a:br>
            <a:r>
              <a:rPr lang="en-US" sz="1600"/>
              <a:t>( Pasal 98 dan Pasal 99 UU No. 9 Tahun 2004 jo UU No. 5 Tahun 1986  )</a:t>
            </a:r>
          </a:p>
        </p:txBody>
      </p:sp>
      <p:sp>
        <p:nvSpPr>
          <p:cNvPr id="387076" name="Rectangle 4"/>
          <p:cNvSpPr>
            <a:spLocks noChangeArrowheads="1"/>
          </p:cNvSpPr>
          <p:nvPr/>
        </p:nvSpPr>
        <p:spPr bwMode="auto">
          <a:xfrm>
            <a:off x="1284288" y="1146175"/>
            <a:ext cx="1800225" cy="914400"/>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a:solidFill>
                  <a:srgbClr val="000000"/>
                </a:solidFill>
              </a:rPr>
              <a:t>Gugatan </a:t>
            </a:r>
          </a:p>
          <a:p>
            <a:pPr marL="342900" indent="-342900" algn="ctr">
              <a:spcBef>
                <a:spcPct val="20000"/>
              </a:spcBef>
            </a:pPr>
            <a:r>
              <a:rPr lang="en-US" sz="1400">
                <a:solidFill>
                  <a:srgbClr val="000000"/>
                </a:solidFill>
              </a:rPr>
              <a:t>disertai permohonan </a:t>
            </a:r>
          </a:p>
          <a:p>
            <a:pPr marL="342900" indent="-342900" algn="ctr">
              <a:spcBef>
                <a:spcPct val="20000"/>
              </a:spcBef>
            </a:pPr>
            <a:r>
              <a:rPr lang="en-US" sz="1400">
                <a:solidFill>
                  <a:srgbClr val="000000"/>
                </a:solidFill>
              </a:rPr>
              <a:t>acara cepat</a:t>
            </a:r>
          </a:p>
        </p:txBody>
      </p:sp>
      <p:sp>
        <p:nvSpPr>
          <p:cNvPr id="387077" name="Rectangle 5"/>
          <p:cNvSpPr>
            <a:spLocks noChangeArrowheads="1"/>
          </p:cNvSpPr>
          <p:nvPr/>
        </p:nvSpPr>
        <p:spPr bwMode="auto">
          <a:xfrm>
            <a:off x="3660775" y="1069975"/>
            <a:ext cx="1416050" cy="792163"/>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u="sng">
                <a:solidFill>
                  <a:srgbClr val="000000"/>
                </a:solidFill>
              </a:rPr>
              <a:t>KETUA PTUN</a:t>
            </a:r>
          </a:p>
          <a:p>
            <a:pPr marL="342900" indent="-342900" algn="ctr">
              <a:spcBef>
                <a:spcPct val="20000"/>
              </a:spcBef>
            </a:pPr>
            <a:r>
              <a:rPr lang="en-US" sz="1400">
                <a:solidFill>
                  <a:srgbClr val="000000"/>
                </a:solidFill>
              </a:rPr>
              <a:t>d.t.w. 14 hari</a:t>
            </a:r>
          </a:p>
        </p:txBody>
      </p:sp>
      <p:sp>
        <p:nvSpPr>
          <p:cNvPr id="387078" name="Rectangle 6"/>
          <p:cNvSpPr>
            <a:spLocks noChangeArrowheads="1"/>
          </p:cNvSpPr>
          <p:nvPr/>
        </p:nvSpPr>
        <p:spPr bwMode="auto">
          <a:xfrm>
            <a:off x="3059113" y="2154238"/>
            <a:ext cx="2376487" cy="360362"/>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a:solidFill>
                  <a:srgbClr val="000000"/>
                </a:solidFill>
              </a:rPr>
              <a:t>Permohonan diterima</a:t>
            </a:r>
          </a:p>
        </p:txBody>
      </p:sp>
      <p:sp>
        <p:nvSpPr>
          <p:cNvPr id="387079" name="Rectangle 7"/>
          <p:cNvSpPr>
            <a:spLocks noChangeArrowheads="1"/>
          </p:cNvSpPr>
          <p:nvPr/>
        </p:nvSpPr>
        <p:spPr bwMode="auto">
          <a:xfrm>
            <a:off x="3059113" y="2751138"/>
            <a:ext cx="2376487" cy="5048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u="sng">
                <a:solidFill>
                  <a:srgbClr val="000000"/>
                </a:solidFill>
              </a:rPr>
              <a:t>Penunjukkan Hakim Tunggal</a:t>
            </a:r>
          </a:p>
          <a:p>
            <a:pPr marL="342900" indent="-342900" algn="ctr">
              <a:spcBef>
                <a:spcPct val="20000"/>
              </a:spcBef>
            </a:pPr>
            <a:r>
              <a:rPr lang="en-US" sz="1400">
                <a:solidFill>
                  <a:srgbClr val="000000"/>
                </a:solidFill>
              </a:rPr>
              <a:t>d.t.w. 7 hari</a:t>
            </a:r>
          </a:p>
        </p:txBody>
      </p:sp>
      <p:sp>
        <p:nvSpPr>
          <p:cNvPr id="387080" name="Rectangle 8"/>
          <p:cNvSpPr>
            <a:spLocks noChangeArrowheads="1"/>
          </p:cNvSpPr>
          <p:nvPr/>
        </p:nvSpPr>
        <p:spPr bwMode="auto">
          <a:xfrm>
            <a:off x="3059113" y="3509963"/>
            <a:ext cx="2401887" cy="5048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u="sng">
                <a:solidFill>
                  <a:srgbClr val="000000"/>
                </a:solidFill>
              </a:rPr>
              <a:t>Penetapan hari sidang</a:t>
            </a:r>
          </a:p>
          <a:p>
            <a:pPr marL="342900" indent="-342900" algn="ctr">
              <a:spcBef>
                <a:spcPct val="20000"/>
              </a:spcBef>
            </a:pPr>
            <a:r>
              <a:rPr lang="en-US" sz="1400">
                <a:solidFill>
                  <a:srgbClr val="000000"/>
                </a:solidFill>
              </a:rPr>
              <a:t>Tanpa Pemeriksaan Persiapan</a:t>
            </a:r>
          </a:p>
        </p:txBody>
      </p:sp>
      <p:sp>
        <p:nvSpPr>
          <p:cNvPr id="387081" name="Rectangle 9"/>
          <p:cNvSpPr>
            <a:spLocks noChangeArrowheads="1"/>
          </p:cNvSpPr>
          <p:nvPr/>
        </p:nvSpPr>
        <p:spPr bwMode="auto">
          <a:xfrm>
            <a:off x="3059113" y="4241800"/>
            <a:ext cx="2376487" cy="72072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a:solidFill>
                  <a:srgbClr val="000000"/>
                </a:solidFill>
              </a:rPr>
              <a:t>Jawaban dan Pembuktian </a:t>
            </a:r>
          </a:p>
          <a:p>
            <a:pPr marL="342900" indent="-342900" algn="ctr">
              <a:spcBef>
                <a:spcPct val="20000"/>
              </a:spcBef>
            </a:pPr>
            <a:r>
              <a:rPr lang="en-US" sz="1400">
                <a:solidFill>
                  <a:srgbClr val="000000"/>
                </a:solidFill>
              </a:rPr>
              <a:t>masing-masing pihak tidak </a:t>
            </a:r>
          </a:p>
          <a:p>
            <a:pPr marL="342900" indent="-342900" algn="ctr">
              <a:spcBef>
                <a:spcPct val="20000"/>
              </a:spcBef>
            </a:pPr>
            <a:r>
              <a:rPr lang="en-US" sz="1400">
                <a:solidFill>
                  <a:srgbClr val="000000"/>
                </a:solidFill>
              </a:rPr>
              <a:t>lebih dari 14 hari</a:t>
            </a:r>
          </a:p>
        </p:txBody>
      </p:sp>
      <p:sp>
        <p:nvSpPr>
          <p:cNvPr id="387082" name="Rectangle 10"/>
          <p:cNvSpPr>
            <a:spLocks noChangeArrowheads="1"/>
          </p:cNvSpPr>
          <p:nvPr/>
        </p:nvSpPr>
        <p:spPr bwMode="auto">
          <a:xfrm>
            <a:off x="3059113" y="5195888"/>
            <a:ext cx="2376487" cy="320675"/>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a:solidFill>
                  <a:srgbClr val="000000"/>
                </a:solidFill>
              </a:rPr>
              <a:t>KESIMPULAN</a:t>
            </a:r>
          </a:p>
        </p:txBody>
      </p:sp>
      <p:sp>
        <p:nvSpPr>
          <p:cNvPr id="387083" name="Rectangle 11"/>
          <p:cNvSpPr>
            <a:spLocks noChangeArrowheads="1"/>
          </p:cNvSpPr>
          <p:nvPr/>
        </p:nvSpPr>
        <p:spPr bwMode="auto">
          <a:xfrm>
            <a:off x="3059113" y="5719763"/>
            <a:ext cx="2376487" cy="373062"/>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a:solidFill>
                  <a:srgbClr val="000000"/>
                </a:solidFill>
              </a:rPr>
              <a:t>PUTUSAN</a:t>
            </a:r>
          </a:p>
        </p:txBody>
      </p:sp>
      <p:sp>
        <p:nvSpPr>
          <p:cNvPr id="387084" name="Line 12"/>
          <p:cNvSpPr>
            <a:spLocks noChangeShapeType="1"/>
          </p:cNvSpPr>
          <p:nvPr/>
        </p:nvSpPr>
        <p:spPr bwMode="auto">
          <a:xfrm>
            <a:off x="3122613" y="1506538"/>
            <a:ext cx="504825" cy="0"/>
          </a:xfrm>
          <a:prstGeom prst="line">
            <a:avLst/>
          </a:prstGeom>
          <a:noFill/>
          <a:ln w="9525">
            <a:solidFill>
              <a:schemeClr val="tx1"/>
            </a:solidFill>
            <a:round/>
            <a:headEnd/>
            <a:tailEnd type="triangle" w="med" len="med"/>
          </a:ln>
          <a:effectLst/>
        </p:spPr>
        <p:txBody>
          <a:bodyPr/>
          <a:lstStyle/>
          <a:p>
            <a:endParaRPr lang="id-ID"/>
          </a:p>
        </p:txBody>
      </p:sp>
      <p:sp>
        <p:nvSpPr>
          <p:cNvPr id="387085" name="Line 13"/>
          <p:cNvSpPr>
            <a:spLocks noChangeShapeType="1"/>
          </p:cNvSpPr>
          <p:nvPr/>
        </p:nvSpPr>
        <p:spPr bwMode="auto">
          <a:xfrm>
            <a:off x="4237038" y="2009775"/>
            <a:ext cx="0" cy="144463"/>
          </a:xfrm>
          <a:prstGeom prst="line">
            <a:avLst/>
          </a:prstGeom>
          <a:noFill/>
          <a:ln w="9525">
            <a:solidFill>
              <a:schemeClr val="tx1"/>
            </a:solidFill>
            <a:round/>
            <a:headEnd/>
            <a:tailEnd type="triangle" w="med" len="med"/>
          </a:ln>
          <a:effectLst/>
        </p:spPr>
        <p:txBody>
          <a:bodyPr/>
          <a:lstStyle/>
          <a:p>
            <a:endParaRPr lang="id-ID"/>
          </a:p>
        </p:txBody>
      </p:sp>
      <p:sp>
        <p:nvSpPr>
          <p:cNvPr id="387087" name="Line 15"/>
          <p:cNvSpPr>
            <a:spLocks noChangeShapeType="1"/>
          </p:cNvSpPr>
          <p:nvPr/>
        </p:nvSpPr>
        <p:spPr bwMode="auto">
          <a:xfrm>
            <a:off x="4237038" y="2538413"/>
            <a:ext cx="0" cy="195262"/>
          </a:xfrm>
          <a:prstGeom prst="line">
            <a:avLst/>
          </a:prstGeom>
          <a:noFill/>
          <a:ln w="9525">
            <a:solidFill>
              <a:schemeClr val="tx1"/>
            </a:solidFill>
            <a:round/>
            <a:headEnd/>
            <a:tailEnd type="triangle" w="med" len="med"/>
          </a:ln>
          <a:effectLst/>
        </p:spPr>
        <p:txBody>
          <a:bodyPr/>
          <a:lstStyle/>
          <a:p>
            <a:endParaRPr lang="id-ID"/>
          </a:p>
        </p:txBody>
      </p:sp>
      <p:sp>
        <p:nvSpPr>
          <p:cNvPr id="387088" name="Line 16"/>
          <p:cNvSpPr>
            <a:spLocks noChangeShapeType="1"/>
          </p:cNvSpPr>
          <p:nvPr/>
        </p:nvSpPr>
        <p:spPr bwMode="auto">
          <a:xfrm>
            <a:off x="4237038" y="3271838"/>
            <a:ext cx="0" cy="195262"/>
          </a:xfrm>
          <a:prstGeom prst="line">
            <a:avLst/>
          </a:prstGeom>
          <a:noFill/>
          <a:ln w="9525">
            <a:solidFill>
              <a:schemeClr val="tx1"/>
            </a:solidFill>
            <a:round/>
            <a:headEnd/>
            <a:tailEnd type="triangle" w="med" len="med"/>
          </a:ln>
          <a:effectLst/>
        </p:spPr>
        <p:txBody>
          <a:bodyPr/>
          <a:lstStyle/>
          <a:p>
            <a:endParaRPr lang="id-ID"/>
          </a:p>
        </p:txBody>
      </p:sp>
      <p:sp>
        <p:nvSpPr>
          <p:cNvPr id="387090" name="Line 18"/>
          <p:cNvSpPr>
            <a:spLocks noChangeShapeType="1"/>
          </p:cNvSpPr>
          <p:nvPr/>
        </p:nvSpPr>
        <p:spPr bwMode="auto">
          <a:xfrm>
            <a:off x="4237038" y="4025900"/>
            <a:ext cx="0" cy="195263"/>
          </a:xfrm>
          <a:prstGeom prst="line">
            <a:avLst/>
          </a:prstGeom>
          <a:noFill/>
          <a:ln w="9525">
            <a:solidFill>
              <a:schemeClr val="tx1"/>
            </a:solidFill>
            <a:round/>
            <a:headEnd/>
            <a:tailEnd type="triangle" w="med" len="med"/>
          </a:ln>
          <a:effectLst/>
        </p:spPr>
        <p:txBody>
          <a:bodyPr/>
          <a:lstStyle/>
          <a:p>
            <a:endParaRPr lang="id-ID"/>
          </a:p>
        </p:txBody>
      </p:sp>
      <p:sp>
        <p:nvSpPr>
          <p:cNvPr id="387091" name="Line 19"/>
          <p:cNvSpPr>
            <a:spLocks noChangeShapeType="1"/>
          </p:cNvSpPr>
          <p:nvPr/>
        </p:nvSpPr>
        <p:spPr bwMode="auto">
          <a:xfrm>
            <a:off x="4249738" y="4983163"/>
            <a:ext cx="0" cy="195262"/>
          </a:xfrm>
          <a:prstGeom prst="line">
            <a:avLst/>
          </a:prstGeom>
          <a:noFill/>
          <a:ln w="9525">
            <a:solidFill>
              <a:schemeClr val="tx1"/>
            </a:solidFill>
            <a:round/>
            <a:headEnd/>
            <a:tailEnd type="triangle" w="med" len="med"/>
          </a:ln>
          <a:effectLst/>
        </p:spPr>
        <p:txBody>
          <a:bodyPr/>
          <a:lstStyle/>
          <a:p>
            <a:endParaRPr lang="id-ID"/>
          </a:p>
        </p:txBody>
      </p:sp>
      <p:sp>
        <p:nvSpPr>
          <p:cNvPr id="387092" name="Line 20"/>
          <p:cNvSpPr>
            <a:spLocks noChangeShapeType="1"/>
          </p:cNvSpPr>
          <p:nvPr/>
        </p:nvSpPr>
        <p:spPr bwMode="auto">
          <a:xfrm>
            <a:off x="4237038" y="5486400"/>
            <a:ext cx="0" cy="195263"/>
          </a:xfrm>
          <a:prstGeom prst="line">
            <a:avLst/>
          </a:prstGeom>
          <a:noFill/>
          <a:ln w="9525">
            <a:solidFill>
              <a:schemeClr val="tx1"/>
            </a:solidFill>
            <a:round/>
            <a:headEnd/>
            <a:tailEnd type="triangle" w="med" len="med"/>
          </a:ln>
          <a:effectLst/>
        </p:spPr>
        <p:txBody>
          <a:bodyPr/>
          <a:lstStyle/>
          <a:p>
            <a:endParaRPr lang="id-ID"/>
          </a:p>
        </p:txBody>
      </p:sp>
      <p:sp>
        <p:nvSpPr>
          <p:cNvPr id="387093" name="Line 21"/>
          <p:cNvSpPr>
            <a:spLocks noChangeShapeType="1"/>
          </p:cNvSpPr>
          <p:nvPr/>
        </p:nvSpPr>
        <p:spPr bwMode="auto">
          <a:xfrm>
            <a:off x="5135563" y="1509713"/>
            <a:ext cx="1008062" cy="0"/>
          </a:xfrm>
          <a:prstGeom prst="line">
            <a:avLst/>
          </a:prstGeom>
          <a:noFill/>
          <a:ln w="9525">
            <a:solidFill>
              <a:schemeClr val="tx1"/>
            </a:solidFill>
            <a:round/>
            <a:headEnd/>
            <a:tailEnd type="triangle" w="med" len="med"/>
          </a:ln>
          <a:effectLst/>
        </p:spPr>
        <p:txBody>
          <a:bodyPr/>
          <a:lstStyle/>
          <a:p>
            <a:endParaRPr lang="id-ID"/>
          </a:p>
        </p:txBody>
      </p:sp>
      <p:sp>
        <p:nvSpPr>
          <p:cNvPr id="387094" name="Rectangle 22"/>
          <p:cNvSpPr>
            <a:spLocks noChangeArrowheads="1"/>
          </p:cNvSpPr>
          <p:nvPr/>
        </p:nvSpPr>
        <p:spPr bwMode="auto">
          <a:xfrm>
            <a:off x="6194425" y="1265238"/>
            <a:ext cx="1295400" cy="431800"/>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u="sng">
                <a:solidFill>
                  <a:srgbClr val="000000"/>
                </a:solidFill>
              </a:rPr>
              <a:t>PENETAPAN</a:t>
            </a:r>
            <a:endParaRPr lang="en-US" sz="1400">
              <a:solidFill>
                <a:srgbClr val="000000"/>
              </a:solidFill>
            </a:endParaRPr>
          </a:p>
        </p:txBody>
      </p:sp>
      <p:sp>
        <p:nvSpPr>
          <p:cNvPr id="387095" name="Line 23"/>
          <p:cNvSpPr>
            <a:spLocks noChangeShapeType="1"/>
          </p:cNvSpPr>
          <p:nvPr/>
        </p:nvSpPr>
        <p:spPr bwMode="auto">
          <a:xfrm>
            <a:off x="4237038" y="2009775"/>
            <a:ext cx="2592387" cy="0"/>
          </a:xfrm>
          <a:prstGeom prst="line">
            <a:avLst/>
          </a:prstGeom>
          <a:noFill/>
          <a:ln w="9525">
            <a:solidFill>
              <a:schemeClr val="tx1"/>
            </a:solidFill>
            <a:round/>
            <a:headEnd/>
            <a:tailEnd/>
          </a:ln>
          <a:effectLst/>
        </p:spPr>
        <p:txBody>
          <a:bodyPr/>
          <a:lstStyle/>
          <a:p>
            <a:endParaRPr lang="id-ID"/>
          </a:p>
        </p:txBody>
      </p:sp>
      <p:sp>
        <p:nvSpPr>
          <p:cNvPr id="387096" name="Line 24"/>
          <p:cNvSpPr>
            <a:spLocks noChangeShapeType="1"/>
          </p:cNvSpPr>
          <p:nvPr/>
        </p:nvSpPr>
        <p:spPr bwMode="auto">
          <a:xfrm>
            <a:off x="6829425" y="1722438"/>
            <a:ext cx="0" cy="503237"/>
          </a:xfrm>
          <a:prstGeom prst="line">
            <a:avLst/>
          </a:prstGeom>
          <a:noFill/>
          <a:ln w="9525">
            <a:solidFill>
              <a:schemeClr val="tx1"/>
            </a:solidFill>
            <a:round/>
            <a:headEnd/>
            <a:tailEnd type="triangle" w="med" len="med"/>
          </a:ln>
          <a:effectLst/>
        </p:spPr>
        <p:txBody>
          <a:bodyPr/>
          <a:lstStyle/>
          <a:p>
            <a:endParaRPr lang="id-ID"/>
          </a:p>
        </p:txBody>
      </p:sp>
      <p:sp>
        <p:nvSpPr>
          <p:cNvPr id="387097" name="Rectangle 25"/>
          <p:cNvSpPr>
            <a:spLocks noChangeArrowheads="1"/>
          </p:cNvSpPr>
          <p:nvPr/>
        </p:nvSpPr>
        <p:spPr bwMode="auto">
          <a:xfrm>
            <a:off x="5749925" y="2247900"/>
            <a:ext cx="2998788" cy="1109663"/>
          </a:xfrm>
          <a:prstGeom prst="rect">
            <a:avLst/>
          </a:prstGeom>
          <a:solidFill>
            <a:schemeClr val="accent1"/>
          </a:solidFill>
          <a:ln w="9525" algn="ctr">
            <a:noFill/>
            <a:miter lim="800000"/>
            <a:headEnd/>
            <a:tailEnd/>
          </a:ln>
          <a:effectLst/>
        </p:spPr>
        <p:txBody>
          <a:bodyPr wrap="none" anchor="ctr"/>
          <a:lstStyle/>
          <a:p>
            <a:pPr marL="342900" indent="-342900" algn="ctr">
              <a:spcBef>
                <a:spcPct val="20000"/>
              </a:spcBef>
            </a:pPr>
            <a:r>
              <a:rPr lang="en-US" sz="1400">
                <a:solidFill>
                  <a:srgbClr val="000000"/>
                </a:solidFill>
              </a:rPr>
              <a:t>Permohonan ditolak </a:t>
            </a:r>
          </a:p>
          <a:p>
            <a:pPr marL="342900" indent="-342900" algn="ctr">
              <a:spcBef>
                <a:spcPct val="20000"/>
              </a:spcBef>
            </a:pPr>
            <a:r>
              <a:rPr lang="en-US" sz="1400">
                <a:solidFill>
                  <a:srgbClr val="000000"/>
                </a:solidFill>
              </a:rPr>
              <a:t>sekaligus dalam penetapan tersebut </a:t>
            </a:r>
          </a:p>
          <a:p>
            <a:pPr marL="342900" indent="-342900" algn="ctr">
              <a:spcBef>
                <a:spcPct val="20000"/>
              </a:spcBef>
            </a:pPr>
            <a:r>
              <a:rPr lang="en-US" sz="1400">
                <a:solidFill>
                  <a:srgbClr val="000000"/>
                </a:solidFill>
              </a:rPr>
              <a:t>ditetapkan Pemeriksaan dilaksanakan </a:t>
            </a:r>
          </a:p>
          <a:p>
            <a:pPr marL="342900" indent="-342900" algn="ctr">
              <a:spcBef>
                <a:spcPct val="20000"/>
              </a:spcBef>
            </a:pPr>
            <a:r>
              <a:rPr lang="en-US" sz="1400">
                <a:solidFill>
                  <a:srgbClr val="000000"/>
                </a:solidFill>
              </a:rPr>
              <a:t>dengan Acara Biasa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plus(in)">
                                      <p:cBhvr>
                                        <p:cTn id="7" dur="3000"/>
                                        <p:tgtEl>
                                          <p:spTgt spid="387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87076"/>
                                        </p:tgtEl>
                                        <p:attrNameLst>
                                          <p:attrName>style.visibility</p:attrName>
                                        </p:attrNameLst>
                                      </p:cBhvr>
                                      <p:to>
                                        <p:strVal val="visible"/>
                                      </p:to>
                                    </p:set>
                                    <p:animEffect transition="in" filter="wheel(4)">
                                      <p:cBhvr>
                                        <p:cTn id="12" dur="3000"/>
                                        <p:tgtEl>
                                          <p:spTgt spid="387076"/>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387084"/>
                                        </p:tgtEl>
                                        <p:attrNameLst>
                                          <p:attrName>style.visibility</p:attrName>
                                        </p:attrNameLst>
                                      </p:cBhvr>
                                      <p:to>
                                        <p:strVal val="visible"/>
                                      </p:to>
                                    </p:set>
                                    <p:animEffect transition="in" filter="wheel(4)">
                                      <p:cBhvr>
                                        <p:cTn id="15" dur="3000"/>
                                        <p:tgtEl>
                                          <p:spTgt spid="387084"/>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387077"/>
                                        </p:tgtEl>
                                        <p:attrNameLst>
                                          <p:attrName>style.visibility</p:attrName>
                                        </p:attrNameLst>
                                      </p:cBhvr>
                                      <p:to>
                                        <p:strVal val="visible"/>
                                      </p:to>
                                    </p:set>
                                    <p:animEffect transition="in" filter="wheel(4)">
                                      <p:cBhvr>
                                        <p:cTn id="18" dur="3000"/>
                                        <p:tgtEl>
                                          <p:spTgt spid="387077"/>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387093"/>
                                        </p:tgtEl>
                                        <p:attrNameLst>
                                          <p:attrName>style.visibility</p:attrName>
                                        </p:attrNameLst>
                                      </p:cBhvr>
                                      <p:to>
                                        <p:strVal val="visible"/>
                                      </p:to>
                                    </p:set>
                                    <p:animEffect transition="in" filter="wheel(4)">
                                      <p:cBhvr>
                                        <p:cTn id="21" dur="3000"/>
                                        <p:tgtEl>
                                          <p:spTgt spid="387093"/>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387094"/>
                                        </p:tgtEl>
                                        <p:attrNameLst>
                                          <p:attrName>style.visibility</p:attrName>
                                        </p:attrNameLst>
                                      </p:cBhvr>
                                      <p:to>
                                        <p:strVal val="visible"/>
                                      </p:to>
                                    </p:set>
                                    <p:animEffect transition="in" filter="wheel(4)">
                                      <p:cBhvr>
                                        <p:cTn id="24" dur="3000"/>
                                        <p:tgtEl>
                                          <p:spTgt spid="387094"/>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387095"/>
                                        </p:tgtEl>
                                        <p:attrNameLst>
                                          <p:attrName>style.visibility</p:attrName>
                                        </p:attrNameLst>
                                      </p:cBhvr>
                                      <p:to>
                                        <p:strVal val="visible"/>
                                      </p:to>
                                    </p:set>
                                    <p:animEffect transition="in" filter="wheel(4)">
                                      <p:cBhvr>
                                        <p:cTn id="27" dur="3000"/>
                                        <p:tgtEl>
                                          <p:spTgt spid="387095"/>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387085"/>
                                        </p:tgtEl>
                                        <p:attrNameLst>
                                          <p:attrName>style.visibility</p:attrName>
                                        </p:attrNameLst>
                                      </p:cBhvr>
                                      <p:to>
                                        <p:strVal val="visible"/>
                                      </p:to>
                                    </p:set>
                                    <p:animEffect transition="in" filter="wheel(4)">
                                      <p:cBhvr>
                                        <p:cTn id="30" dur="3000"/>
                                        <p:tgtEl>
                                          <p:spTgt spid="387085"/>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387078"/>
                                        </p:tgtEl>
                                        <p:attrNameLst>
                                          <p:attrName>style.visibility</p:attrName>
                                        </p:attrNameLst>
                                      </p:cBhvr>
                                      <p:to>
                                        <p:strVal val="visible"/>
                                      </p:to>
                                    </p:set>
                                    <p:animEffect transition="in" filter="wheel(4)">
                                      <p:cBhvr>
                                        <p:cTn id="33" dur="3000"/>
                                        <p:tgtEl>
                                          <p:spTgt spid="387078"/>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387087"/>
                                        </p:tgtEl>
                                        <p:attrNameLst>
                                          <p:attrName>style.visibility</p:attrName>
                                        </p:attrNameLst>
                                      </p:cBhvr>
                                      <p:to>
                                        <p:strVal val="visible"/>
                                      </p:to>
                                    </p:set>
                                    <p:animEffect transition="in" filter="wheel(4)">
                                      <p:cBhvr>
                                        <p:cTn id="36" dur="3000"/>
                                        <p:tgtEl>
                                          <p:spTgt spid="387087"/>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387079"/>
                                        </p:tgtEl>
                                        <p:attrNameLst>
                                          <p:attrName>style.visibility</p:attrName>
                                        </p:attrNameLst>
                                      </p:cBhvr>
                                      <p:to>
                                        <p:strVal val="visible"/>
                                      </p:to>
                                    </p:set>
                                    <p:animEffect transition="in" filter="wheel(4)">
                                      <p:cBhvr>
                                        <p:cTn id="39" dur="3000"/>
                                        <p:tgtEl>
                                          <p:spTgt spid="387079"/>
                                        </p:tgtEl>
                                      </p:cBhvr>
                                    </p:animEffect>
                                  </p:childTnLst>
                                </p:cTn>
                              </p:par>
                              <p:par>
                                <p:cTn id="40" presetID="21" presetClass="entr" presetSubtype="4" fill="hold" grpId="0" nodeType="withEffect">
                                  <p:stCondLst>
                                    <p:cond delay="0"/>
                                  </p:stCondLst>
                                  <p:childTnLst>
                                    <p:set>
                                      <p:cBhvr>
                                        <p:cTn id="41" dur="1" fill="hold">
                                          <p:stCondLst>
                                            <p:cond delay="0"/>
                                          </p:stCondLst>
                                        </p:cTn>
                                        <p:tgtEl>
                                          <p:spTgt spid="387088"/>
                                        </p:tgtEl>
                                        <p:attrNameLst>
                                          <p:attrName>style.visibility</p:attrName>
                                        </p:attrNameLst>
                                      </p:cBhvr>
                                      <p:to>
                                        <p:strVal val="visible"/>
                                      </p:to>
                                    </p:set>
                                    <p:animEffect transition="in" filter="wheel(4)">
                                      <p:cBhvr>
                                        <p:cTn id="42" dur="3000"/>
                                        <p:tgtEl>
                                          <p:spTgt spid="387088"/>
                                        </p:tgtEl>
                                      </p:cBhvr>
                                    </p:animEffect>
                                  </p:childTnLst>
                                </p:cTn>
                              </p:par>
                              <p:par>
                                <p:cTn id="43" presetID="21" presetClass="entr" presetSubtype="4" fill="hold" grpId="0" nodeType="withEffect">
                                  <p:stCondLst>
                                    <p:cond delay="0"/>
                                  </p:stCondLst>
                                  <p:childTnLst>
                                    <p:set>
                                      <p:cBhvr>
                                        <p:cTn id="44" dur="1" fill="hold">
                                          <p:stCondLst>
                                            <p:cond delay="0"/>
                                          </p:stCondLst>
                                        </p:cTn>
                                        <p:tgtEl>
                                          <p:spTgt spid="387080"/>
                                        </p:tgtEl>
                                        <p:attrNameLst>
                                          <p:attrName>style.visibility</p:attrName>
                                        </p:attrNameLst>
                                      </p:cBhvr>
                                      <p:to>
                                        <p:strVal val="visible"/>
                                      </p:to>
                                    </p:set>
                                    <p:animEffect transition="in" filter="wheel(4)">
                                      <p:cBhvr>
                                        <p:cTn id="45" dur="3000"/>
                                        <p:tgtEl>
                                          <p:spTgt spid="387080"/>
                                        </p:tgtEl>
                                      </p:cBhvr>
                                    </p:animEffect>
                                  </p:childTnLst>
                                </p:cTn>
                              </p:par>
                              <p:par>
                                <p:cTn id="46" presetID="21" presetClass="entr" presetSubtype="4" fill="hold" grpId="0" nodeType="withEffect">
                                  <p:stCondLst>
                                    <p:cond delay="0"/>
                                  </p:stCondLst>
                                  <p:childTnLst>
                                    <p:set>
                                      <p:cBhvr>
                                        <p:cTn id="47" dur="1" fill="hold">
                                          <p:stCondLst>
                                            <p:cond delay="0"/>
                                          </p:stCondLst>
                                        </p:cTn>
                                        <p:tgtEl>
                                          <p:spTgt spid="387090"/>
                                        </p:tgtEl>
                                        <p:attrNameLst>
                                          <p:attrName>style.visibility</p:attrName>
                                        </p:attrNameLst>
                                      </p:cBhvr>
                                      <p:to>
                                        <p:strVal val="visible"/>
                                      </p:to>
                                    </p:set>
                                    <p:animEffect transition="in" filter="wheel(4)">
                                      <p:cBhvr>
                                        <p:cTn id="48" dur="3000"/>
                                        <p:tgtEl>
                                          <p:spTgt spid="387090"/>
                                        </p:tgtEl>
                                      </p:cBhvr>
                                    </p:animEffect>
                                  </p:childTnLst>
                                </p:cTn>
                              </p:par>
                              <p:par>
                                <p:cTn id="49" presetID="21" presetClass="entr" presetSubtype="4" fill="hold" grpId="0" nodeType="withEffect">
                                  <p:stCondLst>
                                    <p:cond delay="0"/>
                                  </p:stCondLst>
                                  <p:childTnLst>
                                    <p:set>
                                      <p:cBhvr>
                                        <p:cTn id="50" dur="1" fill="hold">
                                          <p:stCondLst>
                                            <p:cond delay="0"/>
                                          </p:stCondLst>
                                        </p:cTn>
                                        <p:tgtEl>
                                          <p:spTgt spid="387081"/>
                                        </p:tgtEl>
                                        <p:attrNameLst>
                                          <p:attrName>style.visibility</p:attrName>
                                        </p:attrNameLst>
                                      </p:cBhvr>
                                      <p:to>
                                        <p:strVal val="visible"/>
                                      </p:to>
                                    </p:set>
                                    <p:animEffect transition="in" filter="wheel(4)">
                                      <p:cBhvr>
                                        <p:cTn id="51" dur="3000"/>
                                        <p:tgtEl>
                                          <p:spTgt spid="387081"/>
                                        </p:tgtEl>
                                      </p:cBhvr>
                                    </p:animEffect>
                                  </p:childTnLst>
                                </p:cTn>
                              </p:par>
                              <p:par>
                                <p:cTn id="52" presetID="21" presetClass="entr" presetSubtype="4" fill="hold" grpId="0" nodeType="withEffect">
                                  <p:stCondLst>
                                    <p:cond delay="0"/>
                                  </p:stCondLst>
                                  <p:childTnLst>
                                    <p:set>
                                      <p:cBhvr>
                                        <p:cTn id="53" dur="1" fill="hold">
                                          <p:stCondLst>
                                            <p:cond delay="0"/>
                                          </p:stCondLst>
                                        </p:cTn>
                                        <p:tgtEl>
                                          <p:spTgt spid="387091"/>
                                        </p:tgtEl>
                                        <p:attrNameLst>
                                          <p:attrName>style.visibility</p:attrName>
                                        </p:attrNameLst>
                                      </p:cBhvr>
                                      <p:to>
                                        <p:strVal val="visible"/>
                                      </p:to>
                                    </p:set>
                                    <p:animEffect transition="in" filter="wheel(4)">
                                      <p:cBhvr>
                                        <p:cTn id="54" dur="3000"/>
                                        <p:tgtEl>
                                          <p:spTgt spid="387091"/>
                                        </p:tgtEl>
                                      </p:cBhvr>
                                    </p:animEffect>
                                  </p:childTnLst>
                                </p:cTn>
                              </p:par>
                              <p:par>
                                <p:cTn id="55" presetID="21" presetClass="entr" presetSubtype="4" fill="hold" grpId="0" nodeType="withEffect">
                                  <p:stCondLst>
                                    <p:cond delay="0"/>
                                  </p:stCondLst>
                                  <p:childTnLst>
                                    <p:set>
                                      <p:cBhvr>
                                        <p:cTn id="56" dur="1" fill="hold">
                                          <p:stCondLst>
                                            <p:cond delay="0"/>
                                          </p:stCondLst>
                                        </p:cTn>
                                        <p:tgtEl>
                                          <p:spTgt spid="387082"/>
                                        </p:tgtEl>
                                        <p:attrNameLst>
                                          <p:attrName>style.visibility</p:attrName>
                                        </p:attrNameLst>
                                      </p:cBhvr>
                                      <p:to>
                                        <p:strVal val="visible"/>
                                      </p:to>
                                    </p:set>
                                    <p:animEffect transition="in" filter="wheel(4)">
                                      <p:cBhvr>
                                        <p:cTn id="57" dur="3000"/>
                                        <p:tgtEl>
                                          <p:spTgt spid="387082"/>
                                        </p:tgtEl>
                                      </p:cBhvr>
                                    </p:animEffect>
                                  </p:childTnLst>
                                </p:cTn>
                              </p:par>
                              <p:par>
                                <p:cTn id="58" presetID="21" presetClass="entr" presetSubtype="4" fill="hold" grpId="0" nodeType="withEffect">
                                  <p:stCondLst>
                                    <p:cond delay="0"/>
                                  </p:stCondLst>
                                  <p:childTnLst>
                                    <p:set>
                                      <p:cBhvr>
                                        <p:cTn id="59" dur="1" fill="hold">
                                          <p:stCondLst>
                                            <p:cond delay="0"/>
                                          </p:stCondLst>
                                        </p:cTn>
                                        <p:tgtEl>
                                          <p:spTgt spid="387092"/>
                                        </p:tgtEl>
                                        <p:attrNameLst>
                                          <p:attrName>style.visibility</p:attrName>
                                        </p:attrNameLst>
                                      </p:cBhvr>
                                      <p:to>
                                        <p:strVal val="visible"/>
                                      </p:to>
                                    </p:set>
                                    <p:animEffect transition="in" filter="wheel(4)">
                                      <p:cBhvr>
                                        <p:cTn id="60" dur="3000"/>
                                        <p:tgtEl>
                                          <p:spTgt spid="387092"/>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387083"/>
                                        </p:tgtEl>
                                        <p:attrNameLst>
                                          <p:attrName>style.visibility</p:attrName>
                                        </p:attrNameLst>
                                      </p:cBhvr>
                                      <p:to>
                                        <p:strVal val="visible"/>
                                      </p:to>
                                    </p:set>
                                    <p:animEffect transition="in" filter="wheel(4)">
                                      <p:cBhvr>
                                        <p:cTn id="63" dur="3000"/>
                                        <p:tgtEl>
                                          <p:spTgt spid="387083"/>
                                        </p:tgtEl>
                                      </p:cBhvr>
                                    </p:animEffect>
                                  </p:childTnLst>
                                </p:cTn>
                              </p:par>
                              <p:par>
                                <p:cTn id="64" presetID="21" presetClass="entr" presetSubtype="4" fill="hold" grpId="0" nodeType="withEffect">
                                  <p:stCondLst>
                                    <p:cond delay="0"/>
                                  </p:stCondLst>
                                  <p:childTnLst>
                                    <p:set>
                                      <p:cBhvr>
                                        <p:cTn id="65" dur="1" fill="hold">
                                          <p:stCondLst>
                                            <p:cond delay="0"/>
                                          </p:stCondLst>
                                        </p:cTn>
                                        <p:tgtEl>
                                          <p:spTgt spid="387096"/>
                                        </p:tgtEl>
                                        <p:attrNameLst>
                                          <p:attrName>style.visibility</p:attrName>
                                        </p:attrNameLst>
                                      </p:cBhvr>
                                      <p:to>
                                        <p:strVal val="visible"/>
                                      </p:to>
                                    </p:set>
                                    <p:animEffect transition="in" filter="wheel(4)">
                                      <p:cBhvr>
                                        <p:cTn id="66" dur="3000"/>
                                        <p:tgtEl>
                                          <p:spTgt spid="387096"/>
                                        </p:tgtEl>
                                      </p:cBhvr>
                                    </p:animEffect>
                                  </p:childTnLst>
                                </p:cTn>
                              </p:par>
                              <p:par>
                                <p:cTn id="67" presetID="21" presetClass="entr" presetSubtype="4" fill="hold" grpId="0" nodeType="withEffect">
                                  <p:stCondLst>
                                    <p:cond delay="0"/>
                                  </p:stCondLst>
                                  <p:childTnLst>
                                    <p:set>
                                      <p:cBhvr>
                                        <p:cTn id="68" dur="1" fill="hold">
                                          <p:stCondLst>
                                            <p:cond delay="0"/>
                                          </p:stCondLst>
                                        </p:cTn>
                                        <p:tgtEl>
                                          <p:spTgt spid="387097"/>
                                        </p:tgtEl>
                                        <p:attrNameLst>
                                          <p:attrName>style.visibility</p:attrName>
                                        </p:attrNameLst>
                                      </p:cBhvr>
                                      <p:to>
                                        <p:strVal val="visible"/>
                                      </p:to>
                                    </p:set>
                                    <p:animEffect transition="in" filter="wheel(4)">
                                      <p:cBhvr>
                                        <p:cTn id="69" dur="3000"/>
                                        <p:tgtEl>
                                          <p:spTgt spid="387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P spid="387076" grpId="0" animBg="1"/>
      <p:bldP spid="387077" grpId="0" animBg="1"/>
      <p:bldP spid="387078" grpId="0" animBg="1"/>
      <p:bldP spid="387079" grpId="0" animBg="1"/>
      <p:bldP spid="387080" grpId="0" animBg="1"/>
      <p:bldP spid="387081" grpId="0" animBg="1"/>
      <p:bldP spid="387082" grpId="0" animBg="1"/>
      <p:bldP spid="387083" grpId="0" animBg="1"/>
      <p:bldP spid="387084" grpId="0" animBg="1"/>
      <p:bldP spid="387085" grpId="0" animBg="1"/>
      <p:bldP spid="387087" grpId="0" animBg="1"/>
      <p:bldP spid="387088" grpId="0" animBg="1"/>
      <p:bldP spid="387090" grpId="0" animBg="1"/>
      <p:bldP spid="387091" grpId="0" animBg="1"/>
      <p:bldP spid="387092" grpId="0" animBg="1"/>
      <p:bldP spid="387093" grpId="0" animBg="1"/>
      <p:bldP spid="387094" grpId="0" animBg="1"/>
      <p:bldP spid="387095" grpId="0" animBg="1"/>
      <p:bldP spid="387096" grpId="0" animBg="1"/>
      <p:bldP spid="38709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457200" y="125413"/>
            <a:ext cx="8229600" cy="703262"/>
          </a:xfrm>
        </p:spPr>
        <p:txBody>
          <a:bodyPr/>
          <a:lstStyle/>
          <a:p>
            <a:r>
              <a:rPr lang="en-US" sz="2000" b="1" u="sng">
                <a:latin typeface="Book Antiqua" pitchFamily="18" charset="0"/>
              </a:rPr>
              <a:t>TAHAP PEMERIKSAAN PERKARA DENGAN ACARA BIASA</a:t>
            </a:r>
          </a:p>
        </p:txBody>
      </p:sp>
      <p:sp>
        <p:nvSpPr>
          <p:cNvPr id="390147" name="Rectangle 3"/>
          <p:cNvSpPr>
            <a:spLocks noGrp="1" noChangeArrowheads="1"/>
          </p:cNvSpPr>
          <p:nvPr>
            <p:ph idx="1"/>
          </p:nvPr>
        </p:nvSpPr>
        <p:spPr>
          <a:xfrm>
            <a:off x="3429000" y="908050"/>
            <a:ext cx="2303463" cy="731838"/>
          </a:xfrm>
          <a:noFill/>
          <a:ln>
            <a:solidFill>
              <a:schemeClr val="tx1"/>
            </a:solidFill>
          </a:ln>
        </p:spPr>
        <p:txBody>
          <a:bodyPr>
            <a:normAutofit/>
          </a:bodyPr>
          <a:lstStyle/>
          <a:p>
            <a:pPr marL="609600" indent="-609600" algn="ctr">
              <a:lnSpc>
                <a:spcPct val="80000"/>
              </a:lnSpc>
              <a:buFont typeface="Wingdings" pitchFamily="2" charset="2"/>
              <a:buNone/>
            </a:pPr>
            <a:r>
              <a:rPr lang="en-US" sz="2000"/>
              <a:t>PEMBACAAN </a:t>
            </a:r>
          </a:p>
          <a:p>
            <a:pPr marL="609600" indent="-609600" algn="ctr">
              <a:lnSpc>
                <a:spcPct val="80000"/>
              </a:lnSpc>
              <a:buFont typeface="Wingdings" pitchFamily="2" charset="2"/>
              <a:buNone/>
            </a:pPr>
            <a:r>
              <a:rPr lang="en-US" sz="2000"/>
              <a:t>SURAT GUGATAN</a:t>
            </a:r>
          </a:p>
        </p:txBody>
      </p:sp>
      <p:sp>
        <p:nvSpPr>
          <p:cNvPr id="390149" name="Rectangle 5"/>
          <p:cNvSpPr>
            <a:spLocks noChangeArrowheads="1"/>
          </p:cNvSpPr>
          <p:nvPr/>
        </p:nvSpPr>
        <p:spPr bwMode="auto">
          <a:xfrm>
            <a:off x="3432175" y="1941513"/>
            <a:ext cx="2305050" cy="674687"/>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a:effectLst>
                  <a:outerShdw blurRad="38100" dist="38100" dir="2700000" algn="tl">
                    <a:srgbClr val="000000"/>
                  </a:outerShdw>
                </a:effectLst>
              </a:rPr>
              <a:t>JAWABAN</a:t>
            </a:r>
          </a:p>
          <a:p>
            <a:pPr marL="609600" indent="-609600" algn="ctr">
              <a:lnSpc>
                <a:spcPct val="80000"/>
              </a:lnSpc>
              <a:spcBef>
                <a:spcPct val="20000"/>
              </a:spcBef>
            </a:pPr>
            <a:r>
              <a:rPr lang="en-US">
                <a:effectLst>
                  <a:outerShdw blurRad="38100" dist="38100" dir="2700000" algn="tl">
                    <a:srgbClr val="000000"/>
                  </a:outerShdw>
                </a:effectLst>
              </a:rPr>
              <a:t> Tergugat </a:t>
            </a:r>
          </a:p>
        </p:txBody>
      </p:sp>
      <p:sp>
        <p:nvSpPr>
          <p:cNvPr id="390150" name="Rectangle 6"/>
          <p:cNvSpPr>
            <a:spLocks noChangeArrowheads="1"/>
          </p:cNvSpPr>
          <p:nvPr/>
        </p:nvSpPr>
        <p:spPr bwMode="auto">
          <a:xfrm>
            <a:off x="3432175" y="2832100"/>
            <a:ext cx="2305050" cy="647700"/>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a:effectLst>
                  <a:outerShdw blurRad="38100" dist="38100" dir="2700000" algn="tl">
                    <a:srgbClr val="000000"/>
                  </a:outerShdw>
                </a:effectLst>
              </a:rPr>
              <a:t>REPLIK </a:t>
            </a:r>
          </a:p>
          <a:p>
            <a:pPr marL="609600" indent="-609600" algn="ctr">
              <a:lnSpc>
                <a:spcPct val="80000"/>
              </a:lnSpc>
              <a:spcBef>
                <a:spcPct val="20000"/>
              </a:spcBef>
            </a:pPr>
            <a:r>
              <a:rPr lang="en-US">
                <a:effectLst>
                  <a:outerShdw blurRad="38100" dist="38100" dir="2700000" algn="tl">
                    <a:srgbClr val="000000"/>
                  </a:outerShdw>
                </a:effectLst>
              </a:rPr>
              <a:t>Penggugat </a:t>
            </a:r>
          </a:p>
        </p:txBody>
      </p:sp>
      <p:sp>
        <p:nvSpPr>
          <p:cNvPr id="390151" name="Rectangle 7"/>
          <p:cNvSpPr>
            <a:spLocks noChangeArrowheads="1"/>
          </p:cNvSpPr>
          <p:nvPr/>
        </p:nvSpPr>
        <p:spPr bwMode="auto">
          <a:xfrm>
            <a:off x="3432175" y="3695700"/>
            <a:ext cx="2305050" cy="647700"/>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a:effectLst>
                  <a:outerShdw blurRad="38100" dist="38100" dir="2700000" algn="tl">
                    <a:srgbClr val="000000"/>
                  </a:outerShdw>
                </a:effectLst>
              </a:rPr>
              <a:t>DUPLIK </a:t>
            </a:r>
          </a:p>
          <a:p>
            <a:pPr marL="609600" indent="-609600" algn="ctr">
              <a:lnSpc>
                <a:spcPct val="80000"/>
              </a:lnSpc>
              <a:spcBef>
                <a:spcPct val="20000"/>
              </a:spcBef>
            </a:pPr>
            <a:r>
              <a:rPr lang="en-US">
                <a:effectLst>
                  <a:outerShdw blurRad="38100" dist="38100" dir="2700000" algn="tl">
                    <a:srgbClr val="000000"/>
                  </a:outerShdw>
                </a:effectLst>
              </a:rPr>
              <a:t>Tergugat </a:t>
            </a:r>
          </a:p>
        </p:txBody>
      </p:sp>
      <p:sp>
        <p:nvSpPr>
          <p:cNvPr id="390152" name="Rectangle 8"/>
          <p:cNvSpPr>
            <a:spLocks noChangeArrowheads="1"/>
          </p:cNvSpPr>
          <p:nvPr/>
        </p:nvSpPr>
        <p:spPr bwMode="auto">
          <a:xfrm>
            <a:off x="3432175" y="4576763"/>
            <a:ext cx="2305050" cy="360362"/>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a:effectLst>
                  <a:outerShdw blurRad="38100" dist="38100" dir="2700000" algn="tl">
                    <a:srgbClr val="000000"/>
                  </a:outerShdw>
                </a:effectLst>
              </a:rPr>
              <a:t>PEMBUKTIAN</a:t>
            </a:r>
          </a:p>
        </p:txBody>
      </p:sp>
      <p:sp>
        <p:nvSpPr>
          <p:cNvPr id="390153" name="Rectangle 9"/>
          <p:cNvSpPr>
            <a:spLocks noChangeArrowheads="1"/>
          </p:cNvSpPr>
          <p:nvPr/>
        </p:nvSpPr>
        <p:spPr bwMode="auto">
          <a:xfrm>
            <a:off x="3432175" y="5140325"/>
            <a:ext cx="2305050" cy="427038"/>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a:effectLst>
                  <a:outerShdw blurRad="38100" dist="38100" dir="2700000" algn="tl">
                    <a:srgbClr val="000000"/>
                  </a:outerShdw>
                </a:effectLst>
              </a:rPr>
              <a:t>KESIMPULAN</a:t>
            </a:r>
          </a:p>
        </p:txBody>
      </p:sp>
      <p:sp>
        <p:nvSpPr>
          <p:cNvPr id="390154" name="Rectangle 10"/>
          <p:cNvSpPr>
            <a:spLocks noChangeArrowheads="1"/>
          </p:cNvSpPr>
          <p:nvPr/>
        </p:nvSpPr>
        <p:spPr bwMode="auto">
          <a:xfrm>
            <a:off x="3432175" y="5784850"/>
            <a:ext cx="2305050" cy="358775"/>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a:effectLst>
                  <a:outerShdw blurRad="38100" dist="38100" dir="2700000" algn="tl">
                    <a:srgbClr val="000000"/>
                  </a:outerShdw>
                </a:effectLst>
              </a:rPr>
              <a:t>PUTUSAN</a:t>
            </a:r>
          </a:p>
        </p:txBody>
      </p:sp>
      <p:sp>
        <p:nvSpPr>
          <p:cNvPr id="390155" name="Line 11"/>
          <p:cNvSpPr>
            <a:spLocks noChangeShapeType="1"/>
          </p:cNvSpPr>
          <p:nvPr/>
        </p:nvSpPr>
        <p:spPr bwMode="auto">
          <a:xfrm>
            <a:off x="4610100" y="1679575"/>
            <a:ext cx="0" cy="215900"/>
          </a:xfrm>
          <a:prstGeom prst="line">
            <a:avLst/>
          </a:prstGeom>
          <a:noFill/>
          <a:ln w="9525">
            <a:solidFill>
              <a:schemeClr val="tx1"/>
            </a:solidFill>
            <a:round/>
            <a:headEnd/>
            <a:tailEnd type="triangle" w="med" len="med"/>
          </a:ln>
          <a:effectLst/>
        </p:spPr>
        <p:txBody>
          <a:bodyPr/>
          <a:lstStyle/>
          <a:p>
            <a:endParaRPr lang="id-ID"/>
          </a:p>
        </p:txBody>
      </p:sp>
      <p:sp>
        <p:nvSpPr>
          <p:cNvPr id="390159" name="Line 15"/>
          <p:cNvSpPr>
            <a:spLocks noChangeShapeType="1"/>
          </p:cNvSpPr>
          <p:nvPr/>
        </p:nvSpPr>
        <p:spPr bwMode="auto">
          <a:xfrm>
            <a:off x="4622800" y="2616200"/>
            <a:ext cx="0" cy="215900"/>
          </a:xfrm>
          <a:prstGeom prst="line">
            <a:avLst/>
          </a:prstGeom>
          <a:noFill/>
          <a:ln w="9525">
            <a:solidFill>
              <a:schemeClr val="tx1"/>
            </a:solidFill>
            <a:round/>
            <a:headEnd/>
            <a:tailEnd type="triangle" w="med" len="med"/>
          </a:ln>
          <a:effectLst/>
        </p:spPr>
        <p:txBody>
          <a:bodyPr/>
          <a:lstStyle/>
          <a:p>
            <a:endParaRPr lang="id-ID"/>
          </a:p>
        </p:txBody>
      </p:sp>
      <p:sp>
        <p:nvSpPr>
          <p:cNvPr id="390161" name="Line 17"/>
          <p:cNvSpPr>
            <a:spLocks noChangeShapeType="1"/>
          </p:cNvSpPr>
          <p:nvPr/>
        </p:nvSpPr>
        <p:spPr bwMode="auto">
          <a:xfrm>
            <a:off x="4605338" y="3484563"/>
            <a:ext cx="0" cy="215900"/>
          </a:xfrm>
          <a:prstGeom prst="line">
            <a:avLst/>
          </a:prstGeom>
          <a:noFill/>
          <a:ln w="9525">
            <a:solidFill>
              <a:schemeClr val="tx1"/>
            </a:solidFill>
            <a:round/>
            <a:headEnd/>
            <a:tailEnd type="triangle" w="med" len="med"/>
          </a:ln>
          <a:effectLst/>
        </p:spPr>
        <p:txBody>
          <a:bodyPr/>
          <a:lstStyle/>
          <a:p>
            <a:endParaRPr lang="id-ID"/>
          </a:p>
        </p:txBody>
      </p:sp>
      <p:sp>
        <p:nvSpPr>
          <p:cNvPr id="390162" name="Line 18"/>
          <p:cNvSpPr>
            <a:spLocks noChangeShapeType="1"/>
          </p:cNvSpPr>
          <p:nvPr/>
        </p:nvSpPr>
        <p:spPr bwMode="auto">
          <a:xfrm>
            <a:off x="4610100" y="4356100"/>
            <a:ext cx="0" cy="215900"/>
          </a:xfrm>
          <a:prstGeom prst="line">
            <a:avLst/>
          </a:prstGeom>
          <a:noFill/>
          <a:ln w="9525">
            <a:solidFill>
              <a:schemeClr val="tx1"/>
            </a:solidFill>
            <a:round/>
            <a:headEnd/>
            <a:tailEnd type="triangle" w="med" len="med"/>
          </a:ln>
          <a:effectLst/>
        </p:spPr>
        <p:txBody>
          <a:bodyPr/>
          <a:lstStyle/>
          <a:p>
            <a:endParaRPr lang="id-ID"/>
          </a:p>
        </p:txBody>
      </p:sp>
      <p:sp>
        <p:nvSpPr>
          <p:cNvPr id="390163" name="Line 19"/>
          <p:cNvSpPr>
            <a:spLocks noChangeShapeType="1"/>
          </p:cNvSpPr>
          <p:nvPr/>
        </p:nvSpPr>
        <p:spPr bwMode="auto">
          <a:xfrm>
            <a:off x="4605338" y="4932363"/>
            <a:ext cx="0" cy="215900"/>
          </a:xfrm>
          <a:prstGeom prst="line">
            <a:avLst/>
          </a:prstGeom>
          <a:noFill/>
          <a:ln w="9525">
            <a:solidFill>
              <a:schemeClr val="tx1"/>
            </a:solidFill>
            <a:round/>
            <a:headEnd/>
            <a:tailEnd type="triangle" w="med" len="med"/>
          </a:ln>
          <a:effectLst/>
        </p:spPr>
        <p:txBody>
          <a:bodyPr/>
          <a:lstStyle/>
          <a:p>
            <a:endParaRPr lang="id-ID"/>
          </a:p>
        </p:txBody>
      </p:sp>
      <p:sp>
        <p:nvSpPr>
          <p:cNvPr id="390164" name="Line 20"/>
          <p:cNvSpPr>
            <a:spLocks noChangeShapeType="1"/>
          </p:cNvSpPr>
          <p:nvPr/>
        </p:nvSpPr>
        <p:spPr bwMode="auto">
          <a:xfrm>
            <a:off x="4597400" y="5572125"/>
            <a:ext cx="0" cy="215900"/>
          </a:xfrm>
          <a:prstGeom prst="line">
            <a:avLst/>
          </a:prstGeom>
          <a:noFill/>
          <a:ln w="9525">
            <a:solidFill>
              <a:schemeClr val="tx1"/>
            </a:solidFill>
            <a:round/>
            <a:headEnd/>
            <a:tailEnd type="triangle" w="med" len="med"/>
          </a:ln>
          <a:effectLst/>
        </p:spPr>
        <p:txBody>
          <a:bodyPr/>
          <a:lstStyle/>
          <a:p>
            <a:endParaRPr lang="id-ID"/>
          </a:p>
        </p:txBody>
      </p:sp>
      <p:sp>
        <p:nvSpPr>
          <p:cNvPr id="390168" name="Text Box 24"/>
          <p:cNvSpPr txBox="1">
            <a:spLocks noChangeArrowheads="1"/>
          </p:cNvSpPr>
          <p:nvPr/>
        </p:nvSpPr>
        <p:spPr bwMode="auto">
          <a:xfrm>
            <a:off x="6307138" y="4318000"/>
            <a:ext cx="2520950" cy="863600"/>
          </a:xfrm>
          <a:prstGeom prst="rect">
            <a:avLst/>
          </a:prstGeom>
          <a:noFill/>
          <a:ln w="9525" algn="ctr">
            <a:solidFill>
              <a:schemeClr val="tx1"/>
            </a:solidFill>
            <a:miter lim="800000"/>
            <a:headEnd/>
            <a:tailEnd/>
          </a:ln>
          <a:effectLst/>
        </p:spPr>
        <p:txBody>
          <a:bodyPr/>
          <a:lstStyle/>
          <a:p>
            <a:pPr marL="342900" indent="-342900"/>
            <a:r>
              <a:rPr lang="en-US">
                <a:effectLst>
                  <a:outerShdw blurRad="38100" dist="38100" dir="2700000" algn="tl">
                    <a:srgbClr val="000000"/>
                  </a:outerShdw>
                </a:effectLst>
              </a:rPr>
              <a:t>- Bukti Surat/Tulisan</a:t>
            </a:r>
          </a:p>
          <a:p>
            <a:pPr marL="342900" indent="-342900"/>
            <a:r>
              <a:rPr lang="en-US">
                <a:effectLst>
                  <a:outerShdw blurRad="38100" dist="38100" dir="2700000" algn="tl">
                    <a:srgbClr val="000000"/>
                  </a:outerShdw>
                </a:effectLst>
              </a:rPr>
              <a:t>- Bukti Saksi-Saksi</a:t>
            </a:r>
          </a:p>
        </p:txBody>
      </p:sp>
      <p:sp>
        <p:nvSpPr>
          <p:cNvPr id="390169" name="Rectangle 25"/>
          <p:cNvSpPr>
            <a:spLocks noChangeArrowheads="1"/>
          </p:cNvSpPr>
          <p:nvPr/>
        </p:nvSpPr>
        <p:spPr bwMode="auto">
          <a:xfrm>
            <a:off x="549275" y="933450"/>
            <a:ext cx="2592388" cy="687388"/>
          </a:xfrm>
          <a:prstGeom prst="rect">
            <a:avLst/>
          </a:prstGeom>
          <a:noFill/>
          <a:ln w="9525">
            <a:solidFill>
              <a:schemeClr val="tx1"/>
            </a:solidFill>
            <a:miter lim="800000"/>
            <a:headEnd/>
            <a:tailEnd/>
          </a:ln>
          <a:effectLst/>
        </p:spPr>
        <p:txBody>
          <a:bodyPr/>
          <a:lstStyle/>
          <a:p>
            <a:pPr marL="609600" indent="-609600" algn="ctr">
              <a:lnSpc>
                <a:spcPct val="80000"/>
              </a:lnSpc>
              <a:spcBef>
                <a:spcPct val="20000"/>
              </a:spcBef>
            </a:pPr>
            <a:r>
              <a:rPr lang="en-US" sz="1800">
                <a:effectLst>
                  <a:outerShdw blurRad="38100" dist="38100" dir="2700000" algn="tl">
                    <a:srgbClr val="000000"/>
                  </a:outerShdw>
                </a:effectLst>
              </a:rPr>
              <a:t>Pemeriksaan Persiapan</a:t>
            </a:r>
          </a:p>
          <a:p>
            <a:pPr marL="609600" indent="-609600" algn="ctr">
              <a:lnSpc>
                <a:spcPct val="80000"/>
              </a:lnSpc>
              <a:spcBef>
                <a:spcPct val="20000"/>
              </a:spcBef>
            </a:pPr>
            <a:r>
              <a:rPr lang="en-US" sz="1800">
                <a:effectLst>
                  <a:outerShdw blurRad="38100" dist="38100" dir="2700000" algn="tl">
                    <a:srgbClr val="000000"/>
                  </a:outerShdw>
                </a:effectLst>
              </a:rPr>
              <a:t> oleh Majelis Hakim</a:t>
            </a:r>
          </a:p>
          <a:p>
            <a:pPr marL="609600" indent="-609600" algn="ctr">
              <a:lnSpc>
                <a:spcPct val="80000"/>
              </a:lnSpc>
              <a:spcBef>
                <a:spcPct val="20000"/>
              </a:spcBef>
            </a:pPr>
            <a:endParaRPr lang="en-US">
              <a:effectLst>
                <a:outerShdw blurRad="38100" dist="38100" dir="2700000" algn="tl">
                  <a:srgbClr val="000000"/>
                </a:outerShdw>
              </a:effectLst>
            </a:endParaRPr>
          </a:p>
        </p:txBody>
      </p:sp>
      <p:sp>
        <p:nvSpPr>
          <p:cNvPr id="390170" name="Line 26"/>
          <p:cNvSpPr>
            <a:spLocks noChangeShapeType="1"/>
          </p:cNvSpPr>
          <p:nvPr/>
        </p:nvSpPr>
        <p:spPr bwMode="auto">
          <a:xfrm>
            <a:off x="3200400" y="1306513"/>
            <a:ext cx="215900" cy="0"/>
          </a:xfrm>
          <a:prstGeom prst="line">
            <a:avLst/>
          </a:prstGeom>
          <a:noFill/>
          <a:ln w="9525">
            <a:solidFill>
              <a:schemeClr val="tx1"/>
            </a:solidFill>
            <a:round/>
            <a:headEnd/>
            <a:tailEnd type="triangle" w="med" len="med"/>
          </a:ln>
          <a:effectLst/>
        </p:spPr>
        <p:txBody>
          <a:bodyPr/>
          <a:lstStyle/>
          <a:p>
            <a:endParaRPr lang="id-ID"/>
          </a:p>
        </p:txBody>
      </p:sp>
      <p:grpSp>
        <p:nvGrpSpPr>
          <p:cNvPr id="2" name="Group 31"/>
          <p:cNvGrpSpPr>
            <a:grpSpLocks/>
          </p:cNvGrpSpPr>
          <p:nvPr/>
        </p:nvGrpSpPr>
        <p:grpSpPr bwMode="auto">
          <a:xfrm>
            <a:off x="5795963" y="4606925"/>
            <a:ext cx="431800" cy="296863"/>
            <a:chOff x="3651" y="2902"/>
            <a:chExt cx="272" cy="187"/>
          </a:xfrm>
        </p:grpSpPr>
        <p:sp>
          <p:nvSpPr>
            <p:cNvPr id="390167" name="Line 23"/>
            <p:cNvSpPr>
              <a:spLocks noChangeShapeType="1"/>
            </p:cNvSpPr>
            <p:nvPr/>
          </p:nvSpPr>
          <p:spPr bwMode="auto">
            <a:xfrm flipV="1">
              <a:off x="3651" y="2902"/>
              <a:ext cx="272" cy="98"/>
            </a:xfrm>
            <a:prstGeom prst="line">
              <a:avLst/>
            </a:prstGeom>
            <a:noFill/>
            <a:ln w="9525">
              <a:solidFill>
                <a:schemeClr val="tx1"/>
              </a:solidFill>
              <a:round/>
              <a:headEnd/>
              <a:tailEnd type="triangle" w="med" len="med"/>
            </a:ln>
            <a:effectLst/>
          </p:spPr>
          <p:txBody>
            <a:bodyPr/>
            <a:lstStyle/>
            <a:p>
              <a:endParaRPr lang="id-ID"/>
            </a:p>
          </p:txBody>
        </p:sp>
        <p:sp>
          <p:nvSpPr>
            <p:cNvPr id="390171" name="Line 27"/>
            <p:cNvSpPr>
              <a:spLocks noChangeShapeType="1"/>
            </p:cNvSpPr>
            <p:nvPr/>
          </p:nvSpPr>
          <p:spPr bwMode="auto">
            <a:xfrm>
              <a:off x="3651" y="3005"/>
              <a:ext cx="272" cy="84"/>
            </a:xfrm>
            <a:prstGeom prst="line">
              <a:avLst/>
            </a:prstGeom>
            <a:noFill/>
            <a:ln w="9525">
              <a:solidFill>
                <a:schemeClr val="tx1"/>
              </a:solidFill>
              <a:round/>
              <a:headEnd/>
              <a:tailEnd type="triangle" w="med" len="med"/>
            </a:ln>
            <a:effectLst/>
          </p:spPr>
          <p:txBody>
            <a:bodyPr/>
            <a:lstStyle/>
            <a:p>
              <a:endParaRPr lang="id-ID"/>
            </a:p>
          </p:txBody>
        </p:sp>
      </p:grpSp>
      <p:sp>
        <p:nvSpPr>
          <p:cNvPr id="390172" name="Line 28"/>
          <p:cNvSpPr>
            <a:spLocks noChangeShapeType="1"/>
          </p:cNvSpPr>
          <p:nvPr/>
        </p:nvSpPr>
        <p:spPr bwMode="auto">
          <a:xfrm>
            <a:off x="1692275" y="1700213"/>
            <a:ext cx="0" cy="1008062"/>
          </a:xfrm>
          <a:prstGeom prst="line">
            <a:avLst/>
          </a:prstGeom>
          <a:noFill/>
          <a:ln w="9525">
            <a:solidFill>
              <a:schemeClr val="tx1"/>
            </a:solidFill>
            <a:prstDash val="lgDash"/>
            <a:round/>
            <a:headEnd/>
            <a:tailEnd type="triangle" w="med" len="med"/>
          </a:ln>
          <a:effectLst/>
        </p:spPr>
        <p:txBody>
          <a:bodyPr/>
          <a:lstStyle/>
          <a:p>
            <a:endParaRPr lang="id-ID"/>
          </a:p>
        </p:txBody>
      </p:sp>
      <p:sp>
        <p:nvSpPr>
          <p:cNvPr id="390174" name="Text Box 30"/>
          <p:cNvSpPr txBox="1">
            <a:spLocks noChangeArrowheads="1"/>
          </p:cNvSpPr>
          <p:nvPr/>
        </p:nvSpPr>
        <p:spPr bwMode="auto">
          <a:xfrm>
            <a:off x="336550" y="2827338"/>
            <a:ext cx="2735263" cy="925512"/>
          </a:xfrm>
          <a:prstGeom prst="rect">
            <a:avLst/>
          </a:prstGeom>
          <a:noFill/>
          <a:ln w="9525" algn="ctr">
            <a:solidFill>
              <a:schemeClr val="tx1"/>
            </a:solidFill>
            <a:miter lim="800000"/>
            <a:headEnd/>
            <a:tailEnd/>
          </a:ln>
          <a:effectLst/>
        </p:spPr>
        <p:txBody>
          <a:bodyPr>
            <a:spAutoFit/>
          </a:bodyPr>
          <a:lstStyle/>
          <a:p>
            <a:pPr algn="ctr"/>
            <a:r>
              <a:rPr lang="en-US" sz="1800">
                <a:effectLst>
                  <a:outerShdw blurRad="38100" dist="38100" dir="2700000" algn="tl">
                    <a:srgbClr val="000000"/>
                  </a:outerShdw>
                </a:effectLst>
                <a:latin typeface="Book Antiqua" pitchFamily="18" charset="0"/>
              </a:rPr>
              <a:t>Tujuannya adalah untuk melengkapi gugatan yang kurang jelas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plus(in)">
                                      <p:cBhvr>
                                        <p:cTn id="7" dur="3000"/>
                                        <p:tgtEl>
                                          <p:spTgt spid="390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0169"/>
                                        </p:tgtEl>
                                        <p:attrNameLst>
                                          <p:attrName>style.visibility</p:attrName>
                                        </p:attrNameLst>
                                      </p:cBhvr>
                                      <p:to>
                                        <p:strVal val="visible"/>
                                      </p:to>
                                    </p:set>
                                    <p:animEffect transition="in" filter="circle(in)">
                                      <p:cBhvr>
                                        <p:cTn id="12" dur="1000"/>
                                        <p:tgtEl>
                                          <p:spTgt spid="390169"/>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390172"/>
                                        </p:tgtEl>
                                        <p:attrNameLst>
                                          <p:attrName>style.visibility</p:attrName>
                                        </p:attrNameLst>
                                      </p:cBhvr>
                                      <p:to>
                                        <p:strVal val="visible"/>
                                      </p:to>
                                    </p:set>
                                    <p:anim calcmode="lin" valueType="num">
                                      <p:cBhvr additive="base">
                                        <p:cTn id="16" dur="500" fill="hold"/>
                                        <p:tgtEl>
                                          <p:spTgt spid="390172"/>
                                        </p:tgtEl>
                                        <p:attrNameLst>
                                          <p:attrName>ppt_x</p:attrName>
                                        </p:attrNameLst>
                                      </p:cBhvr>
                                      <p:tavLst>
                                        <p:tav tm="0">
                                          <p:val>
                                            <p:strVal val="#ppt_x"/>
                                          </p:val>
                                        </p:tav>
                                        <p:tav tm="100000">
                                          <p:val>
                                            <p:strVal val="#ppt_x"/>
                                          </p:val>
                                        </p:tav>
                                      </p:tavLst>
                                    </p:anim>
                                    <p:anim calcmode="lin" valueType="num">
                                      <p:cBhvr additive="base">
                                        <p:cTn id="17" dur="500" fill="hold"/>
                                        <p:tgtEl>
                                          <p:spTgt spid="39017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390174"/>
                                        </p:tgtEl>
                                        <p:attrNameLst>
                                          <p:attrName>style.visibility</p:attrName>
                                        </p:attrNameLst>
                                      </p:cBhvr>
                                      <p:to>
                                        <p:strVal val="visible"/>
                                      </p:to>
                                    </p:set>
                                    <p:anim calcmode="lin" valueType="num">
                                      <p:cBhvr additive="base">
                                        <p:cTn id="21" dur="500" fill="hold"/>
                                        <p:tgtEl>
                                          <p:spTgt spid="390174"/>
                                        </p:tgtEl>
                                        <p:attrNameLst>
                                          <p:attrName>ppt_x</p:attrName>
                                        </p:attrNameLst>
                                      </p:cBhvr>
                                      <p:tavLst>
                                        <p:tav tm="0">
                                          <p:val>
                                            <p:strVal val="#ppt_x"/>
                                          </p:val>
                                        </p:tav>
                                        <p:tav tm="100000">
                                          <p:val>
                                            <p:strVal val="#ppt_x"/>
                                          </p:val>
                                        </p:tav>
                                      </p:tavLst>
                                    </p:anim>
                                    <p:anim calcmode="lin" valueType="num">
                                      <p:cBhvr additive="base">
                                        <p:cTn id="22" dur="500" fill="hold"/>
                                        <p:tgtEl>
                                          <p:spTgt spid="39017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90170"/>
                                        </p:tgtEl>
                                        <p:attrNameLst>
                                          <p:attrName>style.visibility</p:attrName>
                                        </p:attrNameLst>
                                      </p:cBhvr>
                                      <p:to>
                                        <p:strVal val="visible"/>
                                      </p:to>
                                    </p:set>
                                    <p:animEffect transition="in" filter="circle(in)">
                                      <p:cBhvr>
                                        <p:cTn id="27" dur="1000"/>
                                        <p:tgtEl>
                                          <p:spTgt spid="39017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90147"/>
                                        </p:tgtEl>
                                        <p:attrNameLst>
                                          <p:attrName>style.visibility</p:attrName>
                                        </p:attrNameLst>
                                      </p:cBhvr>
                                      <p:to>
                                        <p:strVal val="visible"/>
                                      </p:to>
                                    </p:set>
                                    <p:animEffect transition="in" filter="circle(in)">
                                      <p:cBhvr>
                                        <p:cTn id="32" dur="1000"/>
                                        <p:tgtEl>
                                          <p:spTgt spid="390147"/>
                                        </p:tgtEl>
                                      </p:cBhvr>
                                    </p:animEffect>
                                  </p:childTnLst>
                                </p:cTn>
                              </p:par>
                            </p:childTnLst>
                          </p:cTn>
                        </p:par>
                        <p:par>
                          <p:cTn id="33" fill="hold">
                            <p:stCondLst>
                              <p:cond delay="1000"/>
                            </p:stCondLst>
                            <p:childTnLst>
                              <p:par>
                                <p:cTn id="34" presetID="6" presetClass="entr" presetSubtype="16" fill="hold" grpId="0" nodeType="afterEffect">
                                  <p:stCondLst>
                                    <p:cond delay="0"/>
                                  </p:stCondLst>
                                  <p:childTnLst>
                                    <p:set>
                                      <p:cBhvr>
                                        <p:cTn id="35" dur="1" fill="hold">
                                          <p:stCondLst>
                                            <p:cond delay="0"/>
                                          </p:stCondLst>
                                        </p:cTn>
                                        <p:tgtEl>
                                          <p:spTgt spid="390155"/>
                                        </p:tgtEl>
                                        <p:attrNameLst>
                                          <p:attrName>style.visibility</p:attrName>
                                        </p:attrNameLst>
                                      </p:cBhvr>
                                      <p:to>
                                        <p:strVal val="visible"/>
                                      </p:to>
                                    </p:set>
                                    <p:animEffect transition="in" filter="circle(in)">
                                      <p:cBhvr>
                                        <p:cTn id="36" dur="500"/>
                                        <p:tgtEl>
                                          <p:spTgt spid="390155"/>
                                        </p:tgtEl>
                                      </p:cBhvr>
                                    </p:animEffect>
                                  </p:childTnLst>
                                </p:cTn>
                              </p:par>
                            </p:childTnLst>
                          </p:cTn>
                        </p:par>
                        <p:par>
                          <p:cTn id="37" fill="hold">
                            <p:stCondLst>
                              <p:cond delay="1500"/>
                            </p:stCondLst>
                            <p:childTnLst>
                              <p:par>
                                <p:cTn id="38" presetID="6" presetClass="entr" presetSubtype="16" fill="hold" grpId="0" nodeType="afterEffect">
                                  <p:stCondLst>
                                    <p:cond delay="0"/>
                                  </p:stCondLst>
                                  <p:childTnLst>
                                    <p:set>
                                      <p:cBhvr>
                                        <p:cTn id="39" dur="1" fill="hold">
                                          <p:stCondLst>
                                            <p:cond delay="0"/>
                                          </p:stCondLst>
                                        </p:cTn>
                                        <p:tgtEl>
                                          <p:spTgt spid="390149"/>
                                        </p:tgtEl>
                                        <p:attrNameLst>
                                          <p:attrName>style.visibility</p:attrName>
                                        </p:attrNameLst>
                                      </p:cBhvr>
                                      <p:to>
                                        <p:strVal val="visible"/>
                                      </p:to>
                                    </p:set>
                                    <p:animEffect transition="in" filter="circle(in)">
                                      <p:cBhvr>
                                        <p:cTn id="40" dur="500"/>
                                        <p:tgtEl>
                                          <p:spTgt spid="390149"/>
                                        </p:tgtEl>
                                      </p:cBhvr>
                                    </p:animEffect>
                                  </p:childTnLst>
                                </p:cTn>
                              </p:par>
                            </p:childTnLst>
                          </p:cTn>
                        </p:par>
                        <p:par>
                          <p:cTn id="41" fill="hold">
                            <p:stCondLst>
                              <p:cond delay="2000"/>
                            </p:stCondLst>
                            <p:childTnLst>
                              <p:par>
                                <p:cTn id="42" presetID="6" presetClass="entr" presetSubtype="16" fill="hold" grpId="0" nodeType="afterEffect">
                                  <p:stCondLst>
                                    <p:cond delay="0"/>
                                  </p:stCondLst>
                                  <p:childTnLst>
                                    <p:set>
                                      <p:cBhvr>
                                        <p:cTn id="43" dur="1" fill="hold">
                                          <p:stCondLst>
                                            <p:cond delay="0"/>
                                          </p:stCondLst>
                                        </p:cTn>
                                        <p:tgtEl>
                                          <p:spTgt spid="390159"/>
                                        </p:tgtEl>
                                        <p:attrNameLst>
                                          <p:attrName>style.visibility</p:attrName>
                                        </p:attrNameLst>
                                      </p:cBhvr>
                                      <p:to>
                                        <p:strVal val="visible"/>
                                      </p:to>
                                    </p:set>
                                    <p:animEffect transition="in" filter="circle(in)">
                                      <p:cBhvr>
                                        <p:cTn id="44" dur="500"/>
                                        <p:tgtEl>
                                          <p:spTgt spid="390159"/>
                                        </p:tgtEl>
                                      </p:cBhvr>
                                    </p:animEffect>
                                  </p:childTnLst>
                                </p:cTn>
                              </p:par>
                            </p:childTnLst>
                          </p:cTn>
                        </p:par>
                        <p:par>
                          <p:cTn id="45" fill="hold">
                            <p:stCondLst>
                              <p:cond delay="2500"/>
                            </p:stCondLst>
                            <p:childTnLst>
                              <p:par>
                                <p:cTn id="46" presetID="6" presetClass="entr" presetSubtype="16" fill="hold" grpId="0" nodeType="afterEffect">
                                  <p:stCondLst>
                                    <p:cond delay="0"/>
                                  </p:stCondLst>
                                  <p:childTnLst>
                                    <p:set>
                                      <p:cBhvr>
                                        <p:cTn id="47" dur="1" fill="hold">
                                          <p:stCondLst>
                                            <p:cond delay="0"/>
                                          </p:stCondLst>
                                        </p:cTn>
                                        <p:tgtEl>
                                          <p:spTgt spid="390150"/>
                                        </p:tgtEl>
                                        <p:attrNameLst>
                                          <p:attrName>style.visibility</p:attrName>
                                        </p:attrNameLst>
                                      </p:cBhvr>
                                      <p:to>
                                        <p:strVal val="visible"/>
                                      </p:to>
                                    </p:set>
                                    <p:animEffect transition="in" filter="circle(in)">
                                      <p:cBhvr>
                                        <p:cTn id="48" dur="500"/>
                                        <p:tgtEl>
                                          <p:spTgt spid="390150"/>
                                        </p:tgtEl>
                                      </p:cBhvr>
                                    </p:animEffect>
                                  </p:childTnLst>
                                </p:cTn>
                              </p:par>
                            </p:childTnLst>
                          </p:cTn>
                        </p:par>
                        <p:par>
                          <p:cTn id="49" fill="hold">
                            <p:stCondLst>
                              <p:cond delay="3000"/>
                            </p:stCondLst>
                            <p:childTnLst>
                              <p:par>
                                <p:cTn id="50" presetID="6" presetClass="entr" presetSubtype="16" fill="hold" grpId="0" nodeType="afterEffect">
                                  <p:stCondLst>
                                    <p:cond delay="0"/>
                                  </p:stCondLst>
                                  <p:childTnLst>
                                    <p:set>
                                      <p:cBhvr>
                                        <p:cTn id="51" dur="1" fill="hold">
                                          <p:stCondLst>
                                            <p:cond delay="0"/>
                                          </p:stCondLst>
                                        </p:cTn>
                                        <p:tgtEl>
                                          <p:spTgt spid="390161"/>
                                        </p:tgtEl>
                                        <p:attrNameLst>
                                          <p:attrName>style.visibility</p:attrName>
                                        </p:attrNameLst>
                                      </p:cBhvr>
                                      <p:to>
                                        <p:strVal val="visible"/>
                                      </p:to>
                                    </p:set>
                                    <p:animEffect transition="in" filter="circle(in)">
                                      <p:cBhvr>
                                        <p:cTn id="52" dur="500"/>
                                        <p:tgtEl>
                                          <p:spTgt spid="390161"/>
                                        </p:tgtEl>
                                      </p:cBhvr>
                                    </p:animEffect>
                                  </p:childTnLst>
                                </p:cTn>
                              </p:par>
                            </p:childTnLst>
                          </p:cTn>
                        </p:par>
                        <p:par>
                          <p:cTn id="53" fill="hold">
                            <p:stCondLst>
                              <p:cond delay="3500"/>
                            </p:stCondLst>
                            <p:childTnLst>
                              <p:par>
                                <p:cTn id="54" presetID="6" presetClass="entr" presetSubtype="16" fill="hold" grpId="0" nodeType="afterEffect">
                                  <p:stCondLst>
                                    <p:cond delay="0"/>
                                  </p:stCondLst>
                                  <p:childTnLst>
                                    <p:set>
                                      <p:cBhvr>
                                        <p:cTn id="55" dur="1" fill="hold">
                                          <p:stCondLst>
                                            <p:cond delay="0"/>
                                          </p:stCondLst>
                                        </p:cTn>
                                        <p:tgtEl>
                                          <p:spTgt spid="390151"/>
                                        </p:tgtEl>
                                        <p:attrNameLst>
                                          <p:attrName>style.visibility</p:attrName>
                                        </p:attrNameLst>
                                      </p:cBhvr>
                                      <p:to>
                                        <p:strVal val="visible"/>
                                      </p:to>
                                    </p:set>
                                    <p:animEffect transition="in" filter="circle(in)">
                                      <p:cBhvr>
                                        <p:cTn id="56" dur="500"/>
                                        <p:tgtEl>
                                          <p:spTgt spid="390151"/>
                                        </p:tgtEl>
                                      </p:cBhvr>
                                    </p:animEffect>
                                  </p:childTnLst>
                                </p:cTn>
                              </p:par>
                            </p:childTnLst>
                          </p:cTn>
                        </p:par>
                        <p:par>
                          <p:cTn id="57" fill="hold">
                            <p:stCondLst>
                              <p:cond delay="4000"/>
                            </p:stCondLst>
                            <p:childTnLst>
                              <p:par>
                                <p:cTn id="58" presetID="6" presetClass="entr" presetSubtype="16" fill="hold" grpId="0" nodeType="afterEffect">
                                  <p:stCondLst>
                                    <p:cond delay="0"/>
                                  </p:stCondLst>
                                  <p:childTnLst>
                                    <p:set>
                                      <p:cBhvr>
                                        <p:cTn id="59" dur="1" fill="hold">
                                          <p:stCondLst>
                                            <p:cond delay="0"/>
                                          </p:stCondLst>
                                        </p:cTn>
                                        <p:tgtEl>
                                          <p:spTgt spid="390162"/>
                                        </p:tgtEl>
                                        <p:attrNameLst>
                                          <p:attrName>style.visibility</p:attrName>
                                        </p:attrNameLst>
                                      </p:cBhvr>
                                      <p:to>
                                        <p:strVal val="visible"/>
                                      </p:to>
                                    </p:set>
                                    <p:animEffect transition="in" filter="circle(in)">
                                      <p:cBhvr>
                                        <p:cTn id="60" dur="500"/>
                                        <p:tgtEl>
                                          <p:spTgt spid="390162"/>
                                        </p:tgtEl>
                                      </p:cBhvr>
                                    </p:animEffect>
                                  </p:childTnLst>
                                </p:cTn>
                              </p:par>
                            </p:childTnLst>
                          </p:cTn>
                        </p:par>
                        <p:par>
                          <p:cTn id="61" fill="hold">
                            <p:stCondLst>
                              <p:cond delay="4500"/>
                            </p:stCondLst>
                            <p:childTnLst>
                              <p:par>
                                <p:cTn id="62" presetID="6" presetClass="entr" presetSubtype="16" fill="hold" grpId="0" nodeType="afterEffect">
                                  <p:stCondLst>
                                    <p:cond delay="0"/>
                                  </p:stCondLst>
                                  <p:childTnLst>
                                    <p:set>
                                      <p:cBhvr>
                                        <p:cTn id="63" dur="1" fill="hold">
                                          <p:stCondLst>
                                            <p:cond delay="0"/>
                                          </p:stCondLst>
                                        </p:cTn>
                                        <p:tgtEl>
                                          <p:spTgt spid="390152"/>
                                        </p:tgtEl>
                                        <p:attrNameLst>
                                          <p:attrName>style.visibility</p:attrName>
                                        </p:attrNameLst>
                                      </p:cBhvr>
                                      <p:to>
                                        <p:strVal val="visible"/>
                                      </p:to>
                                    </p:set>
                                    <p:animEffect transition="in" filter="circle(in)">
                                      <p:cBhvr>
                                        <p:cTn id="64" dur="500"/>
                                        <p:tgtEl>
                                          <p:spTgt spid="390152"/>
                                        </p:tgtEl>
                                      </p:cBhvr>
                                    </p:animEffect>
                                  </p:childTnLst>
                                </p:cTn>
                              </p:par>
                            </p:childTnLst>
                          </p:cTn>
                        </p:par>
                        <p:par>
                          <p:cTn id="65" fill="hold">
                            <p:stCondLst>
                              <p:cond delay="5000"/>
                            </p:stCondLst>
                            <p:childTnLst>
                              <p:par>
                                <p:cTn id="66" presetID="6" presetClass="entr" presetSubtype="16"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circle(in)">
                                      <p:cBhvr>
                                        <p:cTn id="68" dur="500"/>
                                        <p:tgtEl>
                                          <p:spTgt spid="2"/>
                                        </p:tgtEl>
                                      </p:cBhvr>
                                    </p:animEffect>
                                  </p:childTnLst>
                                </p:cTn>
                              </p:par>
                            </p:childTnLst>
                          </p:cTn>
                        </p:par>
                        <p:par>
                          <p:cTn id="69" fill="hold">
                            <p:stCondLst>
                              <p:cond delay="5500"/>
                            </p:stCondLst>
                            <p:childTnLst>
                              <p:par>
                                <p:cTn id="70" presetID="6" presetClass="entr" presetSubtype="16" fill="hold" nodeType="afterEffect">
                                  <p:stCondLst>
                                    <p:cond delay="0"/>
                                  </p:stCondLst>
                                  <p:childTnLst>
                                    <p:set>
                                      <p:cBhvr>
                                        <p:cTn id="71" dur="1" fill="hold">
                                          <p:stCondLst>
                                            <p:cond delay="0"/>
                                          </p:stCondLst>
                                        </p:cTn>
                                        <p:tgtEl>
                                          <p:spTgt spid="390168"/>
                                        </p:tgtEl>
                                        <p:attrNameLst>
                                          <p:attrName>style.visibility</p:attrName>
                                        </p:attrNameLst>
                                      </p:cBhvr>
                                      <p:to>
                                        <p:strVal val="visible"/>
                                      </p:to>
                                    </p:set>
                                    <p:animEffect transition="in" filter="circle(in)">
                                      <p:cBhvr>
                                        <p:cTn id="72" dur="500"/>
                                        <p:tgtEl>
                                          <p:spTgt spid="390168"/>
                                        </p:tgtEl>
                                      </p:cBhvr>
                                    </p:animEffect>
                                  </p:childTnLst>
                                </p:cTn>
                              </p:par>
                            </p:childTnLst>
                          </p:cTn>
                        </p:par>
                        <p:par>
                          <p:cTn id="73" fill="hold">
                            <p:stCondLst>
                              <p:cond delay="6000"/>
                            </p:stCondLst>
                            <p:childTnLst>
                              <p:par>
                                <p:cTn id="74" presetID="6" presetClass="entr" presetSubtype="16" fill="hold" grpId="0" nodeType="afterEffect">
                                  <p:stCondLst>
                                    <p:cond delay="0"/>
                                  </p:stCondLst>
                                  <p:childTnLst>
                                    <p:set>
                                      <p:cBhvr>
                                        <p:cTn id="75" dur="1" fill="hold">
                                          <p:stCondLst>
                                            <p:cond delay="0"/>
                                          </p:stCondLst>
                                        </p:cTn>
                                        <p:tgtEl>
                                          <p:spTgt spid="390163"/>
                                        </p:tgtEl>
                                        <p:attrNameLst>
                                          <p:attrName>style.visibility</p:attrName>
                                        </p:attrNameLst>
                                      </p:cBhvr>
                                      <p:to>
                                        <p:strVal val="visible"/>
                                      </p:to>
                                    </p:set>
                                    <p:animEffect transition="in" filter="circle(in)">
                                      <p:cBhvr>
                                        <p:cTn id="76" dur="500"/>
                                        <p:tgtEl>
                                          <p:spTgt spid="390163"/>
                                        </p:tgtEl>
                                      </p:cBhvr>
                                    </p:animEffect>
                                  </p:childTnLst>
                                </p:cTn>
                              </p:par>
                            </p:childTnLst>
                          </p:cTn>
                        </p:par>
                        <p:par>
                          <p:cTn id="77" fill="hold">
                            <p:stCondLst>
                              <p:cond delay="6500"/>
                            </p:stCondLst>
                            <p:childTnLst>
                              <p:par>
                                <p:cTn id="78" presetID="6" presetClass="entr" presetSubtype="16" fill="hold" grpId="0" nodeType="afterEffect">
                                  <p:stCondLst>
                                    <p:cond delay="0"/>
                                  </p:stCondLst>
                                  <p:childTnLst>
                                    <p:set>
                                      <p:cBhvr>
                                        <p:cTn id="79" dur="1" fill="hold">
                                          <p:stCondLst>
                                            <p:cond delay="0"/>
                                          </p:stCondLst>
                                        </p:cTn>
                                        <p:tgtEl>
                                          <p:spTgt spid="390153"/>
                                        </p:tgtEl>
                                        <p:attrNameLst>
                                          <p:attrName>style.visibility</p:attrName>
                                        </p:attrNameLst>
                                      </p:cBhvr>
                                      <p:to>
                                        <p:strVal val="visible"/>
                                      </p:to>
                                    </p:set>
                                    <p:animEffect transition="in" filter="circle(in)">
                                      <p:cBhvr>
                                        <p:cTn id="80" dur="500"/>
                                        <p:tgtEl>
                                          <p:spTgt spid="390153"/>
                                        </p:tgtEl>
                                      </p:cBhvr>
                                    </p:animEffect>
                                  </p:childTnLst>
                                </p:cTn>
                              </p:par>
                            </p:childTnLst>
                          </p:cTn>
                        </p:par>
                        <p:par>
                          <p:cTn id="81" fill="hold">
                            <p:stCondLst>
                              <p:cond delay="7000"/>
                            </p:stCondLst>
                            <p:childTnLst>
                              <p:par>
                                <p:cTn id="82" presetID="6" presetClass="entr" presetSubtype="16" fill="hold" grpId="0" nodeType="afterEffect">
                                  <p:stCondLst>
                                    <p:cond delay="0"/>
                                  </p:stCondLst>
                                  <p:childTnLst>
                                    <p:set>
                                      <p:cBhvr>
                                        <p:cTn id="83" dur="1" fill="hold">
                                          <p:stCondLst>
                                            <p:cond delay="0"/>
                                          </p:stCondLst>
                                        </p:cTn>
                                        <p:tgtEl>
                                          <p:spTgt spid="390164"/>
                                        </p:tgtEl>
                                        <p:attrNameLst>
                                          <p:attrName>style.visibility</p:attrName>
                                        </p:attrNameLst>
                                      </p:cBhvr>
                                      <p:to>
                                        <p:strVal val="visible"/>
                                      </p:to>
                                    </p:set>
                                    <p:animEffect transition="in" filter="circle(in)">
                                      <p:cBhvr>
                                        <p:cTn id="84" dur="500"/>
                                        <p:tgtEl>
                                          <p:spTgt spid="390164"/>
                                        </p:tgtEl>
                                      </p:cBhvr>
                                    </p:animEffect>
                                  </p:childTnLst>
                                </p:cTn>
                              </p:par>
                            </p:childTnLst>
                          </p:cTn>
                        </p:par>
                        <p:par>
                          <p:cTn id="85" fill="hold">
                            <p:stCondLst>
                              <p:cond delay="7500"/>
                            </p:stCondLst>
                            <p:childTnLst>
                              <p:par>
                                <p:cTn id="86" presetID="6" presetClass="entr" presetSubtype="16" fill="hold" grpId="0" nodeType="afterEffect">
                                  <p:stCondLst>
                                    <p:cond delay="0"/>
                                  </p:stCondLst>
                                  <p:childTnLst>
                                    <p:set>
                                      <p:cBhvr>
                                        <p:cTn id="87" dur="1" fill="hold">
                                          <p:stCondLst>
                                            <p:cond delay="0"/>
                                          </p:stCondLst>
                                        </p:cTn>
                                        <p:tgtEl>
                                          <p:spTgt spid="390154"/>
                                        </p:tgtEl>
                                        <p:attrNameLst>
                                          <p:attrName>style.visibility</p:attrName>
                                        </p:attrNameLst>
                                      </p:cBhvr>
                                      <p:to>
                                        <p:strVal val="visible"/>
                                      </p:to>
                                    </p:set>
                                    <p:animEffect transition="in" filter="circle(in)">
                                      <p:cBhvr>
                                        <p:cTn id="88" dur="500"/>
                                        <p:tgtEl>
                                          <p:spTgt spid="390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p:bldP spid="390147" grpId="0" animBg="1"/>
      <p:bldP spid="390149" grpId="0" animBg="1"/>
      <p:bldP spid="390150" grpId="0" animBg="1"/>
      <p:bldP spid="390151" grpId="0" animBg="1"/>
      <p:bldP spid="390152" grpId="0" animBg="1"/>
      <p:bldP spid="390153" grpId="0" animBg="1"/>
      <p:bldP spid="390154" grpId="0" animBg="1"/>
      <p:bldP spid="390155" grpId="0" animBg="1"/>
      <p:bldP spid="390159" grpId="0" animBg="1"/>
      <p:bldP spid="390161" grpId="0" animBg="1"/>
      <p:bldP spid="390162" grpId="0" animBg="1"/>
      <p:bldP spid="390163" grpId="0" animBg="1"/>
      <p:bldP spid="390164" grpId="0" animBg="1"/>
      <p:bldP spid="390169" grpId="0" animBg="1"/>
      <p:bldP spid="390170" grpId="0" animBg="1"/>
      <p:bldP spid="390172" grpId="0" animBg="1"/>
      <p:bldP spid="39017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250825" y="1773238"/>
            <a:ext cx="8713788" cy="792162"/>
            <a:chOff x="158" y="1117"/>
            <a:chExt cx="5489" cy="499"/>
          </a:xfrm>
        </p:grpSpPr>
        <p:sp>
          <p:nvSpPr>
            <p:cNvPr id="448567" name="Text Box 55"/>
            <p:cNvSpPr txBox="1">
              <a:spLocks noChangeArrowheads="1"/>
            </p:cNvSpPr>
            <p:nvPr/>
          </p:nvSpPr>
          <p:spPr bwMode="auto">
            <a:xfrm>
              <a:off x="158" y="1117"/>
              <a:ext cx="755" cy="448"/>
            </a:xfrm>
            <a:prstGeom prst="rect">
              <a:avLst/>
            </a:prstGeom>
            <a:solidFill>
              <a:srgbClr val="FFFF00"/>
            </a:solidFill>
            <a:ln w="19050">
              <a:solidFill>
                <a:srgbClr val="000000"/>
              </a:solidFill>
              <a:miter lim="800000"/>
              <a:headEnd/>
              <a:tailEnd/>
            </a:ln>
          </p:spPr>
          <p:txBody>
            <a:bodyPr/>
            <a:lstStyle/>
            <a:p>
              <a:pPr marL="342900" indent="-342900" algn="ctr">
                <a:spcBef>
                  <a:spcPct val="20000"/>
                </a:spcBef>
              </a:pPr>
              <a:r>
                <a:rPr lang="en-US" sz="1500" b="1">
                  <a:solidFill>
                    <a:srgbClr val="000000"/>
                  </a:solidFill>
                </a:rPr>
                <a:t>KTUN </a:t>
              </a:r>
            </a:p>
            <a:p>
              <a:pPr marL="342900" indent="-342900" algn="ctr">
                <a:spcBef>
                  <a:spcPct val="20000"/>
                </a:spcBef>
              </a:pPr>
              <a:r>
                <a:rPr lang="en-US" sz="1500" b="1">
                  <a:solidFill>
                    <a:srgbClr val="000000"/>
                  </a:solidFill>
                </a:rPr>
                <a:t>FINAL</a:t>
              </a:r>
              <a:endParaRPr lang="en-US" sz="3200">
                <a:solidFill>
                  <a:srgbClr val="000000"/>
                </a:solidFill>
                <a:effectLst>
                  <a:outerShdw blurRad="38100" dist="38100" dir="2700000" algn="tl">
                    <a:srgbClr val="FFFFFF"/>
                  </a:outerShdw>
                </a:effectLst>
              </a:endParaRPr>
            </a:p>
          </p:txBody>
        </p:sp>
        <p:sp>
          <p:nvSpPr>
            <p:cNvPr id="448568" name="Text Box 56"/>
            <p:cNvSpPr txBox="1">
              <a:spLocks noChangeArrowheads="1"/>
            </p:cNvSpPr>
            <p:nvPr/>
          </p:nvSpPr>
          <p:spPr bwMode="auto">
            <a:xfrm>
              <a:off x="1736" y="1117"/>
              <a:ext cx="755" cy="448"/>
            </a:xfrm>
            <a:prstGeom prst="rect">
              <a:avLst/>
            </a:prstGeom>
            <a:solidFill>
              <a:srgbClr val="FFFF00"/>
            </a:solidFill>
            <a:ln w="19050">
              <a:solidFill>
                <a:srgbClr val="000000"/>
              </a:solidFill>
              <a:miter lim="800000"/>
              <a:headEnd/>
              <a:tailEnd/>
            </a:ln>
          </p:spPr>
          <p:txBody>
            <a:bodyPr/>
            <a:lstStyle/>
            <a:p>
              <a:pPr marL="342900" indent="-342900" algn="ctr">
                <a:spcBef>
                  <a:spcPct val="20000"/>
                </a:spcBef>
              </a:pPr>
              <a:r>
                <a:rPr lang="en-US" sz="1500" b="1">
                  <a:solidFill>
                    <a:srgbClr val="000000"/>
                  </a:solidFill>
                </a:rPr>
                <a:t>PTUN</a:t>
              </a:r>
            </a:p>
            <a:p>
              <a:pPr marL="342900" indent="-342900" algn="ctr">
                <a:spcBef>
                  <a:spcPct val="20000"/>
                </a:spcBef>
              </a:pPr>
              <a:r>
                <a:rPr lang="en-US" sz="1300">
                  <a:solidFill>
                    <a:srgbClr val="000000"/>
                  </a:solidFill>
                </a:rPr>
                <a:t>PASAL 50</a:t>
              </a:r>
              <a:endParaRPr lang="en-US" sz="3200">
                <a:solidFill>
                  <a:srgbClr val="000000"/>
                </a:solidFill>
                <a:effectLst>
                  <a:outerShdw blurRad="38100" dist="38100" dir="2700000" algn="tl">
                    <a:srgbClr val="FFFFFF"/>
                  </a:outerShdw>
                </a:effectLst>
              </a:endParaRPr>
            </a:p>
          </p:txBody>
        </p:sp>
        <p:sp>
          <p:nvSpPr>
            <p:cNvPr id="448569" name="Text Box 57"/>
            <p:cNvSpPr txBox="1">
              <a:spLocks noChangeArrowheads="1"/>
            </p:cNvSpPr>
            <p:nvPr/>
          </p:nvSpPr>
          <p:spPr bwMode="auto">
            <a:xfrm>
              <a:off x="3314" y="1117"/>
              <a:ext cx="755" cy="448"/>
            </a:xfrm>
            <a:prstGeom prst="rect">
              <a:avLst/>
            </a:prstGeom>
            <a:solidFill>
              <a:srgbClr val="FFFF00"/>
            </a:solidFill>
            <a:ln w="19050">
              <a:solidFill>
                <a:srgbClr val="000000"/>
              </a:solidFill>
              <a:miter lim="800000"/>
              <a:headEnd/>
              <a:tailEnd/>
            </a:ln>
          </p:spPr>
          <p:txBody>
            <a:bodyPr/>
            <a:lstStyle/>
            <a:p>
              <a:pPr marL="342900" indent="-342900" algn="ctr">
                <a:spcBef>
                  <a:spcPct val="20000"/>
                </a:spcBef>
              </a:pPr>
              <a:r>
                <a:rPr lang="en-US" sz="1500" b="1">
                  <a:solidFill>
                    <a:srgbClr val="000000"/>
                  </a:solidFill>
                </a:rPr>
                <a:t>PT. TUN</a:t>
              </a:r>
            </a:p>
            <a:p>
              <a:pPr marL="342900" indent="-342900" algn="ctr">
                <a:spcBef>
                  <a:spcPct val="20000"/>
                </a:spcBef>
              </a:pPr>
              <a:r>
                <a:rPr lang="en-US" sz="1300">
                  <a:solidFill>
                    <a:srgbClr val="000000"/>
                  </a:solidFill>
                </a:rPr>
                <a:t>PASAL 51</a:t>
              </a:r>
              <a:endParaRPr lang="en-US" sz="3200">
                <a:solidFill>
                  <a:srgbClr val="000000"/>
                </a:solidFill>
                <a:effectLst>
                  <a:outerShdw blurRad="38100" dist="38100" dir="2700000" algn="tl">
                    <a:srgbClr val="FFFFFF"/>
                  </a:outerShdw>
                </a:effectLst>
              </a:endParaRPr>
            </a:p>
          </p:txBody>
        </p:sp>
        <p:sp>
          <p:nvSpPr>
            <p:cNvPr id="448570" name="Text Box 58"/>
            <p:cNvSpPr txBox="1">
              <a:spLocks noChangeArrowheads="1"/>
            </p:cNvSpPr>
            <p:nvPr/>
          </p:nvSpPr>
          <p:spPr bwMode="auto">
            <a:xfrm>
              <a:off x="4830" y="1117"/>
              <a:ext cx="817" cy="499"/>
            </a:xfrm>
            <a:prstGeom prst="rect">
              <a:avLst/>
            </a:prstGeom>
            <a:solidFill>
              <a:srgbClr val="FFFF00"/>
            </a:solidFill>
            <a:ln w="19050">
              <a:solidFill>
                <a:srgbClr val="000000"/>
              </a:solidFill>
              <a:miter lim="800000"/>
              <a:headEnd/>
              <a:tailEnd/>
            </a:ln>
          </p:spPr>
          <p:txBody>
            <a:bodyPr/>
            <a:lstStyle/>
            <a:p>
              <a:pPr marL="342900" indent="-342900" algn="ctr">
                <a:spcBef>
                  <a:spcPct val="20000"/>
                </a:spcBef>
              </a:pPr>
              <a:r>
                <a:rPr lang="en-US" sz="1500" b="1">
                  <a:solidFill>
                    <a:srgbClr val="000000"/>
                  </a:solidFill>
                </a:rPr>
                <a:t>M A</a:t>
              </a:r>
            </a:p>
            <a:p>
              <a:pPr marL="342900" indent="-342900" algn="ctr">
                <a:spcBef>
                  <a:spcPct val="20000"/>
                </a:spcBef>
              </a:pPr>
              <a:r>
                <a:rPr lang="en-US" sz="1300">
                  <a:solidFill>
                    <a:srgbClr val="000000"/>
                  </a:solidFill>
                </a:rPr>
                <a:t>Pasal 55 (1)</a:t>
              </a:r>
            </a:p>
            <a:p>
              <a:pPr marL="342900" indent="-342900" algn="ctr">
                <a:spcBef>
                  <a:spcPct val="20000"/>
                </a:spcBef>
              </a:pPr>
              <a:r>
                <a:rPr lang="en-US" sz="1300">
                  <a:solidFill>
                    <a:srgbClr val="000000"/>
                  </a:solidFill>
                </a:rPr>
                <a:t>UU No. 5/2004</a:t>
              </a:r>
              <a:endParaRPr lang="en-US" sz="3200">
                <a:solidFill>
                  <a:srgbClr val="000000"/>
                </a:solidFill>
                <a:effectLst>
                  <a:outerShdw blurRad="38100" dist="38100" dir="2700000" algn="tl">
                    <a:srgbClr val="FFFFFF"/>
                  </a:outerShdw>
                </a:effectLst>
              </a:endParaRPr>
            </a:p>
          </p:txBody>
        </p:sp>
      </p:grpSp>
      <p:grpSp>
        <p:nvGrpSpPr>
          <p:cNvPr id="3" name="Group 89"/>
          <p:cNvGrpSpPr>
            <a:grpSpLocks/>
          </p:cNvGrpSpPr>
          <p:nvPr/>
        </p:nvGrpSpPr>
        <p:grpSpPr bwMode="auto">
          <a:xfrm>
            <a:off x="1557338" y="2189163"/>
            <a:ext cx="6038850" cy="15875"/>
            <a:chOff x="981" y="1379"/>
            <a:chExt cx="3804" cy="10"/>
          </a:xfrm>
        </p:grpSpPr>
        <p:sp>
          <p:nvSpPr>
            <p:cNvPr id="448571" name="Line 59"/>
            <p:cNvSpPr>
              <a:spLocks noChangeShapeType="1"/>
            </p:cNvSpPr>
            <p:nvPr/>
          </p:nvSpPr>
          <p:spPr bwMode="auto">
            <a:xfrm>
              <a:off x="981" y="1379"/>
              <a:ext cx="686" cy="0"/>
            </a:xfrm>
            <a:prstGeom prst="line">
              <a:avLst/>
            </a:prstGeom>
            <a:noFill/>
            <a:ln w="9525">
              <a:solidFill>
                <a:srgbClr val="000000"/>
              </a:solidFill>
              <a:round/>
              <a:headEnd/>
              <a:tailEnd type="triangle" w="med" len="med"/>
            </a:ln>
          </p:spPr>
          <p:txBody>
            <a:bodyPr/>
            <a:lstStyle/>
            <a:p>
              <a:endParaRPr lang="id-ID"/>
            </a:p>
          </p:txBody>
        </p:sp>
        <p:sp>
          <p:nvSpPr>
            <p:cNvPr id="448572" name="Line 60"/>
            <p:cNvSpPr>
              <a:spLocks noChangeShapeType="1"/>
            </p:cNvSpPr>
            <p:nvPr/>
          </p:nvSpPr>
          <p:spPr bwMode="auto">
            <a:xfrm>
              <a:off x="2559" y="1379"/>
              <a:ext cx="687" cy="0"/>
            </a:xfrm>
            <a:prstGeom prst="line">
              <a:avLst/>
            </a:prstGeom>
            <a:noFill/>
            <a:ln w="9525">
              <a:solidFill>
                <a:srgbClr val="000000"/>
              </a:solidFill>
              <a:round/>
              <a:headEnd/>
              <a:tailEnd type="triangle" w="med" len="med"/>
            </a:ln>
          </p:spPr>
          <p:txBody>
            <a:bodyPr/>
            <a:lstStyle/>
            <a:p>
              <a:endParaRPr lang="id-ID"/>
            </a:p>
          </p:txBody>
        </p:sp>
        <p:sp>
          <p:nvSpPr>
            <p:cNvPr id="448573" name="Line 61"/>
            <p:cNvSpPr>
              <a:spLocks noChangeShapeType="1"/>
            </p:cNvSpPr>
            <p:nvPr/>
          </p:nvSpPr>
          <p:spPr bwMode="auto">
            <a:xfrm>
              <a:off x="4138" y="1379"/>
              <a:ext cx="647" cy="10"/>
            </a:xfrm>
            <a:prstGeom prst="line">
              <a:avLst/>
            </a:prstGeom>
            <a:noFill/>
            <a:ln w="9525">
              <a:solidFill>
                <a:srgbClr val="000000"/>
              </a:solidFill>
              <a:round/>
              <a:headEnd/>
              <a:tailEnd type="triangle" w="med" len="med"/>
            </a:ln>
          </p:spPr>
          <p:txBody>
            <a:bodyPr/>
            <a:lstStyle/>
            <a:p>
              <a:endParaRPr lang="id-ID"/>
            </a:p>
          </p:txBody>
        </p:sp>
      </p:grpSp>
      <p:grpSp>
        <p:nvGrpSpPr>
          <p:cNvPr id="4" name="Group 85"/>
          <p:cNvGrpSpPr>
            <a:grpSpLocks/>
          </p:cNvGrpSpPr>
          <p:nvPr/>
        </p:nvGrpSpPr>
        <p:grpSpPr bwMode="auto">
          <a:xfrm>
            <a:off x="360363" y="4792663"/>
            <a:ext cx="6732587" cy="830262"/>
            <a:chOff x="227" y="3019"/>
            <a:chExt cx="4241" cy="523"/>
          </a:xfrm>
        </p:grpSpPr>
        <p:sp>
          <p:nvSpPr>
            <p:cNvPr id="448576" name="Text Box 64"/>
            <p:cNvSpPr txBox="1">
              <a:spLocks noChangeArrowheads="1"/>
            </p:cNvSpPr>
            <p:nvPr/>
          </p:nvSpPr>
          <p:spPr bwMode="auto">
            <a:xfrm>
              <a:off x="227" y="3019"/>
              <a:ext cx="823" cy="523"/>
            </a:xfrm>
            <a:prstGeom prst="rect">
              <a:avLst/>
            </a:prstGeom>
            <a:solidFill>
              <a:srgbClr val="FFFF00"/>
            </a:solidFill>
            <a:ln w="9525">
              <a:solidFill>
                <a:srgbClr val="000000"/>
              </a:solidFill>
              <a:miter lim="800000"/>
              <a:headEnd/>
              <a:tailEnd/>
            </a:ln>
          </p:spPr>
          <p:txBody>
            <a:bodyPr/>
            <a:lstStyle/>
            <a:p>
              <a:pPr marL="342900" indent="-342900" algn="ctr">
                <a:spcBef>
                  <a:spcPct val="20000"/>
                </a:spcBef>
              </a:pPr>
              <a:r>
                <a:rPr lang="en-US" sz="1500" b="1">
                  <a:solidFill>
                    <a:srgbClr val="000000"/>
                  </a:solidFill>
                </a:rPr>
                <a:t>KTUN</a:t>
              </a:r>
            </a:p>
            <a:p>
              <a:pPr marL="342900" indent="-342900" algn="ctr">
                <a:spcBef>
                  <a:spcPct val="20000"/>
                </a:spcBef>
              </a:pPr>
              <a:r>
                <a:rPr lang="en-US" sz="1500" b="1">
                  <a:solidFill>
                    <a:srgbClr val="000000"/>
                  </a:solidFill>
                </a:rPr>
                <a:t>BELUM </a:t>
              </a:r>
            </a:p>
            <a:p>
              <a:pPr marL="342900" indent="-342900" algn="ctr">
                <a:spcBef>
                  <a:spcPct val="20000"/>
                </a:spcBef>
              </a:pPr>
              <a:r>
                <a:rPr lang="en-US" sz="1500" b="1">
                  <a:solidFill>
                    <a:srgbClr val="000000"/>
                  </a:solidFill>
                </a:rPr>
                <a:t>FINAL</a:t>
              </a:r>
              <a:endParaRPr lang="en-US" sz="3200">
                <a:solidFill>
                  <a:srgbClr val="000000"/>
                </a:solidFill>
                <a:effectLst>
                  <a:outerShdw blurRad="38100" dist="38100" dir="2700000" algn="tl">
                    <a:srgbClr val="FFFFFF"/>
                  </a:outerShdw>
                </a:effectLst>
              </a:endParaRPr>
            </a:p>
          </p:txBody>
        </p:sp>
        <p:sp>
          <p:nvSpPr>
            <p:cNvPr id="448577" name="Text Box 65"/>
            <p:cNvSpPr txBox="1">
              <a:spLocks noChangeArrowheads="1"/>
            </p:cNvSpPr>
            <p:nvPr/>
          </p:nvSpPr>
          <p:spPr bwMode="auto">
            <a:xfrm>
              <a:off x="1746" y="3019"/>
              <a:ext cx="882" cy="523"/>
            </a:xfrm>
            <a:prstGeom prst="rect">
              <a:avLst/>
            </a:prstGeom>
            <a:solidFill>
              <a:srgbClr val="FFFF00"/>
            </a:solidFill>
            <a:ln w="9525">
              <a:solidFill>
                <a:srgbClr val="000000"/>
              </a:solidFill>
              <a:miter lim="800000"/>
              <a:headEnd/>
              <a:tailEnd/>
            </a:ln>
          </p:spPr>
          <p:txBody>
            <a:bodyPr/>
            <a:lstStyle/>
            <a:p>
              <a:pPr marL="342900" indent="-342900" algn="ctr">
                <a:spcBef>
                  <a:spcPct val="20000"/>
                </a:spcBef>
              </a:pPr>
              <a:r>
                <a:rPr lang="en-US" sz="1500" b="1">
                  <a:solidFill>
                    <a:srgbClr val="000000"/>
                  </a:solidFill>
                </a:rPr>
                <a:t>PEJABAT</a:t>
              </a:r>
            </a:p>
            <a:p>
              <a:pPr marL="342900" indent="-342900" algn="ctr">
                <a:spcBef>
                  <a:spcPct val="20000"/>
                </a:spcBef>
              </a:pPr>
              <a:r>
                <a:rPr lang="en-US" sz="1500" b="1">
                  <a:solidFill>
                    <a:srgbClr val="000000"/>
                  </a:solidFill>
                </a:rPr>
                <a:t>PEMBUAT</a:t>
              </a:r>
            </a:p>
            <a:p>
              <a:pPr marL="342900" indent="-342900" algn="ctr">
                <a:spcBef>
                  <a:spcPct val="20000"/>
                </a:spcBef>
              </a:pPr>
              <a:r>
                <a:rPr lang="en-US" sz="1500" b="1">
                  <a:solidFill>
                    <a:srgbClr val="000000"/>
                  </a:solidFill>
                </a:rPr>
                <a:t>KEPUTUSAN</a:t>
              </a:r>
              <a:endParaRPr lang="en-US" sz="3200">
                <a:solidFill>
                  <a:srgbClr val="000000"/>
                </a:solidFill>
                <a:effectLst>
                  <a:outerShdw blurRad="38100" dist="38100" dir="2700000" algn="tl">
                    <a:srgbClr val="FFFFFF"/>
                  </a:outerShdw>
                </a:effectLst>
              </a:endParaRPr>
            </a:p>
          </p:txBody>
        </p:sp>
        <p:sp>
          <p:nvSpPr>
            <p:cNvPr id="448578" name="Text Box 66"/>
            <p:cNvSpPr txBox="1">
              <a:spLocks noChangeArrowheads="1"/>
            </p:cNvSpPr>
            <p:nvPr/>
          </p:nvSpPr>
          <p:spPr bwMode="auto">
            <a:xfrm>
              <a:off x="3390" y="3019"/>
              <a:ext cx="1078" cy="523"/>
            </a:xfrm>
            <a:prstGeom prst="rect">
              <a:avLst/>
            </a:prstGeom>
            <a:solidFill>
              <a:srgbClr val="FFFF00"/>
            </a:solidFill>
            <a:ln w="9525">
              <a:solidFill>
                <a:srgbClr val="000000"/>
              </a:solidFill>
              <a:miter lim="800000"/>
              <a:headEnd/>
              <a:tailEnd/>
            </a:ln>
          </p:spPr>
          <p:txBody>
            <a:bodyPr/>
            <a:lstStyle/>
            <a:p>
              <a:pPr marL="342900" indent="-342900" algn="ctr">
                <a:spcBef>
                  <a:spcPct val="20000"/>
                </a:spcBef>
              </a:pPr>
              <a:r>
                <a:rPr lang="en-US" sz="1500" b="1">
                  <a:solidFill>
                    <a:srgbClr val="000000"/>
                  </a:solidFill>
                </a:rPr>
                <a:t>INSTANSI</a:t>
              </a:r>
            </a:p>
            <a:p>
              <a:pPr marL="342900" indent="-342900" algn="ctr">
                <a:spcBef>
                  <a:spcPct val="20000"/>
                </a:spcBef>
              </a:pPr>
              <a:r>
                <a:rPr lang="en-US" sz="1500" b="1">
                  <a:solidFill>
                    <a:srgbClr val="000000"/>
                  </a:solidFill>
                </a:rPr>
                <a:t>BANDING</a:t>
              </a:r>
            </a:p>
            <a:p>
              <a:pPr marL="342900" indent="-342900" algn="ctr">
                <a:spcBef>
                  <a:spcPct val="20000"/>
                </a:spcBef>
              </a:pPr>
              <a:r>
                <a:rPr lang="en-US" sz="1500" b="1">
                  <a:solidFill>
                    <a:srgbClr val="000000"/>
                  </a:solidFill>
                </a:rPr>
                <a:t>ADMINISTRASI</a:t>
              </a:r>
              <a:endParaRPr lang="en-US" sz="3200">
                <a:solidFill>
                  <a:srgbClr val="000000"/>
                </a:solidFill>
                <a:effectLst>
                  <a:outerShdw blurRad="38100" dist="38100" dir="2700000" algn="tl">
                    <a:srgbClr val="FFFFFF"/>
                  </a:outerShdw>
                </a:effectLst>
              </a:endParaRPr>
            </a:p>
          </p:txBody>
        </p:sp>
      </p:grpSp>
      <p:grpSp>
        <p:nvGrpSpPr>
          <p:cNvPr id="5" name="Group 84"/>
          <p:cNvGrpSpPr>
            <a:grpSpLocks/>
          </p:cNvGrpSpPr>
          <p:nvPr/>
        </p:nvGrpSpPr>
        <p:grpSpPr bwMode="auto">
          <a:xfrm>
            <a:off x="1395413" y="1681163"/>
            <a:ext cx="7353300" cy="755650"/>
            <a:chOff x="884" y="1069"/>
            <a:chExt cx="4632" cy="476"/>
          </a:xfrm>
        </p:grpSpPr>
        <p:sp>
          <p:nvSpPr>
            <p:cNvPr id="448586" name="Rectangle 74"/>
            <p:cNvSpPr>
              <a:spLocks noChangeArrowheads="1"/>
            </p:cNvSpPr>
            <p:nvPr/>
          </p:nvSpPr>
          <p:spPr bwMode="auto">
            <a:xfrm>
              <a:off x="1047" y="1216"/>
              <a:ext cx="590" cy="192"/>
            </a:xfrm>
            <a:prstGeom prst="rect">
              <a:avLst/>
            </a:prstGeom>
            <a:noFill/>
            <a:ln w="9525" algn="ctr">
              <a:noFill/>
              <a:miter lim="800000"/>
              <a:headEnd/>
              <a:tailEnd/>
            </a:ln>
            <a:effectLst/>
          </p:spPr>
          <p:txBody>
            <a:bodyPr lIns="0" rIns="0" anchor="ctr">
              <a:spAutoFit/>
            </a:bodyPr>
            <a:lstStyle/>
            <a:p>
              <a:pPr>
                <a:spcBef>
                  <a:spcPct val="0"/>
                </a:spcBef>
                <a:buClrTx/>
                <a:buSzTx/>
                <a:buFontTx/>
                <a:buNone/>
              </a:pPr>
              <a:r>
                <a:rPr lang="en-US" sz="1400">
                  <a:solidFill>
                    <a:schemeClr val="folHlink"/>
                  </a:solidFill>
                </a:rPr>
                <a:t>GUGATAN</a:t>
              </a:r>
              <a:r>
                <a:rPr lang="en-US" sz="1200">
                  <a:solidFill>
                    <a:schemeClr val="folHlink"/>
                  </a:solidFill>
                  <a:effectLst>
                    <a:outerShdw blurRad="38100" dist="38100" dir="2700000" algn="tl">
                      <a:srgbClr val="000000"/>
                    </a:outerShdw>
                  </a:effectLst>
                </a:rPr>
                <a:t> </a:t>
              </a:r>
            </a:p>
          </p:txBody>
        </p:sp>
        <p:sp>
          <p:nvSpPr>
            <p:cNvPr id="448587" name="Rectangle 75"/>
            <p:cNvSpPr>
              <a:spLocks noChangeArrowheads="1"/>
            </p:cNvSpPr>
            <p:nvPr/>
          </p:nvSpPr>
          <p:spPr bwMode="auto">
            <a:xfrm>
              <a:off x="2607" y="1069"/>
              <a:ext cx="772" cy="365"/>
            </a:xfrm>
            <a:prstGeom prst="rect">
              <a:avLst/>
            </a:prstGeom>
            <a:noFill/>
            <a:ln w="9525" algn="ctr">
              <a:noFill/>
              <a:miter lim="800000"/>
              <a:headEnd/>
              <a:tailEnd/>
            </a:ln>
            <a:effectLst/>
          </p:spPr>
          <p:txBody>
            <a:bodyPr wrap="none" anchor="ctr">
              <a:spAutoFit/>
            </a:bodyPr>
            <a:lstStyle/>
            <a:p>
              <a:pPr>
                <a:spcBef>
                  <a:spcPct val="0"/>
                </a:spcBef>
                <a:buClrTx/>
                <a:buSzTx/>
                <a:buFontTx/>
                <a:buNone/>
              </a:pPr>
              <a:r>
                <a:rPr lang="en-US" sz="1400">
                  <a:solidFill>
                    <a:schemeClr val="folHlink"/>
                  </a:solidFill>
                </a:rPr>
                <a:t>BANDING</a:t>
              </a:r>
              <a:r>
                <a:rPr lang="en-US" sz="3200">
                  <a:solidFill>
                    <a:schemeClr val="folHlink"/>
                  </a:solidFill>
                </a:rPr>
                <a:t>	</a:t>
              </a:r>
              <a:r>
                <a:rPr lang="en-US" sz="3200">
                  <a:solidFill>
                    <a:schemeClr val="folHlink"/>
                  </a:solidFill>
                  <a:effectLst>
                    <a:outerShdw blurRad="38100" dist="38100" dir="2700000" algn="tl">
                      <a:srgbClr val="000000"/>
                    </a:outerShdw>
                  </a:effectLst>
                </a:rPr>
                <a:t> </a:t>
              </a:r>
            </a:p>
          </p:txBody>
        </p:sp>
        <p:sp>
          <p:nvSpPr>
            <p:cNvPr id="448588" name="Rectangle 76"/>
            <p:cNvSpPr>
              <a:spLocks noChangeArrowheads="1"/>
            </p:cNvSpPr>
            <p:nvPr/>
          </p:nvSpPr>
          <p:spPr bwMode="auto">
            <a:xfrm>
              <a:off x="4231" y="1226"/>
              <a:ext cx="517" cy="192"/>
            </a:xfrm>
            <a:prstGeom prst="rect">
              <a:avLst/>
            </a:prstGeom>
            <a:noFill/>
            <a:ln w="9525" algn="ctr">
              <a:noFill/>
              <a:miter lim="800000"/>
              <a:headEnd/>
              <a:tailEnd/>
            </a:ln>
            <a:effectLst/>
          </p:spPr>
          <p:txBody>
            <a:bodyPr wrap="none" anchor="ctr">
              <a:spAutoFit/>
            </a:bodyPr>
            <a:lstStyle/>
            <a:p>
              <a:pPr>
                <a:spcBef>
                  <a:spcPct val="0"/>
                </a:spcBef>
                <a:buClrTx/>
                <a:buSzTx/>
                <a:buFontTx/>
                <a:buNone/>
              </a:pPr>
              <a:r>
                <a:rPr lang="en-US" sz="1400">
                  <a:solidFill>
                    <a:schemeClr val="folHlink"/>
                  </a:solidFill>
                </a:rPr>
                <a:t>KASASI</a:t>
              </a:r>
              <a:r>
                <a:rPr lang="en-US" sz="1400">
                  <a:solidFill>
                    <a:schemeClr val="folHlink"/>
                  </a:solidFill>
                  <a:effectLst>
                    <a:outerShdw blurRad="38100" dist="38100" dir="2700000" algn="tl">
                      <a:srgbClr val="000000"/>
                    </a:outerShdw>
                  </a:effectLst>
                </a:rPr>
                <a:t> </a:t>
              </a:r>
            </a:p>
          </p:txBody>
        </p:sp>
        <p:sp>
          <p:nvSpPr>
            <p:cNvPr id="448589" name="Rectangle 77"/>
            <p:cNvSpPr>
              <a:spLocks noChangeArrowheads="1"/>
            </p:cNvSpPr>
            <p:nvPr/>
          </p:nvSpPr>
          <p:spPr bwMode="auto">
            <a:xfrm>
              <a:off x="884" y="1353"/>
              <a:ext cx="4632" cy="192"/>
            </a:xfrm>
            <a:prstGeom prst="rect">
              <a:avLst/>
            </a:prstGeom>
            <a:noFill/>
            <a:ln w="9525" algn="ctr">
              <a:noFill/>
              <a:miter lim="800000"/>
              <a:headEnd/>
              <a:tailEnd/>
            </a:ln>
            <a:effectLst/>
          </p:spPr>
          <p:txBody>
            <a:bodyPr anchor="ctr">
              <a:spAutoFit/>
            </a:bodyPr>
            <a:lstStyle/>
            <a:p>
              <a:pPr>
                <a:spcBef>
                  <a:spcPct val="0"/>
                </a:spcBef>
                <a:buClrTx/>
                <a:buSzTx/>
                <a:buFontTx/>
                <a:buNone/>
              </a:pPr>
              <a:r>
                <a:rPr lang="en-US" sz="1200">
                  <a:solidFill>
                    <a:schemeClr val="folHlink"/>
                  </a:solidFill>
                  <a:effectLst>
                    <a:outerShdw blurRad="38100" dist="38100" dir="2700000" algn="tl">
                      <a:srgbClr val="000000"/>
                    </a:outerShdw>
                  </a:effectLst>
                </a:rPr>
                <a:t>       </a:t>
              </a:r>
              <a:r>
                <a:rPr lang="en-US" sz="1400">
                  <a:solidFill>
                    <a:schemeClr val="folHlink"/>
                  </a:solidFill>
                </a:rPr>
                <a:t>Pasal 54	                Pasal 122                               Pasal 131</a:t>
              </a:r>
              <a:r>
                <a:rPr lang="en-US" sz="1400">
                  <a:solidFill>
                    <a:schemeClr val="folHlink"/>
                  </a:solidFill>
                  <a:effectLst>
                    <a:outerShdw blurRad="38100" dist="38100" dir="2700000" algn="tl">
                      <a:srgbClr val="000000"/>
                    </a:outerShdw>
                  </a:effectLst>
                </a:rPr>
                <a:t> </a:t>
              </a:r>
            </a:p>
          </p:txBody>
        </p:sp>
      </p:grpSp>
      <p:sp>
        <p:nvSpPr>
          <p:cNvPr id="448592" name="Rectangle 80"/>
          <p:cNvSpPr>
            <a:spLocks noChangeArrowheads="1"/>
          </p:cNvSpPr>
          <p:nvPr/>
        </p:nvSpPr>
        <p:spPr bwMode="auto">
          <a:xfrm>
            <a:off x="158750" y="392113"/>
            <a:ext cx="8805863" cy="457200"/>
          </a:xfrm>
          <a:prstGeom prst="rect">
            <a:avLst/>
          </a:prstGeom>
          <a:noFill/>
          <a:ln w="9525" algn="ctr">
            <a:noFill/>
            <a:miter lim="800000"/>
            <a:headEnd/>
            <a:tailEnd/>
          </a:ln>
          <a:effectLst/>
        </p:spPr>
        <p:txBody>
          <a:bodyPr anchor="ctr">
            <a:spAutoFit/>
          </a:bodyPr>
          <a:lstStyle/>
          <a:p>
            <a:pPr algn="ctr">
              <a:spcBef>
                <a:spcPct val="0"/>
              </a:spcBef>
              <a:buClrTx/>
              <a:buSzTx/>
              <a:buFontTx/>
              <a:buNone/>
            </a:pPr>
            <a:r>
              <a:rPr lang="en-US" sz="2400" b="1" u="sng">
                <a:solidFill>
                  <a:srgbClr val="000000"/>
                </a:solidFill>
              </a:rPr>
              <a:t>PROSES BERPERKARA DI PERADILAN TUN</a:t>
            </a:r>
            <a:r>
              <a:rPr lang="en-US" sz="2400">
                <a:solidFill>
                  <a:srgbClr val="251BF1"/>
                </a:solidFill>
                <a:effectLst>
                  <a:outerShdw blurRad="38100" dist="38100" dir="2700000" algn="tl">
                    <a:srgbClr val="000000"/>
                  </a:outerShdw>
                </a:effectLst>
              </a:rPr>
              <a:t> </a:t>
            </a:r>
          </a:p>
        </p:txBody>
      </p:sp>
      <p:grpSp>
        <p:nvGrpSpPr>
          <p:cNvPr id="6" name="Group 88"/>
          <p:cNvGrpSpPr>
            <a:grpSpLocks/>
          </p:cNvGrpSpPr>
          <p:nvPr/>
        </p:nvGrpSpPr>
        <p:grpSpPr bwMode="auto">
          <a:xfrm>
            <a:off x="1014413" y="2708275"/>
            <a:ext cx="5159375" cy="3473450"/>
            <a:chOff x="639" y="1715"/>
            <a:chExt cx="3250" cy="2188"/>
          </a:xfrm>
        </p:grpSpPr>
        <p:sp>
          <p:nvSpPr>
            <p:cNvPr id="448580" name="Line 68"/>
            <p:cNvSpPr>
              <a:spLocks noChangeShapeType="1"/>
            </p:cNvSpPr>
            <p:nvPr/>
          </p:nvSpPr>
          <p:spPr bwMode="auto">
            <a:xfrm flipV="1">
              <a:off x="2148" y="1715"/>
              <a:ext cx="0" cy="1271"/>
            </a:xfrm>
            <a:prstGeom prst="line">
              <a:avLst/>
            </a:prstGeom>
            <a:noFill/>
            <a:ln w="9525">
              <a:solidFill>
                <a:srgbClr val="000000"/>
              </a:solidFill>
              <a:round/>
              <a:headEnd/>
              <a:tailEnd type="triangle" w="med" len="med"/>
            </a:ln>
          </p:spPr>
          <p:txBody>
            <a:bodyPr/>
            <a:lstStyle/>
            <a:p>
              <a:endParaRPr lang="id-ID"/>
            </a:p>
          </p:txBody>
        </p:sp>
        <p:sp>
          <p:nvSpPr>
            <p:cNvPr id="448581" name="Line 69"/>
            <p:cNvSpPr>
              <a:spLocks noChangeShapeType="1"/>
            </p:cNvSpPr>
            <p:nvPr/>
          </p:nvSpPr>
          <p:spPr bwMode="auto">
            <a:xfrm flipV="1">
              <a:off x="3726" y="1715"/>
              <a:ext cx="0" cy="1271"/>
            </a:xfrm>
            <a:prstGeom prst="line">
              <a:avLst/>
            </a:prstGeom>
            <a:noFill/>
            <a:ln w="9525">
              <a:solidFill>
                <a:srgbClr val="000000"/>
              </a:solidFill>
              <a:round/>
              <a:headEnd/>
              <a:tailEnd type="triangle" w="med" len="med"/>
            </a:ln>
          </p:spPr>
          <p:txBody>
            <a:bodyPr/>
            <a:lstStyle/>
            <a:p>
              <a:endParaRPr lang="id-ID"/>
            </a:p>
          </p:txBody>
        </p:sp>
        <p:sp>
          <p:nvSpPr>
            <p:cNvPr id="448590" name="Rectangle 78"/>
            <p:cNvSpPr>
              <a:spLocks noChangeArrowheads="1"/>
            </p:cNvSpPr>
            <p:nvPr/>
          </p:nvSpPr>
          <p:spPr bwMode="auto">
            <a:xfrm rot="16200000">
              <a:off x="3422" y="2135"/>
              <a:ext cx="624" cy="311"/>
            </a:xfrm>
            <a:prstGeom prst="rect">
              <a:avLst/>
            </a:prstGeom>
            <a:noFill/>
            <a:ln w="9525" algn="ctr">
              <a:noFill/>
              <a:miter lim="800000"/>
              <a:headEnd/>
              <a:tailEnd/>
            </a:ln>
            <a:effectLst/>
          </p:spPr>
          <p:txBody>
            <a:bodyPr wrap="none" anchor="ctr">
              <a:spAutoFit/>
            </a:bodyPr>
            <a:lstStyle/>
            <a:p>
              <a:pPr algn="ctr">
                <a:spcBef>
                  <a:spcPct val="20000"/>
                </a:spcBef>
              </a:pPr>
              <a:r>
                <a:rPr lang="en-US" sz="1200">
                  <a:solidFill>
                    <a:schemeClr val="folHlink"/>
                  </a:solidFill>
                </a:rPr>
                <a:t>GUGATAN</a:t>
              </a:r>
            </a:p>
            <a:p>
              <a:pPr algn="ctr">
                <a:spcBef>
                  <a:spcPct val="20000"/>
                </a:spcBef>
              </a:pPr>
              <a:r>
                <a:rPr lang="en-US" sz="1200">
                  <a:solidFill>
                    <a:schemeClr val="folHlink"/>
                  </a:solidFill>
                </a:rPr>
                <a:t>Pasal 48 (2)</a:t>
              </a:r>
            </a:p>
          </p:txBody>
        </p:sp>
        <p:sp>
          <p:nvSpPr>
            <p:cNvPr id="448591" name="Rectangle 79"/>
            <p:cNvSpPr>
              <a:spLocks noChangeArrowheads="1"/>
            </p:cNvSpPr>
            <p:nvPr/>
          </p:nvSpPr>
          <p:spPr bwMode="auto">
            <a:xfrm rot="16200000">
              <a:off x="1776" y="2161"/>
              <a:ext cx="603" cy="173"/>
            </a:xfrm>
            <a:prstGeom prst="rect">
              <a:avLst/>
            </a:prstGeom>
            <a:noFill/>
            <a:ln w="9525" algn="ctr">
              <a:noFill/>
              <a:miter lim="800000"/>
              <a:headEnd/>
              <a:tailEnd/>
            </a:ln>
            <a:effectLst/>
          </p:spPr>
          <p:txBody>
            <a:bodyPr wrap="none" anchor="ctr">
              <a:spAutoFit/>
            </a:bodyPr>
            <a:lstStyle/>
            <a:p>
              <a:pPr>
                <a:spcBef>
                  <a:spcPct val="0"/>
                </a:spcBef>
                <a:buClrTx/>
                <a:buSzTx/>
                <a:buFontTx/>
                <a:buNone/>
              </a:pPr>
              <a:r>
                <a:rPr lang="en-US" sz="1200">
                  <a:solidFill>
                    <a:schemeClr val="folHlink"/>
                  </a:solidFill>
                </a:rPr>
                <a:t>GUGATAN</a:t>
              </a:r>
              <a:r>
                <a:rPr lang="en-US" sz="1200">
                  <a:solidFill>
                    <a:schemeClr val="folHlink"/>
                  </a:solidFill>
                  <a:effectLst>
                    <a:outerShdw blurRad="38100" dist="38100" dir="2700000" algn="tl">
                      <a:srgbClr val="000000"/>
                    </a:outerShdw>
                  </a:effectLst>
                </a:rPr>
                <a:t>  </a:t>
              </a:r>
            </a:p>
          </p:txBody>
        </p:sp>
        <p:grpSp>
          <p:nvGrpSpPr>
            <p:cNvPr id="7" name="Group 87"/>
            <p:cNvGrpSpPr>
              <a:grpSpLocks/>
            </p:cNvGrpSpPr>
            <p:nvPr/>
          </p:nvGrpSpPr>
          <p:grpSpPr bwMode="auto">
            <a:xfrm>
              <a:off x="639" y="3007"/>
              <a:ext cx="3233" cy="896"/>
              <a:chOff x="639" y="3007"/>
              <a:chExt cx="3233" cy="896"/>
            </a:xfrm>
          </p:grpSpPr>
          <p:sp>
            <p:nvSpPr>
              <p:cNvPr id="448593" name="Rectangle 81"/>
              <p:cNvSpPr>
                <a:spLocks noChangeArrowheads="1"/>
              </p:cNvSpPr>
              <p:nvPr/>
            </p:nvSpPr>
            <p:spPr bwMode="auto">
              <a:xfrm>
                <a:off x="884" y="3007"/>
                <a:ext cx="2594" cy="353"/>
              </a:xfrm>
              <a:prstGeom prst="rect">
                <a:avLst/>
              </a:prstGeom>
              <a:noFill/>
              <a:ln w="9525" algn="ctr">
                <a:noFill/>
                <a:miter lim="800000"/>
                <a:headEnd/>
                <a:tailEnd/>
              </a:ln>
              <a:effectLst/>
            </p:spPr>
            <p:txBody>
              <a:bodyPr wrap="none" anchor="ctr">
                <a:spAutoFit/>
              </a:bodyPr>
              <a:lstStyle/>
              <a:p>
                <a:pPr>
                  <a:spcBef>
                    <a:spcPct val="20000"/>
                  </a:spcBef>
                </a:pPr>
                <a:r>
                  <a:rPr lang="en-US" sz="1200">
                    <a:solidFill>
                      <a:schemeClr val="folHlink"/>
                    </a:solidFill>
                  </a:rPr>
                  <a:t>                                                              </a:t>
                </a:r>
                <a:r>
                  <a:rPr lang="en-US" sz="1400">
                    <a:solidFill>
                      <a:schemeClr val="folHlink"/>
                    </a:solidFill>
                  </a:rPr>
                  <a:t>BANDING</a:t>
                </a:r>
              </a:p>
              <a:p>
                <a:pPr>
                  <a:spcBef>
                    <a:spcPct val="20000"/>
                  </a:spcBef>
                </a:pPr>
                <a:r>
                  <a:rPr lang="en-US" sz="1400">
                    <a:solidFill>
                      <a:schemeClr val="folHlink"/>
                    </a:solidFill>
                  </a:rPr>
                  <a:t>     KEBERATAN                          ADMINISTRASI</a:t>
                </a:r>
                <a:r>
                  <a:rPr lang="en-US" sz="1400">
                    <a:solidFill>
                      <a:schemeClr val="folHlink"/>
                    </a:solidFill>
                    <a:effectLst>
                      <a:outerShdw blurRad="38100" dist="38100" dir="2700000" algn="tl">
                        <a:srgbClr val="000000"/>
                      </a:outerShdw>
                    </a:effectLst>
                  </a:rPr>
                  <a:t> </a:t>
                </a:r>
              </a:p>
            </p:txBody>
          </p:sp>
          <p:grpSp>
            <p:nvGrpSpPr>
              <p:cNvPr id="8" name="Group 86"/>
              <p:cNvGrpSpPr>
                <a:grpSpLocks/>
              </p:cNvGrpSpPr>
              <p:nvPr/>
            </p:nvGrpSpPr>
            <p:grpSpPr bwMode="auto">
              <a:xfrm>
                <a:off x="639" y="3327"/>
                <a:ext cx="3233" cy="576"/>
                <a:chOff x="639" y="3327"/>
                <a:chExt cx="3233" cy="576"/>
              </a:xfrm>
            </p:grpSpPr>
            <p:sp>
              <p:nvSpPr>
                <p:cNvPr id="448575" name="Line 63"/>
                <p:cNvSpPr>
                  <a:spLocks noChangeShapeType="1"/>
                </p:cNvSpPr>
                <p:nvPr/>
              </p:nvSpPr>
              <p:spPr bwMode="auto">
                <a:xfrm>
                  <a:off x="1050" y="3329"/>
                  <a:ext cx="686" cy="0"/>
                </a:xfrm>
                <a:prstGeom prst="line">
                  <a:avLst/>
                </a:prstGeom>
                <a:noFill/>
                <a:ln w="9525">
                  <a:solidFill>
                    <a:srgbClr val="000000"/>
                  </a:solidFill>
                  <a:round/>
                  <a:headEnd/>
                  <a:tailEnd type="triangle" w="med" len="med"/>
                </a:ln>
              </p:spPr>
              <p:txBody>
                <a:bodyPr/>
                <a:lstStyle/>
                <a:p>
                  <a:endParaRPr lang="id-ID"/>
                </a:p>
              </p:txBody>
            </p:sp>
            <p:sp>
              <p:nvSpPr>
                <p:cNvPr id="448579" name="Line 67"/>
                <p:cNvSpPr>
                  <a:spLocks noChangeShapeType="1"/>
                </p:cNvSpPr>
                <p:nvPr/>
              </p:nvSpPr>
              <p:spPr bwMode="auto">
                <a:xfrm>
                  <a:off x="2628" y="3327"/>
                  <a:ext cx="686" cy="0"/>
                </a:xfrm>
                <a:prstGeom prst="line">
                  <a:avLst/>
                </a:prstGeom>
                <a:noFill/>
                <a:ln w="9525">
                  <a:solidFill>
                    <a:srgbClr val="000000"/>
                  </a:solidFill>
                  <a:round/>
                  <a:headEnd/>
                  <a:tailEnd type="triangle" w="med" len="med"/>
                </a:ln>
              </p:spPr>
              <p:txBody>
                <a:bodyPr/>
                <a:lstStyle/>
                <a:p>
                  <a:endParaRPr lang="id-ID"/>
                </a:p>
              </p:txBody>
            </p:sp>
            <p:grpSp>
              <p:nvGrpSpPr>
                <p:cNvPr id="9" name="Group 70"/>
                <p:cNvGrpSpPr>
                  <a:grpSpLocks/>
                </p:cNvGrpSpPr>
                <p:nvPr/>
              </p:nvGrpSpPr>
              <p:grpSpPr bwMode="auto">
                <a:xfrm>
                  <a:off x="639" y="3545"/>
                  <a:ext cx="3233" cy="339"/>
                  <a:chOff x="2700" y="8840"/>
                  <a:chExt cx="8483" cy="816"/>
                </a:xfrm>
              </p:grpSpPr>
              <p:sp>
                <p:nvSpPr>
                  <p:cNvPr id="448583" name="Line 71"/>
                  <p:cNvSpPr>
                    <a:spLocks noChangeShapeType="1"/>
                  </p:cNvSpPr>
                  <p:nvPr/>
                </p:nvSpPr>
                <p:spPr bwMode="auto">
                  <a:xfrm>
                    <a:off x="2700" y="8840"/>
                    <a:ext cx="0" cy="812"/>
                  </a:xfrm>
                  <a:prstGeom prst="line">
                    <a:avLst/>
                  </a:prstGeom>
                  <a:noFill/>
                  <a:ln w="9525">
                    <a:solidFill>
                      <a:srgbClr val="000000"/>
                    </a:solidFill>
                    <a:round/>
                    <a:headEnd/>
                    <a:tailEnd/>
                  </a:ln>
                </p:spPr>
                <p:txBody>
                  <a:bodyPr/>
                  <a:lstStyle/>
                  <a:p>
                    <a:endParaRPr lang="id-ID"/>
                  </a:p>
                </p:txBody>
              </p:sp>
              <p:sp>
                <p:nvSpPr>
                  <p:cNvPr id="448584" name="Line 72"/>
                  <p:cNvSpPr>
                    <a:spLocks noChangeShapeType="1"/>
                  </p:cNvSpPr>
                  <p:nvPr/>
                </p:nvSpPr>
                <p:spPr bwMode="auto">
                  <a:xfrm>
                    <a:off x="2723" y="9656"/>
                    <a:ext cx="8460" cy="0"/>
                  </a:xfrm>
                  <a:prstGeom prst="line">
                    <a:avLst/>
                  </a:prstGeom>
                  <a:noFill/>
                  <a:ln w="9525">
                    <a:solidFill>
                      <a:srgbClr val="000000"/>
                    </a:solidFill>
                    <a:round/>
                    <a:headEnd/>
                    <a:tailEnd/>
                  </a:ln>
                </p:spPr>
                <p:txBody>
                  <a:bodyPr/>
                  <a:lstStyle/>
                  <a:p>
                    <a:endParaRPr lang="id-ID"/>
                  </a:p>
                </p:txBody>
              </p:sp>
              <p:sp>
                <p:nvSpPr>
                  <p:cNvPr id="448585" name="Line 73"/>
                  <p:cNvSpPr>
                    <a:spLocks noChangeShapeType="1"/>
                  </p:cNvSpPr>
                  <p:nvPr/>
                </p:nvSpPr>
                <p:spPr bwMode="auto">
                  <a:xfrm>
                    <a:off x="11160" y="8840"/>
                    <a:ext cx="0" cy="812"/>
                  </a:xfrm>
                  <a:prstGeom prst="line">
                    <a:avLst/>
                  </a:prstGeom>
                  <a:noFill/>
                  <a:ln w="9525">
                    <a:solidFill>
                      <a:srgbClr val="000000"/>
                    </a:solidFill>
                    <a:round/>
                    <a:headEnd/>
                    <a:tailEnd/>
                  </a:ln>
                </p:spPr>
                <p:txBody>
                  <a:bodyPr/>
                  <a:lstStyle/>
                  <a:p>
                    <a:endParaRPr lang="id-ID"/>
                  </a:p>
                </p:txBody>
              </p:sp>
            </p:grpSp>
            <p:sp>
              <p:nvSpPr>
                <p:cNvPr id="448594" name="Rectangle 82"/>
                <p:cNvSpPr>
                  <a:spLocks noChangeArrowheads="1"/>
                </p:cNvSpPr>
                <p:nvPr/>
              </p:nvSpPr>
              <p:spPr bwMode="auto">
                <a:xfrm>
                  <a:off x="1882" y="3711"/>
                  <a:ext cx="746" cy="192"/>
                </a:xfrm>
                <a:prstGeom prst="rect">
                  <a:avLst/>
                </a:prstGeom>
                <a:noFill/>
                <a:ln w="9525" algn="ctr">
                  <a:noFill/>
                  <a:miter lim="800000"/>
                  <a:headEnd/>
                  <a:tailEnd/>
                </a:ln>
                <a:effectLst/>
              </p:spPr>
              <p:txBody>
                <a:bodyPr wrap="none" anchor="ctr">
                  <a:spAutoFit/>
                </a:bodyPr>
                <a:lstStyle/>
                <a:p>
                  <a:pPr>
                    <a:spcBef>
                      <a:spcPct val="0"/>
                    </a:spcBef>
                    <a:buClrTx/>
                    <a:buSzTx/>
                    <a:buFontTx/>
                    <a:buNone/>
                  </a:pPr>
                  <a:r>
                    <a:rPr lang="en-US" sz="1400">
                      <a:solidFill>
                        <a:schemeClr val="folHlink"/>
                      </a:solidFill>
                    </a:rPr>
                    <a:t>Pasal 48 (1)</a:t>
                  </a:r>
                  <a:r>
                    <a:rPr lang="en-US" sz="1400">
                      <a:solidFill>
                        <a:schemeClr val="folHlink"/>
                      </a:solidFill>
                      <a:effectLst>
                        <a:outerShdw blurRad="38100" dist="38100" dir="2700000" algn="tl">
                          <a:srgbClr val="000000"/>
                        </a:outerShdw>
                      </a:effectLst>
                    </a:rPr>
                    <a:t> </a:t>
                  </a:r>
                </a:p>
              </p:txBody>
            </p:sp>
          </p:grpSp>
        </p:grpSp>
      </p:gr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8592"/>
                                        </p:tgtEl>
                                        <p:attrNameLst>
                                          <p:attrName>style.visibility</p:attrName>
                                        </p:attrNameLst>
                                      </p:cBhvr>
                                      <p:to>
                                        <p:strVal val="visible"/>
                                      </p:to>
                                    </p:set>
                                    <p:anim calcmode="lin" valueType="num">
                                      <p:cBhvr>
                                        <p:cTn id="7" dur="1000" fill="hold"/>
                                        <p:tgtEl>
                                          <p:spTgt spid="448592"/>
                                        </p:tgtEl>
                                        <p:attrNameLst>
                                          <p:attrName>ppt_w</p:attrName>
                                        </p:attrNameLst>
                                      </p:cBhvr>
                                      <p:tavLst>
                                        <p:tav tm="0">
                                          <p:val>
                                            <p:fltVal val="0"/>
                                          </p:val>
                                        </p:tav>
                                        <p:tav tm="100000">
                                          <p:val>
                                            <p:strVal val="#ppt_w"/>
                                          </p:val>
                                        </p:tav>
                                      </p:tavLst>
                                    </p:anim>
                                    <p:anim calcmode="lin" valueType="num">
                                      <p:cBhvr>
                                        <p:cTn id="8" dur="1000" fill="hold"/>
                                        <p:tgtEl>
                                          <p:spTgt spid="448592"/>
                                        </p:tgtEl>
                                        <p:attrNameLst>
                                          <p:attrName>ppt_h</p:attrName>
                                        </p:attrNameLst>
                                      </p:cBhvr>
                                      <p:tavLst>
                                        <p:tav tm="0">
                                          <p:val>
                                            <p:fltVal val="0"/>
                                          </p:val>
                                        </p:tav>
                                        <p:tav tm="100000">
                                          <p:val>
                                            <p:strVal val="#ppt_h"/>
                                          </p:val>
                                        </p:tav>
                                      </p:tavLst>
                                    </p:anim>
                                    <p:animEffect transition="in" filter="fade">
                                      <p:cBhvr>
                                        <p:cTn id="9" dur="1000"/>
                                        <p:tgtEl>
                                          <p:spTgt spid="44859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0-#ppt_w/2"/>
                                          </p:val>
                                        </p:tav>
                                        <p:tav tm="100000">
                                          <p:val>
                                            <p:strVal val="#ppt_x"/>
                                          </p:val>
                                        </p:tav>
                                      </p:tavLst>
                                    </p:anim>
                                    <p:anim calcmode="lin" valueType="num">
                                      <p:cBhvr additive="base">
                                        <p:cTn id="15"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0-#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ppt_x</p:attrName>
                                        </p:attrNameLst>
                                      </p:cBhvr>
                                      <p:tavLst>
                                        <p:tav tm="0">
                                          <p:val>
                                            <p:strVal val="#ppt_x-.2"/>
                                          </p:val>
                                        </p:tav>
                                        <p:tav tm="100000">
                                          <p:val>
                                            <p:strVal val="#ppt_x"/>
                                          </p:val>
                                        </p:tav>
                                      </p:tavLst>
                                    </p:anim>
                                    <p:anim calcmode="lin" valueType="num">
                                      <p:cBhvr>
                                        <p:cTn id="3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Scale>
                                      <p:cBhvr>
                                        <p:cTn id="4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
                                        </p:tgtEl>
                                        <p:attrNameLst>
                                          <p:attrName>ppt_x</p:attrName>
                                          <p:attrName>ppt_y</p:attrName>
                                        </p:attrNameLst>
                                      </p:cBhvr>
                                    </p:animMotion>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9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en-US"/>
              <a:t>Pembuktian </a:t>
            </a:r>
          </a:p>
        </p:txBody>
      </p:sp>
      <p:sp>
        <p:nvSpPr>
          <p:cNvPr id="131075" name="Rectangle 3"/>
          <p:cNvSpPr>
            <a:spLocks noGrp="1" noChangeArrowheads="1"/>
          </p:cNvSpPr>
          <p:nvPr>
            <p:ph idx="1"/>
          </p:nvPr>
        </p:nvSpPr>
        <p:spPr/>
        <p:txBody>
          <a:bodyPr>
            <a:normAutofit lnSpcReduction="10000"/>
          </a:bodyPr>
          <a:lstStyle/>
          <a:p>
            <a:pPr algn="just" eaLnBrk="1" hangingPunct="1">
              <a:lnSpc>
                <a:spcPct val="90000"/>
              </a:lnSpc>
              <a:defRPr/>
            </a:pPr>
            <a:r>
              <a:rPr lang="en-US" sz="2800"/>
              <a:t>Alat bukti, yaitu: surat atau tulisan; keterangan ahli; keterangan saksi; pengakuan para pihak; pengetahuan hakim (Pasal 100)</a:t>
            </a:r>
          </a:p>
          <a:p>
            <a:pPr algn="just" eaLnBrk="1" hangingPunct="1">
              <a:lnSpc>
                <a:spcPct val="90000"/>
              </a:lnSpc>
              <a:defRPr/>
            </a:pPr>
            <a:r>
              <a:rPr lang="en-US" sz="2800"/>
              <a:t>Keadaan yang telah diketahui umum tidak perlu dibuktikan;</a:t>
            </a:r>
          </a:p>
          <a:p>
            <a:pPr algn="just" eaLnBrk="1" hangingPunct="1">
              <a:lnSpc>
                <a:spcPct val="90000"/>
              </a:lnSpc>
              <a:defRPr/>
            </a:pPr>
            <a:r>
              <a:rPr lang="en-US" sz="2800"/>
              <a:t>Hakim menentukan apa yang harus dibuktikan, beban pembuktian beserta penilaian pembuktian, dan untuk sahnya pembuktian diperlukan sekurang-kurangnya dua alat bukti berdasarkan keyakinan Hakim (Pasal 107).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rmAutofit fontScale="90000"/>
          </a:bodyPr>
          <a:lstStyle/>
          <a:p>
            <a:pPr eaLnBrk="1" hangingPunct="1">
              <a:defRPr/>
            </a:pPr>
            <a:r>
              <a:rPr lang="en-US" sz="3600">
                <a:latin typeface="Century Gothic" pitchFamily="34" charset="0"/>
              </a:rPr>
              <a:t>Orang yang tidak boleh didengar sebagai saksi (Pasal 88)</a:t>
            </a:r>
          </a:p>
        </p:txBody>
      </p:sp>
      <p:sp>
        <p:nvSpPr>
          <p:cNvPr id="132099" name="Rectangle 3"/>
          <p:cNvSpPr>
            <a:spLocks noGrp="1" noChangeArrowheads="1"/>
          </p:cNvSpPr>
          <p:nvPr>
            <p:ph idx="1"/>
          </p:nvPr>
        </p:nvSpPr>
        <p:spPr/>
        <p:txBody>
          <a:bodyPr/>
          <a:lstStyle/>
          <a:p>
            <a:pPr marL="609600" indent="-609600" algn="just" eaLnBrk="1" hangingPunct="1">
              <a:lnSpc>
                <a:spcPct val="90000"/>
              </a:lnSpc>
              <a:defRPr/>
            </a:pPr>
            <a:r>
              <a:rPr lang="en-US"/>
              <a:t>Keluarga sedarah atau semenda menurut garis keturunan lurus keatas atau kebawah sampai derajat kedua dari salah satu pihak yang bersengketa;</a:t>
            </a:r>
          </a:p>
          <a:p>
            <a:pPr marL="609600" indent="-609600" algn="just" eaLnBrk="1" hangingPunct="1">
              <a:lnSpc>
                <a:spcPct val="90000"/>
              </a:lnSpc>
              <a:defRPr/>
            </a:pPr>
            <a:r>
              <a:rPr lang="en-US"/>
              <a:t>Isteri atau suami salah satu pihak yang bersengketa, meskipun sudah bercerai;</a:t>
            </a:r>
          </a:p>
          <a:p>
            <a:pPr marL="609600" indent="-609600" algn="just" eaLnBrk="1" hangingPunct="1">
              <a:lnSpc>
                <a:spcPct val="90000"/>
              </a:lnSpc>
              <a:defRPr/>
            </a:pPr>
            <a:r>
              <a:rPr lang="en-US"/>
              <a:t>Anak yang belum berusia tujuh belas tahun;</a:t>
            </a:r>
          </a:p>
          <a:p>
            <a:pPr marL="609600" indent="-609600" algn="just" eaLnBrk="1" hangingPunct="1">
              <a:lnSpc>
                <a:spcPct val="90000"/>
              </a:lnSpc>
              <a:defRPr/>
            </a:pPr>
            <a:r>
              <a:rPr lang="en-US"/>
              <a:t>Orang yang sakit ingatan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normAutofit/>
          </a:bodyPr>
          <a:lstStyle/>
          <a:p>
            <a:pPr algn="ctr"/>
            <a:r>
              <a:rPr lang="id-ID" sz="3600" dirty="0">
                <a:latin typeface="Consolas" pitchFamily="49" charset="0"/>
                <a:cs typeface="Consolas" pitchFamily="49" charset="0"/>
              </a:rPr>
              <a:t>TUJUAN DIDIRIKANNYA PTUN ?</a:t>
            </a:r>
          </a:p>
        </p:txBody>
      </p:sp>
      <p:sp>
        <p:nvSpPr>
          <p:cNvPr id="3" name="Content Placeholder 2"/>
          <p:cNvSpPr>
            <a:spLocks noGrp="1"/>
          </p:cNvSpPr>
          <p:nvPr>
            <p:ph idx="1"/>
          </p:nvPr>
        </p:nvSpPr>
        <p:spPr>
          <a:xfrm>
            <a:off x="571472" y="1571644"/>
            <a:ext cx="8115328" cy="4572000"/>
          </a:xfrm>
        </p:spPr>
        <p:txBody>
          <a:bodyPr>
            <a:normAutofit fontScale="92500" lnSpcReduction="10000"/>
          </a:bodyPr>
          <a:lstStyle/>
          <a:p>
            <a:pPr lvl="0" algn="just"/>
            <a:r>
              <a:rPr lang="id-ID" dirty="0">
                <a:latin typeface="Tahoma" pitchFamily="34" charset="0"/>
                <a:ea typeface="Tahoma" pitchFamily="34" charset="0"/>
                <a:cs typeface="Tahoma" pitchFamily="34" charset="0"/>
              </a:rPr>
              <a:t>M</a:t>
            </a:r>
            <a:r>
              <a:rPr lang="en-US" dirty="0" err="1">
                <a:latin typeface="Tahoma" pitchFamily="34" charset="0"/>
                <a:ea typeface="Tahoma" pitchFamily="34" charset="0"/>
                <a:cs typeface="Tahoma" pitchFamily="34" charset="0"/>
              </a:rPr>
              <a:t>emberikan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perlindungan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terhadap</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hak-hak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rakyat</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bersumber</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dari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hak-hak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individu</a:t>
            </a:r>
            <a:r>
              <a:rPr lang="en-US" dirty="0">
                <a:latin typeface="Tahoma" pitchFamily="34" charset="0"/>
                <a:ea typeface="Tahoma" pitchFamily="34" charset="0"/>
                <a:cs typeface="Tahoma" pitchFamily="34" charset="0"/>
              </a:rPr>
              <a:t>;</a:t>
            </a:r>
            <a:r>
              <a:rPr lang="id-ID" dirty="0">
                <a:latin typeface="Tahoma" pitchFamily="34" charset="0"/>
                <a:ea typeface="Tahoma" pitchFamily="34" charset="0"/>
                <a:cs typeface="Tahoma" pitchFamily="34" charset="0"/>
              </a:rPr>
              <a:t> dan m</a:t>
            </a:r>
            <a:r>
              <a:rPr lang="en-US" dirty="0" err="1">
                <a:latin typeface="Tahoma" pitchFamily="34" charset="0"/>
                <a:ea typeface="Tahoma" pitchFamily="34" charset="0"/>
                <a:cs typeface="Tahoma" pitchFamily="34" charset="0"/>
              </a:rPr>
              <a:t>emberikan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perlindungan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terhadap</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hak-hak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masyarakat</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didasarkan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kepada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kepentingan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bersama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dari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individu</a:t>
            </a:r>
            <a:r>
              <a:rPr lang="en-US" dirty="0">
                <a:latin typeface="Tahoma" pitchFamily="34" charset="0"/>
                <a:ea typeface="Tahoma" pitchFamily="34" charset="0"/>
                <a:cs typeface="Tahoma" pitchFamily="34" charset="0"/>
              </a:rPr>
              <a:t> yang </a:t>
            </a:r>
            <a:r>
              <a:rPr lang="en-US" dirty="0" err="1">
                <a:latin typeface="Tahoma" pitchFamily="34" charset="0"/>
                <a:ea typeface="Tahoma" pitchFamily="34" charset="0"/>
                <a:cs typeface="Tahoma" pitchFamily="34" charset="0"/>
              </a:rPr>
              <a:t>hidup</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dalam</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masyarakat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tersebut</a:t>
            </a:r>
            <a:r>
              <a:rPr lang="en-US" dirty="0">
                <a:latin typeface="Tahoma" pitchFamily="34" charset="0"/>
                <a:ea typeface="Tahoma" pitchFamily="34" charset="0"/>
                <a:cs typeface="Tahoma" pitchFamily="34" charset="0"/>
              </a:rPr>
              <a:t>. (</a:t>
            </a:r>
            <a:r>
              <a:rPr lang="id-ID" dirty="0" err="1">
                <a:latin typeface="Tahoma" pitchFamily="34" charset="0"/>
                <a:ea typeface="Tahoma" pitchFamily="34" charset="0"/>
                <a:cs typeface="Tahoma" pitchFamily="34" charset="0"/>
              </a:rPr>
              <a:t>K</a:t>
            </a:r>
            <a:r>
              <a:rPr lang="en-US" dirty="0" err="1">
                <a:latin typeface="Tahoma" pitchFamily="34" charset="0"/>
                <a:ea typeface="Tahoma" pitchFamily="34" charset="0"/>
                <a:cs typeface="Tahoma" pitchFamily="34" charset="0"/>
              </a:rPr>
              <a:t>eterangan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pemerintah</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pada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Sidang</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Paripurna</a:t>
            </a:r>
            <a:r>
              <a:rPr lang="en-US" dirty="0">
                <a:latin typeface="Tahoma" pitchFamily="34" charset="0"/>
                <a:ea typeface="Tahoma" pitchFamily="34" charset="0"/>
                <a:cs typeface="Tahoma" pitchFamily="34" charset="0"/>
              </a:rPr>
              <a:t> DPR RI. </a:t>
            </a:r>
            <a:r>
              <a:rPr lang="en-US" dirty="0" err="1">
                <a:latin typeface="Tahoma" pitchFamily="34" charset="0"/>
                <a:ea typeface="Tahoma" pitchFamily="34" charset="0"/>
                <a:cs typeface="Tahoma" pitchFamily="34" charset="0"/>
              </a:rPr>
              <a:t>mengenai</a:t>
            </a:r>
            <a:r>
              <a:rPr lang="en-US" dirty="0">
                <a:latin typeface="Tahoma" pitchFamily="34" charset="0"/>
                <a:ea typeface="Tahoma" pitchFamily="34" charset="0"/>
                <a:cs typeface="Tahoma" pitchFamily="34" charset="0"/>
              </a:rPr>
              <a:t> RUU PTUN  </a:t>
            </a:r>
            <a:r>
              <a:rPr lang="en-US" dirty="0" err="1">
                <a:latin typeface="Tahoma" pitchFamily="34" charset="0"/>
                <a:ea typeface="Tahoma" pitchFamily="34" charset="0"/>
                <a:cs typeface="Tahoma" pitchFamily="34" charset="0"/>
              </a:rPr>
              <a:t>tanggal</a:t>
            </a:r>
            <a:r>
              <a:rPr lang="en-US" dirty="0">
                <a:latin typeface="Tahoma" pitchFamily="34" charset="0"/>
                <a:ea typeface="Tahoma" pitchFamily="34" charset="0"/>
                <a:cs typeface="Tahoma" pitchFamily="34" charset="0"/>
              </a:rPr>
              <a:t> 29 April 1986).</a:t>
            </a:r>
            <a:endParaRPr lang="id-ID" dirty="0">
              <a:latin typeface="Tahoma" pitchFamily="34" charset="0"/>
              <a:ea typeface="Tahoma" pitchFamily="34" charset="0"/>
              <a:cs typeface="Tahoma" pitchFamily="34" charset="0"/>
            </a:endParaRPr>
          </a:p>
          <a:p>
            <a:pPr lvl="0" algn="just"/>
            <a:r>
              <a:rPr lang="en-US" dirty="0" err="1">
                <a:latin typeface="Tahoma" pitchFamily="34" charset="0"/>
                <a:ea typeface="Tahoma" pitchFamily="34" charset="0"/>
                <a:cs typeface="Tahoma" pitchFamily="34" charset="0"/>
              </a:rPr>
              <a:t>Menurut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Sjahran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Basah</a:t>
            </a:r>
            <a:r>
              <a:rPr lang="en-US" dirty="0">
                <a:latin typeface="Tahoma" pitchFamily="34" charset="0"/>
                <a:ea typeface="Tahoma" pitchFamily="34" charset="0"/>
                <a:cs typeface="Tahoma" pitchFamily="34" charset="0"/>
              </a:rPr>
              <a:t> (1985;154), </a:t>
            </a:r>
            <a:r>
              <a:rPr lang="en-US" dirty="0" err="1">
                <a:latin typeface="Tahoma" pitchFamily="34" charset="0"/>
                <a:ea typeface="Tahoma" pitchFamily="34" charset="0"/>
                <a:cs typeface="Tahoma" pitchFamily="34" charset="0"/>
              </a:rPr>
              <a:t>tujuan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peradilan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administrasi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adalah</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untuk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memberikan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pengayoman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hukum</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kepastian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hukum</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baik</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bagi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rakyat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maupun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bagi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admiistrasi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negara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dalam</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arti</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terjaganya</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keseimbangan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kepentingan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masyarakat</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dan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kepentingan</a:t>
            </a:r>
            <a:r>
              <a:rPr lang="en-US" dirty="0">
                <a:latin typeface="Tahoma" pitchFamily="34" charset="0"/>
                <a:ea typeface="Tahoma" pitchFamily="34" charset="0"/>
                <a:cs typeface="Tahoma" pitchFamily="34" charset="0"/>
              </a:rPr>
              <a:t> </a:t>
            </a:r>
            <a:r>
              <a:rPr lang="en-US" dirty="0" err="1">
                <a:latin typeface="Tahoma" pitchFamily="34" charset="0"/>
                <a:ea typeface="Tahoma" pitchFamily="34" charset="0"/>
                <a:cs typeface="Tahoma" pitchFamily="34" charset="0"/>
              </a:rPr>
              <a:t>individu</a:t>
            </a:r>
            <a:r>
              <a:rPr lang="en-US" dirty="0">
                <a:latin typeface="Tahoma" pitchFamily="34" charset="0"/>
                <a:ea typeface="Tahoma" pitchFamily="34" charset="0"/>
                <a:cs typeface="Tahoma" pitchFamily="34" charset="0"/>
              </a:rPr>
              <a:t>. </a:t>
            </a:r>
            <a:endParaRPr lang="id-ID" dirty="0">
              <a:latin typeface="Tahoma" pitchFamily="34" charset="0"/>
              <a:ea typeface="Tahoma" pitchFamily="34" charset="0"/>
              <a:cs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700118" y="838200"/>
            <a:ext cx="8229600" cy="5287963"/>
          </a:xfrm>
        </p:spPr>
        <p:txBody>
          <a:bodyPr/>
          <a:lstStyle/>
          <a:p>
            <a:pPr algn="ctr">
              <a:buFont typeface="Wingdings" pitchFamily="2" charset="2"/>
              <a:buNone/>
            </a:pPr>
            <a:r>
              <a:rPr lang="en-US" sz="2800" dirty="0"/>
              <a:t>PENYELESAIAN SENGKETA DI PTUN PADA MULANYA BERAWAL DARI ADANYA TINDAKAN PEMERINTAH/PEJABAT TUN</a:t>
            </a:r>
          </a:p>
          <a:p>
            <a:pPr algn="ctr">
              <a:buFont typeface="Wingdings" pitchFamily="2" charset="2"/>
              <a:buNone/>
            </a:pPr>
            <a:endParaRPr lang="en-US" sz="2800" dirty="0"/>
          </a:p>
          <a:p>
            <a:pPr algn="ctr">
              <a:buFont typeface="Wingdings" pitchFamily="2" charset="2"/>
              <a:buNone/>
            </a:pPr>
            <a:r>
              <a:rPr lang="en-US" sz="2800" dirty="0"/>
              <a:t>TANPA ADA TINDAKAN PEMERINTAH, MAKA TIDAK AKAN PERNAH ADA SENGKETA TUN</a:t>
            </a:r>
          </a:p>
          <a:p>
            <a:pPr algn="ctr">
              <a:buFont typeface="Wingdings" pitchFamily="2" charset="2"/>
              <a:buNone/>
            </a:pPr>
            <a:endParaRPr lang="en-US" sz="2800" dirty="0"/>
          </a:p>
          <a:p>
            <a:pPr algn="ctr">
              <a:buFont typeface="Wingdings" pitchFamily="2" charset="2"/>
              <a:buNone/>
            </a:pPr>
            <a:r>
              <a:rPr lang="en-US" sz="2800" i="1" dirty="0"/>
              <a:t>TINDAKAN PEMERINTAH APAKAH YANG MENJADI PANGKAL SENGKETA TUN ?</a:t>
            </a:r>
          </a:p>
        </p:txBody>
      </p:sp>
    </p:spTree>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US">
                <a:latin typeface="Century" pitchFamily="18" charset="0"/>
              </a:rPr>
              <a:t>FUNGSI PTUN</a:t>
            </a:r>
            <a:endParaRPr lang="id-ID">
              <a:latin typeface="Century" pitchFamily="18" charset="0"/>
            </a:endParaRPr>
          </a:p>
        </p:txBody>
      </p:sp>
      <p:sp>
        <p:nvSpPr>
          <p:cNvPr id="11267" name="Rectangle 3"/>
          <p:cNvSpPr>
            <a:spLocks noGrp="1" noRot="1" noChangeArrowheads="1"/>
          </p:cNvSpPr>
          <p:nvPr>
            <p:ph type="body" idx="1"/>
          </p:nvPr>
        </p:nvSpPr>
        <p:spPr>
          <a:noFill/>
        </p:spPr>
        <p:txBody>
          <a:bodyPr/>
          <a:lstStyle/>
          <a:p>
            <a:pPr>
              <a:buFont typeface="Wingdings" pitchFamily="2" charset="2"/>
              <a:buNone/>
            </a:pPr>
            <a:endParaRPr lang="sv-SE" dirty="0">
              <a:solidFill>
                <a:srgbClr val="002060"/>
              </a:solidFill>
            </a:endParaRPr>
          </a:p>
          <a:p>
            <a:r>
              <a:rPr lang="sv-SE" dirty="0">
                <a:solidFill>
                  <a:srgbClr val="002060"/>
                </a:solidFill>
              </a:rPr>
              <a:t>Sarana untuk menyelesaikan konflik yang timbul antara pemerintah (Badan/Pejabat TUN) dengan rakyat (orang perorang/badan hukum perdata), selain upaya administratif yang tersedia.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646B86"/>
      </a:dk2>
      <a:lt2>
        <a:srgbClr val="C5D1D7"/>
      </a:lt2>
      <a:accent1>
        <a:srgbClr val="D16349"/>
      </a:accent1>
      <a:accent2>
        <a:srgbClr val="00B050"/>
      </a:accent2>
      <a:accent3>
        <a:srgbClr val="8CADAE"/>
      </a:accent3>
      <a:accent4>
        <a:srgbClr val="8C7B70"/>
      </a:accent4>
      <a:accent5>
        <a:srgbClr val="8FB08C"/>
      </a:accent5>
      <a:accent6>
        <a:srgbClr val="D19049"/>
      </a:accent6>
      <a:hlink>
        <a:srgbClr val="00A3D6"/>
      </a:hlink>
      <a:folHlink>
        <a:srgbClr val="694F07"/>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0.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Foundr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8.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468</TotalTime>
  <Words>4046</Words>
  <Application>Microsoft Office PowerPoint</Application>
  <PresentationFormat>On-screen Show (4:3)</PresentationFormat>
  <Paragraphs>595</Paragraphs>
  <Slides>68</Slides>
  <Notes>0</Notes>
  <HiddenSlides>0</HiddenSlides>
  <MMClips>0</MMClips>
  <ScaleCrop>false</ScaleCrop>
  <HeadingPairs>
    <vt:vector size="6" baseType="variant">
      <vt:variant>
        <vt:lpstr>Fonts Used</vt:lpstr>
      </vt:variant>
      <vt:variant>
        <vt:i4>31</vt:i4>
      </vt:variant>
      <vt:variant>
        <vt:lpstr>Theme</vt:lpstr>
      </vt:variant>
      <vt:variant>
        <vt:i4>10</vt:i4>
      </vt:variant>
      <vt:variant>
        <vt:lpstr>Slide Titles</vt:lpstr>
      </vt:variant>
      <vt:variant>
        <vt:i4>68</vt:i4>
      </vt:variant>
    </vt:vector>
  </HeadingPairs>
  <TitlesOfParts>
    <vt:vector size="109" baseType="lpstr">
      <vt:lpstr>Aharoni</vt:lpstr>
      <vt:lpstr>Arial</vt:lpstr>
      <vt:lpstr>Arial Narrow</vt:lpstr>
      <vt:lpstr>Arial Rounded MT Bold</vt:lpstr>
      <vt:lpstr>Aston-F1</vt:lpstr>
      <vt:lpstr>AvantGarde Bk BT</vt:lpstr>
      <vt:lpstr>Book Antiqua</vt:lpstr>
      <vt:lpstr>Bookman Old Style</vt:lpstr>
      <vt:lpstr>Century</vt:lpstr>
      <vt:lpstr>Century Gothic</vt:lpstr>
      <vt:lpstr>Comic Sans MS</vt:lpstr>
      <vt:lpstr>Consolas</vt:lpstr>
      <vt:lpstr>Corbel</vt:lpstr>
      <vt:lpstr>Franklin Gothic Book</vt:lpstr>
      <vt:lpstr>Franklin Gothic Medium</vt:lpstr>
      <vt:lpstr>Georgia</vt:lpstr>
      <vt:lpstr>Gill Sans MT</vt:lpstr>
      <vt:lpstr>Harlow Solid Italic</vt:lpstr>
      <vt:lpstr>Lucida Sans Unicode</vt:lpstr>
      <vt:lpstr>Narkisim</vt:lpstr>
      <vt:lpstr>Perpetua</vt:lpstr>
      <vt:lpstr>Rockwell</vt:lpstr>
      <vt:lpstr>Rockwell Condensed</vt:lpstr>
      <vt:lpstr>Tahoma</vt:lpstr>
      <vt:lpstr>Times New Roman</vt:lpstr>
      <vt:lpstr>Trebuchet MS</vt:lpstr>
      <vt:lpstr>Tw Cen MT</vt:lpstr>
      <vt:lpstr>Verdana</vt:lpstr>
      <vt:lpstr>Wingdings</vt:lpstr>
      <vt:lpstr>Wingdings 2</vt:lpstr>
      <vt:lpstr>Wingdings 3</vt:lpstr>
      <vt:lpstr>Solstice</vt:lpstr>
      <vt:lpstr>Urban</vt:lpstr>
      <vt:lpstr>Foundry</vt:lpstr>
      <vt:lpstr>Equity</vt:lpstr>
      <vt:lpstr>Concourse</vt:lpstr>
      <vt:lpstr>Opulent</vt:lpstr>
      <vt:lpstr>Module</vt:lpstr>
      <vt:lpstr>Median</vt:lpstr>
      <vt:lpstr>1_Equity</vt:lpstr>
      <vt:lpstr>Trek</vt:lpstr>
      <vt:lpstr>HUKUM ACARA PERADILAN TATA USAHA NEGARA (HAPTUN)</vt:lpstr>
      <vt:lpstr>PowerPoint Presentation</vt:lpstr>
      <vt:lpstr>HUKUM ACARA PERADILAN TATA USAHA NEGARA</vt:lpstr>
      <vt:lpstr>Unsur-unsur PTUN</vt:lpstr>
      <vt:lpstr>Sumber Hukum Formil</vt:lpstr>
      <vt:lpstr>LATAR BELAKANG URGENSI PERADILAN ADMINISTRASI:</vt:lpstr>
      <vt:lpstr>TUJUAN DIDIRIKANNYA PTUN ?</vt:lpstr>
      <vt:lpstr>PowerPoint Presentation</vt:lpstr>
      <vt:lpstr>FUNGSI PTUN</vt:lpstr>
      <vt:lpstr>Jenis-jenis Tindakan Pemerintah</vt:lpstr>
      <vt:lpstr>SIFAT KHUSUS HUKUM ACARA  PERADILAN TATA USAHA NEGARA</vt:lpstr>
      <vt:lpstr>ASAS2 pokok PERATUN (Philipus M. Hadjon)</vt:lpstr>
      <vt:lpstr>PowerPoint Presentation</vt:lpstr>
      <vt:lpstr>PowerPoint Presentation</vt:lpstr>
      <vt:lpstr>PowerPoint Presentation</vt:lpstr>
      <vt:lpstr>Susunan, Kedudukan dan Wewenang PERATUN</vt:lpstr>
      <vt:lpstr>        </vt:lpstr>
      <vt:lpstr>PowerPoint Presentation</vt:lpstr>
      <vt:lpstr> KEWENANGAN PTUN </vt:lpstr>
      <vt:lpstr>Kekuasaan Kehakiman dilingkungan Peradilan TUN</vt:lpstr>
      <vt:lpstr>“SUSUNAN PENGADILAN TUN”</vt:lpstr>
      <vt:lpstr>PowerPoint Presentation</vt:lpstr>
      <vt:lpstr>KOMPETENSI absolut PTUN</vt:lpstr>
      <vt:lpstr>Kompetensi Relatif</vt:lpstr>
      <vt:lpstr>Alur Penyelesaian sengketa TUN</vt:lpstr>
      <vt:lpstr>UPAYA ADMINISTRATIF</vt:lpstr>
      <vt:lpstr>Objek dan Subjek Sengketa TUN</vt:lpstr>
      <vt:lpstr>Pasal 1 angka 9</vt:lpstr>
      <vt:lpstr>KTUN yang dapat digugat di PTUN adalah </vt:lpstr>
      <vt:lpstr>KONKRET,INDIVIDUAL,FINAL</vt:lpstr>
      <vt:lpstr>Parameter/Indikator Untuk Menguji Apakah Memo/Nota Dinas Dapat Menjadi Obyek Gugatan Di Ptun </vt:lpstr>
      <vt:lpstr>Perluasan Pengertian KTUN dalam Pasal 3</vt:lpstr>
      <vt:lpstr>Subyek sengketa TUN</vt:lpstr>
      <vt:lpstr>PowerPoint Presentation</vt:lpstr>
      <vt:lpstr>Tergugat adalah</vt:lpstr>
      <vt:lpstr>Siapakah Badan atau Pejabat Tata Usaha Negara itu?</vt:lpstr>
      <vt:lpstr>Kesimpulan tentang definisi pejabat menurut PTUN</vt:lpstr>
      <vt:lpstr>Apakah Swasta bisa digugat</vt:lpstr>
      <vt:lpstr>AWAS!</vt:lpstr>
      <vt:lpstr>Siapa yang harus dijadikan Tergugat (kesalahan dalam menunjuk Tergugat berakibat gugatan salah alamat, dan sangat fatal)</vt:lpstr>
      <vt:lpstr>DELEGASI</vt:lpstr>
      <vt:lpstr>MANDAT</vt:lpstr>
      <vt:lpstr>Penggugat</vt:lpstr>
      <vt:lpstr>PENGAJUAN Gugatan </vt:lpstr>
      <vt:lpstr>PowerPoint Presentation</vt:lpstr>
      <vt:lpstr>PowerPoint Presentation</vt:lpstr>
      <vt:lpstr>Kapan Menggugat ?</vt:lpstr>
      <vt:lpstr>Syarat-syarat Gugatan</vt:lpstr>
      <vt:lpstr>Kerangka Surat Gugat</vt:lpstr>
      <vt:lpstr>Posita</vt:lpstr>
      <vt:lpstr>petitum</vt:lpstr>
      <vt:lpstr>Alasan Gugatan</vt:lpstr>
      <vt:lpstr>Dikatakan bertentangan dgn  Pert. Per-uu-an, jika:</vt:lpstr>
      <vt:lpstr>“AUPB” adalah meliputi asas:</vt:lpstr>
      <vt:lpstr>PowerPoint Presentation</vt:lpstr>
      <vt:lpstr>PowerPoint Presentation</vt:lpstr>
      <vt:lpstr>PEMERIKSAAN</vt:lpstr>
      <vt:lpstr>Pemeriksaan Pendahuluan</vt:lpstr>
      <vt:lpstr>Acara Singkat</vt:lpstr>
      <vt:lpstr>Acara Cepat</vt:lpstr>
      <vt:lpstr>Acara Biasa</vt:lpstr>
      <vt:lpstr>PROSES BERACARA DI PTUN</vt:lpstr>
      <vt:lpstr>BAGAN PROSES PEMERIKSAAN GUGATAN DI PTUN</vt:lpstr>
      <vt:lpstr>PROSES PEMERIKSAAN PERKARA DENGAN ACARA CEPAT ( Pasal 98 dan Pasal 99 UU No. 9 Tahun 2004 jo UU No. 5 Tahun 1986  )</vt:lpstr>
      <vt:lpstr>TAHAP PEMERIKSAAN PERKARA DENGAN ACARA BIASA</vt:lpstr>
      <vt:lpstr>PowerPoint Presentation</vt:lpstr>
      <vt:lpstr>Pembuktian </vt:lpstr>
      <vt:lpstr>Orang yang tidak boleh didengar sebagai saksi (Pasal 88)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ACARA PERADILAN TATA USAHA NEGARA (HAPTUN)</dc:title>
  <dc:creator>HERAB</dc:creator>
  <cp:lastModifiedBy>ASUS N6N0CV166416259</cp:lastModifiedBy>
  <cp:revision>102</cp:revision>
  <dcterms:created xsi:type="dcterms:W3CDTF">2011-09-10T13:33:04Z</dcterms:created>
  <dcterms:modified xsi:type="dcterms:W3CDTF">2024-03-13T07:56:29Z</dcterms:modified>
</cp:coreProperties>
</file>