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9" r:id="rId3"/>
    <p:sldId id="270" r:id="rId4"/>
    <p:sldId id="271" r:id="rId5"/>
    <p:sldId id="272" r:id="rId6"/>
    <p:sldId id="273" r:id="rId7"/>
    <p:sldId id="275" r:id="rId8"/>
    <p:sldId id="274" r:id="rId9"/>
    <p:sldId id="276" r:id="rId10"/>
    <p:sldId id="277" r:id="rId11"/>
    <p:sldId id="278" r:id="rId12"/>
    <p:sldId id="257" r:id="rId13"/>
    <p:sldId id="264" r:id="rId14"/>
    <p:sldId id="267" r:id="rId15"/>
    <p:sldId id="261" r:id="rId16"/>
    <p:sldId id="262" r:id="rId17"/>
    <p:sldId id="263" r:id="rId18"/>
    <p:sldId id="258" r:id="rId19"/>
    <p:sldId id="259" r:id="rId20"/>
    <p:sldId id="260" r:id="rId21"/>
    <p:sldId id="26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34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5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6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66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379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5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40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9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0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7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5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3EC00641-F401-45FB-93FC-BE56E42D6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37265DF8-4E2B-4D75-B7EF-616BCC773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0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KONSTITUSI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b="1" i="1" dirty="0">
                <a:latin typeface="Bodoni MT" pitchFamily="18" charset="0"/>
                <a:cs typeface="Arial" pitchFamily="34" charset="0"/>
              </a:rPr>
              <a:t>(constitution)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M. YUSRIZAL ADI SYAPUTRA</a:t>
            </a:r>
          </a:p>
          <a:p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FAKULTAS HUKUM</a:t>
            </a:r>
          </a:p>
          <a:p>
            <a:r>
              <a:rPr lang="id-ID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UNIVERSITAS MEDAN AREA</a:t>
            </a:r>
          </a:p>
          <a:p>
            <a:r>
              <a:rPr lang="id-ID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F8D29-F263-9D58-A28F-D146235A9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KLASIFIKASI KONSTITUSI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B9E8E-F0B4-D7A5-B823-8D594A196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KONSTITUSI TERTULIS : UUD 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KONSTITUSI TIDAK TERTULIS : KONVENSI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DERAJAT KEBERLAKUANNYA/ DAYA TINGKATAN BERLAKUNYA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KONSTITUSI YANG BERDERAJAT TINGGI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KONSTITUSI YANG TIDAK BERDERAJAT TINGGI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496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11FBC-0CB8-721C-748C-7C4224C51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33400"/>
            <a:ext cx="8382000" cy="56435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4000" dirty="0" err="1"/>
              <a:t>Hierarki</a:t>
            </a:r>
            <a:r>
              <a:rPr lang="en-US" sz="4000" dirty="0"/>
              <a:t> </a:t>
            </a:r>
            <a:r>
              <a:rPr lang="en-US" sz="4000" dirty="0" err="1"/>
              <a:t>peraturan</a:t>
            </a:r>
            <a:r>
              <a:rPr lang="en-US" sz="4000" dirty="0"/>
              <a:t> </a:t>
            </a:r>
            <a:r>
              <a:rPr lang="en-US" sz="4000" dirty="0" err="1"/>
              <a:t>perundang-undangan</a:t>
            </a:r>
            <a:endParaRPr lang="en-US" sz="4000" dirty="0"/>
          </a:p>
          <a:p>
            <a:pPr marL="457200" indent="-457200">
              <a:buAutoNum type="arabicPeriod"/>
            </a:pPr>
            <a:r>
              <a:rPr lang="en-US" sz="4000" dirty="0">
                <a:solidFill>
                  <a:srgbClr val="FF0000"/>
                </a:solidFill>
              </a:rPr>
              <a:t>UUD 1945</a:t>
            </a:r>
          </a:p>
          <a:p>
            <a:pPr marL="457200" indent="-457200">
              <a:buAutoNum type="arabicPeriod"/>
            </a:pPr>
            <a:r>
              <a:rPr lang="en-US" sz="4000" dirty="0"/>
              <a:t>TAP MPR </a:t>
            </a:r>
          </a:p>
          <a:p>
            <a:pPr marL="457200" indent="-457200">
              <a:buAutoNum type="arabicPeriod"/>
            </a:pPr>
            <a:r>
              <a:rPr lang="en-US" sz="4000" dirty="0">
                <a:solidFill>
                  <a:srgbClr val="FF0000"/>
                </a:solidFill>
              </a:rPr>
              <a:t>UU/PERPU</a:t>
            </a:r>
          </a:p>
          <a:p>
            <a:pPr marL="457200" indent="-457200">
              <a:buAutoNum type="arabicPeriod"/>
            </a:pP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PP</a:t>
            </a:r>
          </a:p>
          <a:p>
            <a:pPr marL="457200" indent="-457200">
              <a:buAutoNum type="arabicPeriod"/>
            </a:pP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PERPRES</a:t>
            </a:r>
          </a:p>
          <a:p>
            <a:pPr marL="457200" indent="-457200">
              <a:buAutoNum type="arabicPeriod"/>
            </a:pP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PERDA PROVINSI</a:t>
            </a:r>
          </a:p>
          <a:p>
            <a:pPr marL="457200" indent="-457200">
              <a:buAutoNum type="arabicPeriod"/>
            </a:pP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PERDA KABU/KOTA</a:t>
            </a:r>
          </a:p>
        </p:txBody>
      </p:sp>
    </p:spTree>
    <p:extLst>
      <p:ext uri="{BB962C8B-B14F-4D97-AF65-F5344CB8AC3E}">
        <p14:creationId xmlns:p14="http://schemas.microsoft.com/office/powerpoint/2010/main" val="2185396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8229600" cy="1456267"/>
          </a:xfrm>
          <a:solidFill>
            <a:schemeClr val="tx1">
              <a:lumMod val="9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chemeClr val="accent4">
                    <a:lumMod val="50000"/>
                  </a:schemeClr>
                </a:solidFill>
                <a:latin typeface="Bodoni MT" pitchFamily="18" charset="0"/>
              </a:rPr>
              <a:t>Pengertian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Bodoni MT" pitchFamily="18" charset="0"/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  <a:latin typeface="Bodoni MT" pitchFamily="18" charset="0"/>
              </a:rPr>
              <a:t>Konstitusi</a:t>
            </a:r>
            <a:r>
              <a:rPr lang="id-ID" b="1" dirty="0">
                <a:solidFill>
                  <a:schemeClr val="accent4">
                    <a:lumMod val="50000"/>
                  </a:schemeClr>
                </a:solidFill>
                <a:latin typeface="Bodoni MT" pitchFamily="18" charset="0"/>
              </a:rPr>
              <a:t> Menurut Para Ahli</a:t>
            </a:r>
            <a:endParaRPr lang="en-US" b="1" dirty="0">
              <a:solidFill>
                <a:schemeClr val="accent4">
                  <a:lumMod val="50000"/>
                </a:schemeClr>
              </a:solidFill>
              <a:latin typeface="Bodoni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068"/>
            <a:ext cx="8229600" cy="4487332"/>
          </a:xfrm>
        </p:spPr>
        <p:txBody>
          <a:bodyPr>
            <a:normAutofit/>
          </a:bodyPr>
          <a:lstStyle/>
          <a:p>
            <a:pPr marL="515938" indent="-515938" algn="just">
              <a:buFont typeface="Wingdings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Secara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etimologis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antara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kata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“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konstitusi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”, 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konstitusional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”, 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dan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 “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konstitusionalisme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” </a:t>
            </a:r>
          </a:p>
          <a:p>
            <a:pPr marL="515938" indent="-515938" algn="just">
              <a:buFont typeface="Wingdings" pitchFamily="2" charset="2"/>
              <a:buChar char="q"/>
            </a:pP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Menurut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Prof. Dr.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Solly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Lubis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, SH. “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Konstitusi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memiliki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dua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pengertian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yaitu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Konstitusi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tertulis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(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Undang-Undang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Dasar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)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dan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Konstitusi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tidak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odoni MT" pitchFamily="18" charset="0"/>
              </a:rPr>
              <a:t>tertulis</a:t>
            </a:r>
            <a:r>
              <a:rPr lang="en-US" sz="2800" b="1" dirty="0">
                <a:solidFill>
                  <a:srgbClr val="FF0000"/>
                </a:solidFill>
                <a:latin typeface="Bodoni MT" pitchFamily="18" charset="0"/>
              </a:rPr>
              <a:t> (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Konvensi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). Negara 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Inggris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merupakan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contoh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negara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 yang 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tidak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memiliki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konstitusi</a:t>
            </a:r>
            <a:r>
              <a:rPr lang="en-US" sz="2800" b="1" i="1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Bodoni MT" pitchFamily="18" charset="0"/>
              </a:rPr>
              <a:t>tertulis</a:t>
            </a:r>
            <a:endParaRPr lang="en-US" sz="2800" b="1" dirty="0">
              <a:solidFill>
                <a:srgbClr val="FF0000"/>
              </a:solidFill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bahasa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Latin,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gabungan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cume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statuere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Cume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preposisi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”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bersama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....”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statuere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stare yang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berdiri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statuere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”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berdiri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mendirikan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tunggal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Constitutio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bersama-sama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jamak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Constitusiones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Autofit/>
          </a:bodyPr>
          <a:lstStyle/>
          <a:p>
            <a:pPr algn="just"/>
            <a:r>
              <a:rPr lang="en-US" sz="3600" dirty="0" err="1">
                <a:latin typeface="Bell MT" pitchFamily="18" charset="0"/>
              </a:rPr>
              <a:t>Istilah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konstitusi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menurut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Wirjono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Prodjodikoro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berasal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dari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kata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kerja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i="1" dirty="0" err="1">
                <a:latin typeface="Bell MT" pitchFamily="18" charset="0"/>
              </a:rPr>
              <a:t>constituer</a:t>
            </a:r>
            <a:r>
              <a:rPr lang="en-US" sz="3600" i="1" dirty="0">
                <a:latin typeface="Bell MT" pitchFamily="18" charset="0"/>
              </a:rPr>
              <a:t>”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dalam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bahasa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Perancis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, yang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berarti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”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membentuk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”,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dalam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hal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ini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yang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dibentuk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adalah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suatu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negara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,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maka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konstitusi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Bell MT" pitchFamily="18" charset="0"/>
              </a:rPr>
              <a:t>mengandung</a:t>
            </a:r>
            <a:r>
              <a:rPr lang="en-US" sz="3600" b="1" i="1" dirty="0">
                <a:solidFill>
                  <a:srgbClr val="FF0000"/>
                </a:solidFill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macam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peraturan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pokok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mengenai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sendi-sendi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pertama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untuk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menegakkan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bangunan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besar</a:t>
            </a:r>
            <a:r>
              <a:rPr lang="en-US" sz="3600" dirty="0">
                <a:latin typeface="Bell MT" pitchFamily="18" charset="0"/>
              </a:rPr>
              <a:t> yang </a:t>
            </a:r>
            <a:r>
              <a:rPr lang="en-US" sz="3600" dirty="0" err="1">
                <a:latin typeface="Bell MT" pitchFamily="18" charset="0"/>
              </a:rPr>
              <a:t>bernama</a:t>
            </a:r>
            <a:r>
              <a:rPr lang="en-US" sz="3600" dirty="0">
                <a:latin typeface="Bell MT" pitchFamily="18" charset="0"/>
              </a:rPr>
              <a:t> </a:t>
            </a:r>
            <a:r>
              <a:rPr lang="en-US" sz="3600" dirty="0" err="1">
                <a:latin typeface="Bell MT" pitchFamily="18" charset="0"/>
              </a:rPr>
              <a:t>negara</a:t>
            </a:r>
            <a:endParaRPr lang="en-US" sz="3600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pPr algn="just"/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Sedangkan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istilah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Undang-Undang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Dasar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merupakan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terjemahan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istilah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yang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dalam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bahasa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Belandanya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Groundwet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Perkataan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wet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diterjemahkan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ke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dalam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bahasa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Indonesia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undang-undang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dan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ground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berarti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tanah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atau</a:t>
            </a:r>
            <a:r>
              <a:rPr lang="en-US" sz="40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Bodoni MT" pitchFamily="18" charset="0"/>
              </a:rPr>
              <a:t>dasar</a:t>
            </a:r>
            <a:endParaRPr lang="en-US" sz="4000" dirty="0">
              <a:solidFill>
                <a:schemeClr val="tx1"/>
              </a:solidFill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Mencermati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dikotomi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Constitution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Grondwet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Undang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Undang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L.J. Van Apeldoorn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membedakan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keduanya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kalau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Grondwet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Constitution (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memuat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Sementara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Sri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Soemantri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M.,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disertasinya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mengartikan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Undang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Undang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>
                <a:latin typeface="Bodoni MT" pitchFamily="18" charset="0"/>
              </a:rPr>
              <a:t>Menurut</a:t>
            </a:r>
            <a:r>
              <a:rPr lang="en-US" sz="3600" dirty="0">
                <a:latin typeface="Bodoni MT" pitchFamily="18" charset="0"/>
              </a:rPr>
              <a:t> Prof. </a:t>
            </a:r>
            <a:r>
              <a:rPr lang="en-US" sz="3600" dirty="0" err="1">
                <a:latin typeface="Bodoni MT" pitchFamily="18" charset="0"/>
              </a:rPr>
              <a:t>Dahlan</a:t>
            </a:r>
            <a:r>
              <a:rPr lang="en-US" sz="3600" dirty="0">
                <a:latin typeface="Bodoni MT" pitchFamily="18" charset="0"/>
              </a:rPr>
              <a:t> </a:t>
            </a:r>
            <a:r>
              <a:rPr lang="en-US" sz="3600" dirty="0" err="1">
                <a:latin typeface="Bodoni MT" pitchFamily="18" charset="0"/>
              </a:rPr>
              <a:t>Thaib,SH</a:t>
            </a:r>
            <a:r>
              <a:rPr lang="en-US" sz="3600" dirty="0">
                <a:latin typeface="Bodoni MT" pitchFamily="18" charset="0"/>
              </a:rPr>
              <a:t>., </a:t>
            </a:r>
            <a:r>
              <a:rPr lang="en-US" sz="3600" dirty="0" err="1">
                <a:latin typeface="Bodoni MT" pitchFamily="18" charset="0"/>
              </a:rPr>
              <a:t>Bagi</a:t>
            </a:r>
            <a:r>
              <a:rPr lang="en-US" sz="3600" dirty="0">
                <a:latin typeface="Bodoni MT" pitchFamily="18" charset="0"/>
              </a:rPr>
              <a:t> </a:t>
            </a:r>
            <a:r>
              <a:rPr lang="en-US" sz="3600" dirty="0" err="1">
                <a:latin typeface="Bodoni MT" pitchFamily="18" charset="0"/>
              </a:rPr>
              <a:t>para</a:t>
            </a:r>
            <a:r>
              <a:rPr lang="en-US" sz="3600" dirty="0">
                <a:latin typeface="Bodoni MT" pitchFamily="18" charset="0"/>
              </a:rPr>
              <a:t> </a:t>
            </a:r>
            <a:r>
              <a:rPr lang="en-US" sz="3600" dirty="0" err="1">
                <a:latin typeface="Bodoni MT" pitchFamily="18" charset="0"/>
              </a:rPr>
              <a:t>sarjana</a:t>
            </a:r>
            <a:r>
              <a:rPr lang="en-US" sz="3600" dirty="0">
                <a:latin typeface="Bodoni MT" pitchFamily="18" charset="0"/>
              </a:rPr>
              <a:t> </a:t>
            </a:r>
            <a:r>
              <a:rPr lang="en-US" sz="3600" dirty="0" err="1">
                <a:latin typeface="Bodoni MT" pitchFamily="18" charset="0"/>
              </a:rPr>
              <a:t>ilmu</a:t>
            </a:r>
            <a:r>
              <a:rPr lang="en-US" sz="3600" dirty="0">
                <a:latin typeface="Bodoni MT" pitchFamily="18" charset="0"/>
              </a:rPr>
              <a:t> </a:t>
            </a:r>
            <a:r>
              <a:rPr lang="en-US" sz="3600" dirty="0" err="1">
                <a:latin typeface="Bodoni MT" pitchFamily="18" charset="0"/>
              </a:rPr>
              <a:t>politik</a:t>
            </a:r>
            <a:r>
              <a:rPr lang="en-US" sz="3600" dirty="0">
                <a:latin typeface="Bodoni MT" pitchFamily="18" charset="0"/>
              </a:rPr>
              <a:t> </a:t>
            </a:r>
            <a:r>
              <a:rPr lang="en-US" sz="3600" b="1" dirty="0" err="1">
                <a:latin typeface="Bodoni MT" pitchFamily="18" charset="0"/>
              </a:rPr>
              <a:t>istilah</a:t>
            </a:r>
            <a:r>
              <a:rPr lang="en-US" sz="3600" b="1" dirty="0">
                <a:latin typeface="Bodoni MT" pitchFamily="18" charset="0"/>
              </a:rPr>
              <a:t> Constitution </a:t>
            </a:r>
            <a:r>
              <a:rPr lang="en-US" sz="3600" dirty="0" err="1">
                <a:latin typeface="Bodoni MT" pitchFamily="18" charset="0"/>
              </a:rPr>
              <a:t>merupakan</a:t>
            </a:r>
            <a:r>
              <a:rPr lang="en-US" sz="3600" dirty="0"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sesuatu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yang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lebih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luas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yaitu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keseluruhan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dari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peraturan-peraturan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baik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yang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tertulis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maupun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tidak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tertulis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yang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mengatur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secara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mengikat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cara-cara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bagaimana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sesuatu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pemerintahan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diselenggarakan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dalam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suatu</a:t>
            </a:r>
            <a:r>
              <a:rPr lang="en-US" sz="36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Bodoni MT" pitchFamily="18" charset="0"/>
              </a:rPr>
              <a:t>masyarakat</a:t>
            </a:r>
            <a:endParaRPr lang="en-US" sz="3600" dirty="0">
              <a:solidFill>
                <a:srgbClr val="FF0000"/>
              </a:solidFill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Menurut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Prof.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Dahlan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Thaib,SH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Dr.azim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Hamidi,SH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Dr.Ni’matul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Huda,SH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.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ruang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lingkup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paham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konstitusi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(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Konstitusionalisme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) 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terdiri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dari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 :</a:t>
            </a:r>
          </a:p>
          <a:p>
            <a:pPr marL="514350" indent="-514350" algn="just">
              <a:buAutoNum type="arabicPeriod"/>
            </a:pPr>
            <a:r>
              <a:rPr lang="fi-FI" sz="3600" dirty="0">
                <a:solidFill>
                  <a:schemeClr val="tx1"/>
                </a:solidFill>
                <a:latin typeface="Bodoni MT" pitchFamily="18" charset="0"/>
              </a:rPr>
              <a:t>Anatomi kekuasaan (kekuasaan politik) tunduk pada hukum;</a:t>
            </a:r>
          </a:p>
          <a:p>
            <a:pPr marL="514350" indent="-514350" algn="just">
              <a:buAutoNum type="arabicPeriod"/>
            </a:pP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Jaminan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dan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perlindungan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hak-hak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asasi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manusia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;</a:t>
            </a:r>
          </a:p>
          <a:p>
            <a:pPr marL="514350" indent="-514350" algn="just">
              <a:buAutoNum type="arabicPeriod"/>
            </a:pP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Peradilan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yang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bebas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dan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mandiri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;</a:t>
            </a:r>
          </a:p>
          <a:p>
            <a:pPr marL="514350" indent="-514350" algn="just">
              <a:buAutoNum type="arabicPeriod"/>
            </a:pP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Pertanggungjawaban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kepada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Bodoni MT" pitchFamily="18" charset="0"/>
              </a:rPr>
              <a:t>rakyat</a:t>
            </a:r>
            <a:r>
              <a:rPr lang="en-US" sz="3600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(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Akuntabilitas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Publik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) 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sebagai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sendi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utama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dari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asas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kedaulatan</a:t>
            </a:r>
            <a:r>
              <a:rPr lang="en-US" sz="3600" i="1" dirty="0">
                <a:solidFill>
                  <a:schemeClr val="tx1"/>
                </a:solidFill>
                <a:latin typeface="Bodoni MT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Bodoni MT" pitchFamily="18" charset="0"/>
              </a:rPr>
              <a:t>rakyat</a:t>
            </a:r>
            <a:endParaRPr lang="en-US" sz="3600" i="1" dirty="0">
              <a:solidFill>
                <a:schemeClr val="tx1"/>
              </a:solidFill>
              <a:latin typeface="Bodoni MT" pitchFamily="18" charset="0"/>
            </a:endParaRPr>
          </a:p>
          <a:p>
            <a:pPr algn="just"/>
            <a:endParaRPr lang="en-US" sz="3600" dirty="0">
              <a:solidFill>
                <a:schemeClr val="tx1"/>
              </a:solidFill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Prof. Dr.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Jimly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Asshidiqie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penentu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pembatas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pengatur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pengatur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legitimasi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penyelenggaraan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7EC89-5263-6DC8-A76C-1E0F39D98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762000"/>
            <a:ext cx="7576104" cy="53340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Dasar Negara = Pancasila = Nilai/</a:t>
            </a:r>
            <a:r>
              <a:rPr lang="en-US" sz="4400" dirty="0" err="1">
                <a:solidFill>
                  <a:srgbClr val="FF0000"/>
                </a:solidFill>
              </a:rPr>
              <a:t>Asas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Pendirian</a:t>
            </a:r>
            <a:r>
              <a:rPr lang="en-US" sz="4400" dirty="0">
                <a:solidFill>
                  <a:srgbClr val="FF0000"/>
                </a:solidFill>
              </a:rPr>
              <a:t> Negara</a:t>
            </a:r>
          </a:p>
          <a:p>
            <a:r>
              <a:rPr lang="en-US" sz="4400" dirty="0">
                <a:solidFill>
                  <a:srgbClr val="FF0000"/>
                </a:solidFill>
              </a:rPr>
              <a:t>Hukum Dasar =</a:t>
            </a:r>
            <a:r>
              <a:rPr lang="en-US" sz="4400" dirty="0" err="1">
                <a:solidFill>
                  <a:srgbClr val="FF0000"/>
                </a:solidFill>
              </a:rPr>
              <a:t>konstitusi</a:t>
            </a:r>
            <a:r>
              <a:rPr lang="en-US" sz="4400" dirty="0">
                <a:solidFill>
                  <a:srgbClr val="FF0000"/>
                </a:solidFill>
              </a:rPr>
              <a:t> = </a:t>
            </a:r>
            <a:r>
              <a:rPr lang="en-US" sz="4400" dirty="0" err="1">
                <a:solidFill>
                  <a:srgbClr val="FF0000"/>
                </a:solidFill>
              </a:rPr>
              <a:t>Aturan-Aturan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Pokok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Dalam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Penyelenggaran</a:t>
            </a:r>
            <a:r>
              <a:rPr lang="en-US" sz="4400" dirty="0">
                <a:solidFill>
                  <a:srgbClr val="FF0000"/>
                </a:solidFill>
              </a:rPr>
              <a:t> Negara (</a:t>
            </a:r>
            <a:r>
              <a:rPr lang="en-US" sz="4400" dirty="0" err="1">
                <a:solidFill>
                  <a:srgbClr val="FF0000"/>
                </a:solidFill>
              </a:rPr>
              <a:t>hukum</a:t>
            </a:r>
            <a:r>
              <a:rPr lang="en-US" sz="4400" dirty="0">
                <a:solidFill>
                  <a:srgbClr val="FF0000"/>
                </a:solidFill>
              </a:rPr>
              <a:t>)</a:t>
            </a:r>
          </a:p>
          <a:p>
            <a:pPr marL="34290" indent="0">
              <a:buNone/>
            </a:pPr>
            <a:r>
              <a:rPr lang="en-US" sz="4400" dirty="0" err="1">
                <a:solidFill>
                  <a:srgbClr val="FF0000"/>
                </a:solidFill>
              </a:rPr>
              <a:t>Letak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perbedaan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antara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dasar</a:t>
            </a:r>
            <a:r>
              <a:rPr lang="en-US" sz="4400" dirty="0">
                <a:solidFill>
                  <a:srgbClr val="FF0000"/>
                </a:solidFill>
              </a:rPr>
              <a:t> negara </a:t>
            </a:r>
            <a:r>
              <a:rPr lang="en-US" sz="4400" dirty="0" err="1">
                <a:solidFill>
                  <a:srgbClr val="FF0000"/>
                </a:solidFill>
              </a:rPr>
              <a:t>dengan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hukum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dasar</a:t>
            </a:r>
            <a:r>
              <a:rPr lang="en-US" sz="4400" dirty="0">
                <a:solidFill>
                  <a:srgbClr val="FF0000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792318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 startAt="5"/>
            </a:pP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penyalur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pengalih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kewenangan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(yang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demokrasi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rakyat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4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 startAt="5"/>
            </a:pP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simbolik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pemersatu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(symbol of unity),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rujukan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identitas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keagungan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kebangsaan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(identity of nation),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center of ceremony. </a:t>
            </a:r>
          </a:p>
          <a:p>
            <a:pPr marL="514350" indent="-514350" algn="just">
              <a:buFont typeface="+mj-lt"/>
              <a:buAutoNum type="arabicPeriod" startAt="5"/>
            </a:pPr>
            <a:r>
              <a:rPr lang="sv-SE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Fungsi sebagai sarana pengendalian masyarakat (</a:t>
            </a:r>
            <a:r>
              <a:rPr lang="sv-SE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control), baik dalam arti sempit hanya di bidang politik, maupun dalam arti luas mencakup bidang sosial dan ekonomi. </a:t>
            </a:r>
          </a:p>
          <a:p>
            <a:pPr marL="514350" indent="-514350" algn="just">
              <a:buFont typeface="+mj-lt"/>
              <a:buAutoNum type="arabicPeriod" startAt="5"/>
            </a:pP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sarana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perekayasa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pembaruan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engineering </a:t>
            </a:r>
            <a:r>
              <a:rPr lang="en-US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social reform)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11762"/>
          </a:xfrm>
        </p:spPr>
        <p:txBody>
          <a:bodyPr/>
          <a:lstStyle/>
          <a:p>
            <a:r>
              <a:rPr lang="id-ID" b="1" dirty="0"/>
              <a:t>TERIMA KASIH</a:t>
            </a:r>
            <a:br>
              <a:rPr lang="id-ID" b="1" dirty="0"/>
            </a:b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754928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533399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ISTILAH KONSTITUSI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47244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chemeClr val="tx1"/>
                </a:solidFill>
              </a:rPr>
              <a:t>Konstitusi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jaman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Yunani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Kuno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menurut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Aristoteles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disebutkan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istilah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Politea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sedangkan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Nomoi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diartikan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sebagai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undang-undang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biasa</a:t>
            </a:r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 err="1">
                <a:solidFill>
                  <a:schemeClr val="tx1"/>
                </a:solidFill>
              </a:rPr>
              <a:t>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jaman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Yunani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Kuno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terdapat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istilah</a:t>
            </a:r>
            <a:r>
              <a:rPr lang="en-US" sz="2800" dirty="0">
                <a:solidFill>
                  <a:schemeClr val="tx1"/>
                </a:solidFill>
              </a:rPr>
              <a:t> “ </a:t>
            </a:r>
            <a:r>
              <a:rPr lang="en-US" sz="2800" dirty="0" err="1">
                <a:solidFill>
                  <a:schemeClr val="tx1"/>
                </a:solidFill>
              </a:rPr>
              <a:t>Respulica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constituere</a:t>
            </a:r>
            <a:r>
              <a:rPr lang="en-US" sz="2800" dirty="0">
                <a:solidFill>
                  <a:schemeClr val="tx1"/>
                </a:solidFill>
              </a:rPr>
              <a:t>” </a:t>
            </a:r>
            <a:r>
              <a:rPr lang="en-US" sz="2800" dirty="0" err="1">
                <a:solidFill>
                  <a:schemeClr val="tx1"/>
                </a:solidFill>
              </a:rPr>
              <a:t>atau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semboyan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berbunyi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“</a:t>
            </a:r>
            <a:r>
              <a:rPr lang="en-US" sz="2800" b="1" dirty="0" err="1">
                <a:solidFill>
                  <a:schemeClr val="tx1"/>
                </a:solidFill>
              </a:rPr>
              <a:t>prinsep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legibus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solutus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est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salus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publica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suprema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lex</a:t>
            </a:r>
            <a:r>
              <a:rPr lang="en-US" sz="2800" b="1" dirty="0">
                <a:solidFill>
                  <a:schemeClr val="tx1"/>
                </a:solidFill>
              </a:rPr>
              <a:t>” </a:t>
            </a:r>
            <a:r>
              <a:rPr lang="en-US" sz="2800" dirty="0" err="1">
                <a:solidFill>
                  <a:schemeClr val="tx1"/>
                </a:solidFill>
              </a:rPr>
              <a:t>artinya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Rajalah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berhak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menentukan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organisasi</a:t>
            </a:r>
            <a:r>
              <a:rPr lang="en-US" sz="2800" dirty="0">
                <a:solidFill>
                  <a:schemeClr val="tx1"/>
                </a:solidFill>
              </a:rPr>
              <a:t>/</a:t>
            </a:r>
            <a:r>
              <a:rPr lang="en-US" sz="2800" dirty="0" err="1">
                <a:solidFill>
                  <a:schemeClr val="tx1"/>
                </a:solidFill>
              </a:rPr>
              <a:t>struktur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daripada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negara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oleh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karena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adalah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satu-satunya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pembuat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undang-undang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67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chemeClr val="tx1"/>
                </a:solidFill>
              </a:rPr>
              <a:t>Istilah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Konstitusi</a:t>
            </a:r>
            <a:r>
              <a:rPr lang="en-US" sz="2800" dirty="0">
                <a:solidFill>
                  <a:schemeClr val="tx1"/>
                </a:solidFill>
              </a:rPr>
              <a:t>  </a:t>
            </a:r>
            <a:r>
              <a:rPr lang="en-US" sz="2800" dirty="0" err="1">
                <a:solidFill>
                  <a:schemeClr val="tx1"/>
                </a:solidFill>
              </a:rPr>
              <a:t>disebut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juga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“ constitution” </a:t>
            </a:r>
            <a:r>
              <a:rPr lang="en-US" sz="2800" dirty="0" err="1">
                <a:solidFill>
                  <a:schemeClr val="tx1"/>
                </a:solidFill>
              </a:rPr>
              <a:t>atau</a:t>
            </a:r>
            <a:r>
              <a:rPr lang="en-US" sz="2800" dirty="0">
                <a:solidFill>
                  <a:schemeClr val="tx1"/>
                </a:solidFill>
              </a:rPr>
              <a:t> :</a:t>
            </a:r>
            <a:r>
              <a:rPr lang="en-US" sz="2800" dirty="0" err="1">
                <a:solidFill>
                  <a:schemeClr val="tx1"/>
                </a:solidFill>
              </a:rPr>
              <a:t>verfasung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atau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juga</a:t>
            </a:r>
            <a:r>
              <a:rPr lang="en-US" sz="2800" dirty="0">
                <a:solidFill>
                  <a:schemeClr val="tx1"/>
                </a:solidFill>
              </a:rPr>
              <a:t> “</a:t>
            </a:r>
            <a:r>
              <a:rPr lang="en-US" sz="2800" dirty="0" err="1">
                <a:solidFill>
                  <a:schemeClr val="tx1"/>
                </a:solidFill>
              </a:rPr>
              <a:t>grundgesetz</a:t>
            </a:r>
            <a:r>
              <a:rPr lang="en-US" sz="2800" dirty="0">
                <a:solidFill>
                  <a:schemeClr val="tx1"/>
                </a:solidFill>
              </a:rPr>
              <a:t>”</a:t>
            </a:r>
          </a:p>
          <a:p>
            <a:pPr algn="just"/>
            <a:r>
              <a:rPr lang="en-US" sz="2800" dirty="0" err="1">
                <a:solidFill>
                  <a:schemeClr val="tx1"/>
                </a:solidFill>
              </a:rPr>
              <a:t>Menurut</a:t>
            </a:r>
            <a:r>
              <a:rPr lang="en-US" sz="2800" dirty="0">
                <a:solidFill>
                  <a:schemeClr val="tx1"/>
                </a:solidFill>
              </a:rPr>
              <a:t> Herman Heller, </a:t>
            </a:r>
            <a:r>
              <a:rPr lang="en-US" sz="2800" dirty="0" err="1">
                <a:solidFill>
                  <a:schemeClr val="tx1"/>
                </a:solidFill>
              </a:rPr>
              <a:t>membagi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Konstitusi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dalam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tiga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pengertian</a:t>
            </a:r>
            <a:r>
              <a:rPr lang="en-US" sz="2800" dirty="0">
                <a:solidFill>
                  <a:schemeClr val="tx1"/>
                </a:solidFill>
              </a:rPr>
              <a:t>:</a:t>
            </a:r>
          </a:p>
          <a:p>
            <a:pPr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1. </a:t>
            </a:r>
            <a:r>
              <a:rPr lang="en-US" sz="2800" dirty="0" err="1">
                <a:solidFill>
                  <a:schemeClr val="tx1"/>
                </a:solidFill>
              </a:rPr>
              <a:t>Konstitusi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mencerminkan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kehidupan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politik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dalam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masyarakat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sebagai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suatu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kenyataan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(die </a:t>
            </a:r>
            <a:r>
              <a:rPr lang="en-US" sz="2800" b="1" dirty="0" err="1">
                <a:solidFill>
                  <a:schemeClr val="tx1"/>
                </a:solidFill>
              </a:rPr>
              <a:t>politische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verfassung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alsgesellschaftliche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wirklichkeit</a:t>
            </a:r>
            <a:r>
              <a:rPr lang="en-US" sz="2800" b="1" dirty="0">
                <a:solidFill>
                  <a:schemeClr val="tx1"/>
                </a:solidFill>
              </a:rPr>
              <a:t>) </a:t>
            </a:r>
            <a:r>
              <a:rPr lang="en-US" sz="2800" dirty="0" err="1">
                <a:solidFill>
                  <a:schemeClr val="tx1"/>
                </a:solidFill>
              </a:rPr>
              <a:t>dan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belum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merupakan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konstitusi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dalam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arti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hukum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(</a:t>
            </a:r>
            <a:r>
              <a:rPr lang="en-US" sz="2800" b="1" dirty="0" err="1">
                <a:solidFill>
                  <a:schemeClr val="tx1"/>
                </a:solidFill>
              </a:rPr>
              <a:t>ein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rechtsverfassung</a:t>
            </a:r>
            <a:r>
              <a:rPr lang="en-US" sz="2800" b="1" dirty="0">
                <a:solidFill>
                  <a:schemeClr val="tx1"/>
                </a:solidFill>
              </a:rPr>
              <a:t>) </a:t>
            </a:r>
            <a:r>
              <a:rPr lang="en-US" sz="2800" dirty="0" err="1">
                <a:solidFill>
                  <a:schemeClr val="tx1"/>
                </a:solidFill>
              </a:rPr>
              <a:t>atau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kata</a:t>
            </a:r>
            <a:r>
              <a:rPr lang="en-US" sz="2800" dirty="0">
                <a:solidFill>
                  <a:schemeClr val="tx1"/>
                </a:solidFill>
              </a:rPr>
              <a:t> lain </a:t>
            </a:r>
            <a:r>
              <a:rPr lang="en-US" sz="2800" dirty="0" err="1">
                <a:solidFill>
                  <a:schemeClr val="tx1"/>
                </a:solidFill>
              </a:rPr>
              <a:t>konstitusi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masih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merupakan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pengertian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sosiologis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atau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politis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belum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merupakan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pengertian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hukum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327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05800" cy="5867400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en-US" sz="3200" dirty="0" err="1">
                <a:solidFill>
                  <a:schemeClr val="tx1"/>
                </a:solidFill>
              </a:rPr>
              <a:t>Baru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setelah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orang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mencari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unsur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hukumnya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dari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konstitusi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hidup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dalam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masyarakat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itu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untuk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dijadikan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sebagai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suatu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kesatuan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kaidah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hukum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maka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konsitusi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itu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disebut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rechtverfassung</a:t>
            </a:r>
            <a:r>
              <a:rPr lang="en-US" sz="3200" b="1" dirty="0">
                <a:solidFill>
                  <a:schemeClr val="tx1"/>
                </a:solidFill>
              </a:rPr>
              <a:t> ( die </a:t>
            </a:r>
            <a:r>
              <a:rPr lang="en-US" sz="3200" b="1" dirty="0" err="1">
                <a:solidFill>
                  <a:schemeClr val="tx1"/>
                </a:solidFill>
              </a:rPr>
              <a:t>verselbstandigte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rechtverfassung</a:t>
            </a:r>
            <a:r>
              <a:rPr lang="en-US" sz="3200" b="1" dirty="0">
                <a:solidFill>
                  <a:schemeClr val="tx1"/>
                </a:solidFill>
              </a:rPr>
              <a:t>).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Tugas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mencari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unsur-unsur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hukum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dalam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ilmu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pengetahuan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hukum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disebut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abstraksi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en-US" sz="3200" dirty="0" err="1">
                <a:solidFill>
                  <a:schemeClr val="tx1"/>
                </a:solidFill>
              </a:rPr>
              <a:t>Kemudian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orang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mulai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menulisnya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dalam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suatu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naskah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sebagai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undang-undang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tertinggi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berlaku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didalam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suatu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negara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7194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Hermaily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Ibrahim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Kusnardi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Rechtverfassung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memerlukan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syarat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Bentuknya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naskah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tertinggi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Isinya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fundamentiil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artinya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dimuat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melainkan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hal-hal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45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685800"/>
            <a:ext cx="7576104" cy="5410200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chemeClr val="tx1"/>
                </a:solidFill>
              </a:rPr>
              <a:t>Hukum itu memiliki sumber:</a:t>
            </a:r>
          </a:p>
          <a:p>
            <a:r>
              <a:rPr lang="id-ID" dirty="0">
                <a:solidFill>
                  <a:schemeClr val="tx1"/>
                </a:solidFill>
              </a:rPr>
              <a:t>1. sumber materil : sumber hukum yang menententukan isi dari pada hukum</a:t>
            </a:r>
          </a:p>
          <a:p>
            <a:pPr marL="0" indent="0">
              <a:buNone/>
            </a:pPr>
            <a:r>
              <a:rPr lang="id-ID" dirty="0">
                <a:solidFill>
                  <a:schemeClr val="tx1"/>
                </a:solidFill>
              </a:rPr>
              <a:t>- ekonomi, politik, sejarah, sosio, agama dll</a:t>
            </a:r>
          </a:p>
          <a:p>
            <a:r>
              <a:rPr lang="id-ID" dirty="0">
                <a:solidFill>
                  <a:schemeClr val="tx1"/>
                </a:solidFill>
              </a:rPr>
              <a:t>2. sumber formil : sumber hukum yang menentukan proses terbentuknya hukum</a:t>
            </a:r>
          </a:p>
          <a:p>
            <a:pPr>
              <a:buFontTx/>
              <a:buChar char="-"/>
            </a:pPr>
            <a:r>
              <a:rPr lang="id-ID" dirty="0">
                <a:solidFill>
                  <a:schemeClr val="tx1"/>
                </a:solidFill>
              </a:rPr>
              <a:t>Undang-Undang (luas dan sempit)</a:t>
            </a:r>
          </a:p>
          <a:p>
            <a:pPr marL="0" indent="0">
              <a:buNone/>
            </a:pPr>
            <a:r>
              <a:rPr lang="id-ID" dirty="0">
                <a:solidFill>
                  <a:schemeClr val="tx1"/>
                </a:solidFill>
              </a:rPr>
              <a:t>Semua peraturan per UU an yang dibuat pemerintah (luas)</a:t>
            </a:r>
          </a:p>
          <a:p>
            <a:pPr marL="0" indent="0">
              <a:buNone/>
            </a:pPr>
            <a:r>
              <a:rPr lang="id-ID" dirty="0">
                <a:solidFill>
                  <a:schemeClr val="tx1"/>
                </a:solidFill>
              </a:rPr>
              <a:t>Sebatas UU yang dibentuk DPR deng pemerintah atau Legistif (Sempit)</a:t>
            </a:r>
          </a:p>
          <a:p>
            <a:pPr>
              <a:buFontTx/>
              <a:buChar char="-"/>
            </a:pPr>
            <a:r>
              <a:rPr lang="id-ID" dirty="0">
                <a:solidFill>
                  <a:schemeClr val="tx1"/>
                </a:solidFill>
              </a:rPr>
              <a:t>Kebiasaan (custom)</a:t>
            </a:r>
          </a:p>
          <a:p>
            <a:pPr>
              <a:buFontTx/>
              <a:buChar char="-"/>
            </a:pPr>
            <a:r>
              <a:rPr lang="id-ID" dirty="0">
                <a:solidFill>
                  <a:schemeClr val="tx1"/>
                </a:solidFill>
              </a:rPr>
              <a:t>Yurisprudensi</a:t>
            </a:r>
          </a:p>
          <a:p>
            <a:pPr>
              <a:buFontTx/>
              <a:buChar char="-"/>
            </a:pPr>
            <a:r>
              <a:rPr lang="id-ID" dirty="0">
                <a:solidFill>
                  <a:schemeClr val="tx1"/>
                </a:solidFill>
              </a:rPr>
              <a:t>Traktat</a:t>
            </a:r>
          </a:p>
          <a:p>
            <a:pPr>
              <a:buFontTx/>
              <a:buChar char="-"/>
            </a:pPr>
            <a:r>
              <a:rPr lang="id-ID" dirty="0">
                <a:solidFill>
                  <a:schemeClr val="tx1"/>
                </a:solidFill>
              </a:rPr>
              <a:t>doktrin</a:t>
            </a:r>
          </a:p>
        </p:txBody>
      </p:sp>
    </p:spTree>
    <p:extLst>
      <p:ext uri="{BB962C8B-B14F-4D97-AF65-F5344CB8AC3E}">
        <p14:creationId xmlns:p14="http://schemas.microsoft.com/office/powerpoint/2010/main" val="437732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142999"/>
          </a:xfrm>
        </p:spPr>
        <p:txBody>
          <a:bodyPr/>
          <a:lstStyle/>
          <a:p>
            <a:r>
              <a:rPr lang="id-ID" dirty="0">
                <a:solidFill>
                  <a:srgbClr val="FF0000"/>
                </a:solidFill>
              </a:rPr>
              <a:t>UU NO.12 TAHUN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153400" cy="4038601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UUD 1945 (KONSTITUSI)</a:t>
            </a:r>
          </a:p>
          <a:p>
            <a:pPr marL="342900" indent="-342900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KET. MPR (internal dan eksternal) Anggota MPR= Anggota DPR + Anggota DPD= MPR</a:t>
            </a:r>
          </a:p>
          <a:p>
            <a:pPr marL="342900" indent="-342900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UU/PERPU (hal ikhwal kegentingan yang memaksa)</a:t>
            </a:r>
          </a:p>
          <a:p>
            <a:pPr marL="342900" indent="-342900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Peraturan pemerintah (PP )= pelaksana peraturan peru undang-undangan yang lebih tinggi)</a:t>
            </a:r>
          </a:p>
          <a:p>
            <a:pPr marL="342900" indent="-342900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PERPRES (untuk menjalankan per UU an yang lebih tinggi utk melaskanakan pemerintahan., bersifat regeling, uji di MA, melaksanakan ketetapan Presiden)</a:t>
            </a:r>
          </a:p>
          <a:p>
            <a:pPr marL="342900" indent="-342900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PERDA PROV (Pemprov/Gubernur dgn DPRD)</a:t>
            </a:r>
          </a:p>
          <a:p>
            <a:pPr marL="342900" indent="-342900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PERDA KAB / KOTA (Bupati/Walikota dgn DPRD)</a:t>
            </a:r>
          </a:p>
          <a:p>
            <a:pPr marL="0" indent="0">
              <a:buNone/>
            </a:pPr>
            <a:r>
              <a:rPr lang="id-ID" b="1" dirty="0">
                <a:solidFill>
                  <a:schemeClr val="tx1"/>
                </a:solidFill>
              </a:rPr>
              <a:t>Jelaskan hubungan antara ekonomi negara dengan hukum sebuah negara? (reg A</a:t>
            </a:r>
            <a:r>
              <a:rPr lang="id-ID" dirty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962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82000" cy="5181601"/>
          </a:xfrm>
        </p:spPr>
        <p:txBody>
          <a:bodyPr>
            <a:normAutofit/>
          </a:bodyPr>
          <a:lstStyle/>
          <a:p>
            <a:r>
              <a:rPr lang="id-ID" sz="3600" dirty="0">
                <a:solidFill>
                  <a:schemeClr val="tx1"/>
                </a:solidFill>
              </a:rPr>
              <a:t>Asas peraturan per UU an</a:t>
            </a:r>
          </a:p>
          <a:p>
            <a:pPr marL="342900" indent="-342900">
              <a:buAutoNum type="arabicPeriod"/>
            </a:pPr>
            <a:r>
              <a:rPr lang="id-ID" sz="3600" dirty="0">
                <a:solidFill>
                  <a:schemeClr val="tx1"/>
                </a:solidFill>
              </a:rPr>
              <a:t>Asas undang-undang yang khusus mengesampingkan UU umum ( lex specialis derogat lex genarli)</a:t>
            </a:r>
          </a:p>
          <a:p>
            <a:pPr marL="342900" indent="-342900">
              <a:buAutoNum type="arabicPeriod"/>
            </a:pPr>
            <a:r>
              <a:rPr lang="id-ID" sz="3600" dirty="0">
                <a:solidFill>
                  <a:schemeClr val="tx1"/>
                </a:solidFill>
              </a:rPr>
              <a:t> asas uu yang lebih tinggi mengesampingkan uu yang lebih rendah</a:t>
            </a:r>
          </a:p>
          <a:p>
            <a:pPr marL="0" indent="0">
              <a:buNone/>
            </a:pPr>
            <a:endParaRPr lang="id-ID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52562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476</TotalTime>
  <Words>1109</Words>
  <Application>Microsoft Office PowerPoint</Application>
  <PresentationFormat>On-screen Show (4:3)</PresentationFormat>
  <Paragraphs>82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Bell MT</vt:lpstr>
      <vt:lpstr>Bodoni MT</vt:lpstr>
      <vt:lpstr>Corbel</vt:lpstr>
      <vt:lpstr>Wingdings</vt:lpstr>
      <vt:lpstr>Basis</vt:lpstr>
      <vt:lpstr>KONSTITUSI (constitution)</vt:lpstr>
      <vt:lpstr>PowerPoint Presentation</vt:lpstr>
      <vt:lpstr>ISTILAH KONSTITUSI</vt:lpstr>
      <vt:lpstr>PowerPoint Presentation</vt:lpstr>
      <vt:lpstr>PowerPoint Presentation</vt:lpstr>
      <vt:lpstr>PowerPoint Presentation</vt:lpstr>
      <vt:lpstr>PowerPoint Presentation</vt:lpstr>
      <vt:lpstr>UU NO.12 TAHUN 2011</vt:lpstr>
      <vt:lpstr>PowerPoint Presentation</vt:lpstr>
      <vt:lpstr>KLASIFIKASI KONSTITUSI</vt:lpstr>
      <vt:lpstr>PowerPoint Presentation</vt:lpstr>
      <vt:lpstr>Pengertian Konstitusi Menurut Para Ahli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 KASIH </vt:lpstr>
    </vt:vector>
  </TitlesOfParts>
  <Company>intel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KONSTITUSI</dc:title>
  <dc:creator>user</dc:creator>
  <cp:lastModifiedBy>ASUS N6N0CV166416259</cp:lastModifiedBy>
  <cp:revision>28</cp:revision>
  <dcterms:created xsi:type="dcterms:W3CDTF">2013-04-27T16:25:32Z</dcterms:created>
  <dcterms:modified xsi:type="dcterms:W3CDTF">2024-03-15T02:14:41Z</dcterms:modified>
</cp:coreProperties>
</file>