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58" r:id="rId5"/>
    <p:sldId id="269" r:id="rId6"/>
    <p:sldId id="263" r:id="rId7"/>
    <p:sldId id="259" r:id="rId8"/>
    <p:sldId id="267" r:id="rId9"/>
    <p:sldId id="268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118920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8913" y="1143293"/>
            <a:ext cx="703436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914" y="5537925"/>
            <a:ext cx="703436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913" y="6314440"/>
            <a:ext cx="1596622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E40B899-FAAD-43F4-B6D1-C1733B4D4417}" type="datetimeFigureOut">
              <a:rPr lang="id-ID" smtClean="0"/>
              <a:t>03/04/2024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00591" y="6314440"/>
            <a:ext cx="5122683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416216"/>
            <a:ext cx="407988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3A268244-DC8B-494E-815B-3B603937A336}" type="slidenum">
              <a:rPr lang="id-ID" smtClean="0"/>
              <a:t>‹#›</a:t>
            </a:fld>
            <a:endParaRPr lang="id-ID"/>
          </a:p>
        </p:txBody>
      </p:sp>
      <p:cxnSp>
        <p:nvCxnSpPr>
          <p:cNvPr id="9" name="Straight Connector 8" title="Verticle Rule Line"/>
          <p:cNvCxnSpPr/>
          <p:nvPr/>
        </p:nvCxnSpPr>
        <p:spPr>
          <a:xfrm>
            <a:off x="773855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17439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81600" y="640080"/>
            <a:ext cx="6248398" cy="558414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B899-FAAD-43F4-B6D1-C1733B4D4417}" type="datetimeFigureOut">
              <a:rPr lang="id-ID" smtClean="0"/>
              <a:t>03/04/2024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8244-DC8B-494E-815B-3B603937A33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0138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0765" y="642931"/>
            <a:ext cx="2446670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42932"/>
            <a:ext cx="7070678" cy="46781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36187" y="5927131"/>
            <a:ext cx="3814856" cy="365125"/>
          </a:xfrm>
        </p:spPr>
        <p:txBody>
          <a:bodyPr/>
          <a:lstStyle/>
          <a:p>
            <a:fld id="{CE40B899-FAAD-43F4-B6D1-C1733B4D4417}" type="datetimeFigureOut">
              <a:rPr lang="id-ID" smtClean="0"/>
              <a:t>03/04/2024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36187" y="6315949"/>
            <a:ext cx="3814856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5607592"/>
            <a:ext cx="407988" cy="365125"/>
          </a:xfrm>
        </p:spPr>
        <p:txBody>
          <a:bodyPr/>
          <a:lstStyle/>
          <a:p>
            <a:fld id="{3A268244-DC8B-494E-815B-3B603937A336}" type="slidenum">
              <a:rPr lang="id-ID" smtClean="0"/>
              <a:t>‹#›</a:t>
            </a:fld>
            <a:endParaRPr lang="id-ID"/>
          </a:p>
        </p:txBody>
      </p:sp>
      <p:cxnSp>
        <p:nvCxnSpPr>
          <p:cNvPr id="13" name="Straight Connector 12" title="Horizontal Rule Line"/>
          <p:cNvCxnSpPr/>
          <p:nvPr/>
        </p:nvCxnSpPr>
        <p:spPr>
          <a:xfrm>
            <a:off x="0" y="6199730"/>
            <a:ext cx="10260011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5228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B899-FAAD-43F4-B6D1-C1733B4D4417}" type="datetimeFigureOut">
              <a:rPr lang="id-ID" smtClean="0"/>
              <a:t>03/04/2024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8244-DC8B-494E-815B-3B603937A33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68638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 title="Page Number Shape"/>
          <p:cNvSpPr/>
          <p:nvPr/>
        </p:nvSpPr>
        <p:spPr bwMode="auto">
          <a:xfrm>
            <a:off x="11784011" y="139374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673" y="2571722"/>
            <a:ext cx="8296654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7673" y="1393748"/>
            <a:ext cx="8401429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42955" y="6314439"/>
            <a:ext cx="1596622" cy="365125"/>
          </a:xfrm>
        </p:spPr>
        <p:txBody>
          <a:bodyPr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CE40B899-FAAD-43F4-B6D1-C1733B4D4417}" type="datetimeFigureOut">
              <a:rPr lang="id-ID" smtClean="0"/>
              <a:t>03/04/2024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47673" y="6314440"/>
            <a:ext cx="6480226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620760"/>
            <a:ext cx="407988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A268244-DC8B-494E-815B-3B603937A336}" type="slidenum">
              <a:rPr lang="id-ID" smtClean="0"/>
              <a:t>‹#›</a:t>
            </a:fld>
            <a:endParaRPr lang="id-ID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 flipH="1">
            <a:off x="1" y="6178167"/>
            <a:ext cx="10244326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26366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81600" y="540628"/>
            <a:ext cx="6248400" cy="24889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3712467"/>
            <a:ext cx="6248400" cy="24822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B899-FAAD-43F4-B6D1-C1733B4D4417}" type="datetimeFigureOut">
              <a:rPr lang="id-ID" smtClean="0"/>
              <a:t>03/04/2024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8244-DC8B-494E-815B-3B603937A33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83212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7784"/>
            <a:ext cx="3831336" cy="49560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58065"/>
            <a:ext cx="6245352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526671"/>
            <a:ext cx="6245352" cy="17556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1600" y="3700826"/>
            <a:ext cx="62484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4669432"/>
            <a:ext cx="6245352" cy="17556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B899-FAAD-43F4-B6D1-C1733B4D4417}" type="datetimeFigureOut">
              <a:rPr lang="id-ID" smtClean="0"/>
              <a:t>03/04/2024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8244-DC8B-494E-815B-3B603937A33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336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B899-FAAD-43F4-B6D1-C1733B4D4417}" type="datetimeFigureOut">
              <a:rPr lang="id-ID" smtClean="0"/>
              <a:t>03/04/2024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8244-DC8B-494E-815B-3B603937A33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94508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B899-FAAD-43F4-B6D1-C1733B4D4417}" type="datetimeFigureOut">
              <a:rPr lang="id-ID" smtClean="0"/>
              <a:t>03/04/2024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8244-DC8B-494E-815B-3B603937A33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78786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5479"/>
            <a:ext cx="3838776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564147"/>
            <a:ext cx="62484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2621512"/>
            <a:ext cx="3838776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B899-FAAD-43F4-B6D1-C1733B4D4417}" type="datetimeFigureOut">
              <a:rPr lang="id-ID" smtClean="0"/>
              <a:t>03/04/2024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8244-DC8B-494E-815B-3B603937A33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55459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557261"/>
            <a:ext cx="384048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57800" y="0"/>
            <a:ext cx="617220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8952" y="2621512"/>
            <a:ext cx="384048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B899-FAAD-43F4-B6D1-C1733B4D4417}" type="datetimeFigureOut">
              <a:rPr lang="id-ID" smtClean="0"/>
              <a:t>03/04/2024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8244-DC8B-494E-815B-3B603937A33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06550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69066"/>
            <a:ext cx="6248398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1" y="593006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E40B899-FAAD-43F4-B6D1-C1733B4D4417}" type="datetimeFigureOut">
              <a:rPr lang="id-ID" smtClean="0"/>
              <a:t>03/04/2024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1" y="631444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84011" y="5607592"/>
            <a:ext cx="407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3A268244-DC8B-494E-815B-3B603937A336}" type="slidenum">
              <a:rPr lang="id-ID" smtClean="0"/>
              <a:t>‹#›</a:t>
            </a:fld>
            <a:endParaRPr lang="id-ID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0399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32">
          <p15:clr>
            <a:srgbClr val="F26B43"/>
          </p15:clr>
        </p15:guide>
        <p15:guide id="2" pos="480">
          <p15:clr>
            <a:srgbClr val="F26B43"/>
          </p15:clr>
        </p15:guide>
        <p15:guide id="3" orient="horz" pos="432">
          <p15:clr>
            <a:srgbClr val="F26B43"/>
          </p15:clr>
        </p15:guide>
        <p15:guide id="4" pos="7200">
          <p15:clr>
            <a:srgbClr val="F26B43"/>
          </p15:clr>
        </p15:guide>
        <p15:guide id="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8680" y="472733"/>
            <a:ext cx="10241279" cy="2087587"/>
          </a:xfrm>
        </p:spPr>
        <p:txBody>
          <a:bodyPr>
            <a:normAutofit/>
          </a:bodyPr>
          <a:lstStyle/>
          <a:p>
            <a:pPr algn="ctr"/>
            <a:br>
              <a:rPr lang="id-ID" sz="5400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d-ID" sz="5400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PERUBAHAN KONSTITUSI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8680" y="3779521"/>
            <a:ext cx="7254596" cy="2464760"/>
          </a:xfrm>
        </p:spPr>
        <p:txBody>
          <a:bodyPr>
            <a:normAutofit/>
          </a:bodyPr>
          <a:lstStyle/>
          <a:p>
            <a:pPr algn="just"/>
            <a:r>
              <a:rPr lang="id-ID" sz="3200" dirty="0"/>
              <a:t>Mhd Yusrizal Adi Syaputra, SH.MH</a:t>
            </a:r>
          </a:p>
          <a:p>
            <a:pPr algn="just"/>
            <a:r>
              <a:rPr lang="en-US" sz="3200" dirty="0" err="1"/>
              <a:t>Fakultas</a:t>
            </a:r>
            <a:r>
              <a:rPr lang="en-US" sz="3200" dirty="0"/>
              <a:t> Hukum Universitas Medan Area</a:t>
            </a:r>
          </a:p>
          <a:p>
            <a:pPr algn="just"/>
            <a:r>
              <a:rPr lang="en-US" sz="3200"/>
              <a:t>Medan</a:t>
            </a:r>
            <a:endParaRPr lang="id-ID" sz="3200" dirty="0"/>
          </a:p>
          <a:p>
            <a:pPr algn="just"/>
            <a:r>
              <a:rPr lang="id-ID" sz="3200" dirty="0"/>
              <a:t>202</a:t>
            </a:r>
            <a:r>
              <a:rPr lang="en-US" sz="3200" dirty="0"/>
              <a:t>4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500203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59678"/>
            <a:ext cx="3596640" cy="4469522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PERUBAHAN UUD 1945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9080" y="331078"/>
            <a:ext cx="7772400" cy="594780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365125" algn="just">
              <a:buNone/>
            </a:pPr>
            <a:r>
              <a:rPr lang="id-ID" sz="3200" dirty="0">
                <a:latin typeface="Times New Roman" panose="02020603050405020304" pitchFamily="18" charset="0"/>
              </a:rPr>
              <a:t>Berdasarkan Ketentuan Pasal 37 UUD 1945</a:t>
            </a:r>
            <a:endParaRPr lang="en-US" sz="3200" dirty="0">
              <a:latin typeface="Times New Roman" panose="02020603050405020304" pitchFamily="18" charset="0"/>
            </a:endParaRPr>
          </a:p>
          <a:p>
            <a:pPr marL="582930" indent="-514350" algn="just">
              <a:buAutoNum type="alphaLcPeriod"/>
            </a:pPr>
            <a:r>
              <a:rPr lang="en-US" sz="3200" dirty="0" err="1">
                <a:latin typeface="Times New Roman" panose="02020603050405020304" pitchFamily="18" charset="0"/>
              </a:rPr>
              <a:t>Usul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perubahan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pasal-pasal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dalam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Undang-Undang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Dasar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dapat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diagendakan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dalam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sidang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Majelis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Permusyawaratan</a:t>
            </a:r>
            <a:r>
              <a:rPr lang="en-US" sz="3200" dirty="0">
                <a:latin typeface="Times New Roman" panose="02020603050405020304" pitchFamily="18" charset="0"/>
              </a:rPr>
              <a:t> Rakyat </a:t>
            </a:r>
            <a:r>
              <a:rPr lang="en-US" sz="3200" dirty="0" err="1">
                <a:latin typeface="Times New Roman" panose="02020603050405020304" pitchFamily="18" charset="0"/>
              </a:rPr>
              <a:t>apabila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diajukan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oleh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sekurang-kurangnya</a:t>
            </a:r>
            <a:r>
              <a:rPr lang="en-US" sz="3200" dirty="0">
                <a:latin typeface="Times New Roman" panose="02020603050405020304" pitchFamily="18" charset="0"/>
              </a:rPr>
              <a:t> 1/3 </a:t>
            </a:r>
            <a:r>
              <a:rPr lang="en-US" sz="3200" dirty="0" err="1">
                <a:latin typeface="Times New Roman" panose="02020603050405020304" pitchFamily="18" charset="0"/>
              </a:rPr>
              <a:t>dari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jumlah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anggota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Majelis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Permusyawaratan</a:t>
            </a:r>
            <a:r>
              <a:rPr lang="en-US" sz="3200" dirty="0">
                <a:latin typeface="Times New Roman" panose="02020603050405020304" pitchFamily="18" charset="0"/>
              </a:rPr>
              <a:t> Rakyat.</a:t>
            </a:r>
          </a:p>
          <a:p>
            <a:pPr marL="582930" indent="-514350" algn="just">
              <a:buAutoNum type="alphaLcPeriod"/>
            </a:pPr>
            <a:r>
              <a:rPr lang="en-US" sz="3200" dirty="0" err="1">
                <a:latin typeface="Times New Roman" panose="02020603050405020304" pitchFamily="18" charset="0"/>
              </a:rPr>
              <a:t>Setiap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usul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perubahan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pasal-pasal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Undang-Undang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Dasar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diajukan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secara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tertulis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dan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ditunjukkan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dengan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jelas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bagian</a:t>
            </a:r>
            <a:r>
              <a:rPr lang="en-US" sz="3200" dirty="0">
                <a:latin typeface="Times New Roman" panose="02020603050405020304" pitchFamily="18" charset="0"/>
              </a:rPr>
              <a:t> yang </a:t>
            </a:r>
            <a:r>
              <a:rPr lang="en-US" sz="3200" dirty="0" err="1">
                <a:latin typeface="Times New Roman" panose="02020603050405020304" pitchFamily="18" charset="0"/>
              </a:rPr>
              <a:t>diusulkan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untuk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diubah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beserta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alasannya</a:t>
            </a:r>
            <a:r>
              <a:rPr lang="en-US" sz="3200" dirty="0"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4850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60" y="609600"/>
            <a:ext cx="9540240" cy="574596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525780" indent="-457200" algn="just">
              <a:buFont typeface="+mj-lt"/>
              <a:buAutoNum type="alphaLcPeriod" startAt="3"/>
            </a:pP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Untuk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mengubah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pasal-pasal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Undang-Undang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Dasar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siding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Majelis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Permusyawaratan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Rakyat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dihadiri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oleh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sekurangkurangnya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2/3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jumlah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anggota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Majelis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Permusyawaratan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Rakyat.</a:t>
            </a:r>
          </a:p>
          <a:p>
            <a:pPr marL="525780" indent="-457200" algn="just">
              <a:buFont typeface="+mj-lt"/>
              <a:buAutoNum type="alphaLcPeriod" startAt="3"/>
            </a:pP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Putusan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mengubah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pasal-pasal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Undang-Undang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Dasar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persetujuan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sekurang-kurangnya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limapuluh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persen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ditambah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satu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anggota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seluruh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anggota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Majelis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Permusyawaratan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Rakyat.</a:t>
            </a:r>
          </a:p>
          <a:p>
            <a:pPr marL="525780" indent="-457200" algn="just">
              <a:buFont typeface="+mj-lt"/>
              <a:buAutoNum type="alphaLcPeriod" startAt="3"/>
            </a:pP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Khusus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mengenai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bentuk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Kesatuan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Republik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Indonesia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perubahan</a:t>
            </a:r>
            <a:endParaRPr lang="en-US" sz="2400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34506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9479280" cy="4952492"/>
          </a:xfrm>
        </p:spPr>
        <p:txBody>
          <a:bodyPr>
            <a:normAutofit/>
          </a:bodyPr>
          <a:lstStyle/>
          <a:p>
            <a:pPr algn="ctr"/>
            <a:r>
              <a:rPr lang="id-ID" sz="7200" dirty="0"/>
              <a:t>Sekian </a:t>
            </a:r>
            <a:br>
              <a:rPr lang="id-ID" sz="7200" dirty="0"/>
            </a:br>
            <a:r>
              <a:rPr lang="id-ID" sz="7200" dirty="0"/>
              <a:t>&amp;</a:t>
            </a:r>
            <a:br>
              <a:rPr lang="id-ID" sz="7200" dirty="0"/>
            </a:br>
            <a:r>
              <a:rPr lang="id-ID" sz="7200" dirty="0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2909497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2610242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id-ID" dirty="0"/>
              <a:t>Sistem Perubahan Konstitusi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9640" y="188066"/>
            <a:ext cx="7208520" cy="610605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Sistem perubahan Konstitusi di berbagai negara,ada 2 sistem yang sedang berkembang yaitu:</a:t>
            </a:r>
          </a:p>
          <a:p>
            <a:pPr marL="0" indent="0">
              <a:buNone/>
            </a:pPr>
            <a:r>
              <a:rPr lang="id-ID" sz="2400" b="1" dirty="0">
                <a:latin typeface="Arial" panose="020B0604020202020204" pitchFamily="34" charset="0"/>
                <a:cs typeface="Arial" panose="020B0604020202020204" pitchFamily="34" charset="0"/>
              </a:rPr>
              <a:t>1. Renewal (pembaruan)</a:t>
            </a:r>
          </a:p>
          <a:p>
            <a:pPr marL="0" indent="0">
              <a:buNone/>
            </a:pP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Dianut di negara-negara eropa Kontinental </a:t>
            </a:r>
          </a:p>
          <a:p>
            <a:pPr marL="0" indent="0">
              <a:buNone/>
            </a:pP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Sistem ini apabila konstitusi dilakukan pembaruan, maka yang diberlakukan adalah konstitusi yang baru secara keseluruhan.</a:t>
            </a:r>
          </a:p>
          <a:p>
            <a:pPr marL="0" indent="0">
              <a:buNone/>
            </a:pPr>
            <a:r>
              <a:rPr lang="id-ID" sz="2400" b="1" dirty="0">
                <a:latin typeface="Arial" panose="020B0604020202020204" pitchFamily="34" charset="0"/>
                <a:cs typeface="Arial" panose="020B0604020202020204" pitchFamily="34" charset="0"/>
              </a:rPr>
              <a:t>2. Amandemen </a:t>
            </a:r>
          </a:p>
          <a:p>
            <a:pPr marL="0" indent="0">
              <a:buNone/>
            </a:pP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Dianut negara-negara anglo saxon</a:t>
            </a:r>
          </a:p>
          <a:p>
            <a:pPr marL="0" indent="0">
              <a:buNone/>
            </a:pP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Sistem ini apabila konstitusi diubah, hasil amandemen tersebut merupakan bagian atau dilampirkan dalam konstitusinya</a:t>
            </a:r>
          </a:p>
        </p:txBody>
      </p:sp>
    </p:spTree>
    <p:extLst>
      <p:ext uri="{BB962C8B-B14F-4D97-AF65-F5344CB8AC3E}">
        <p14:creationId xmlns:p14="http://schemas.microsoft.com/office/powerpoint/2010/main" val="3727000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549060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id-ID" dirty="0"/>
              <a:t>Perubahan Konstitusi menurut Ahli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569066"/>
            <a:ext cx="6248398" cy="595365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just">
              <a:lnSpc>
                <a:spcPct val="90000"/>
              </a:lnSpc>
              <a:buNone/>
              <a:defRPr/>
            </a:pPr>
            <a:r>
              <a:rPr lang="en-US" sz="3200" b="1" dirty="0"/>
              <a:t>K. C. </a:t>
            </a:r>
            <a:r>
              <a:rPr lang="en-US" sz="3200" b="1" dirty="0" err="1"/>
              <a:t>Wheare</a:t>
            </a:r>
            <a:r>
              <a:rPr lang="en-US" sz="3200" b="1" dirty="0"/>
              <a:t> </a:t>
            </a:r>
            <a:r>
              <a:rPr lang="en-US" sz="3200" b="1" dirty="0" err="1"/>
              <a:t>mengemukakan</a:t>
            </a:r>
            <a:r>
              <a:rPr lang="en-US" sz="3200" b="1" dirty="0"/>
              <a:t> </a:t>
            </a:r>
            <a:r>
              <a:rPr lang="en-US" sz="3200" b="1" dirty="0" err="1"/>
              <a:t>sasaran</a:t>
            </a:r>
            <a:r>
              <a:rPr lang="en-US" sz="3200" b="1" dirty="0"/>
              <a:t> </a:t>
            </a:r>
            <a:r>
              <a:rPr lang="en-US" sz="3200" b="1" dirty="0" err="1"/>
              <a:t>yg</a:t>
            </a:r>
            <a:r>
              <a:rPr lang="en-US" sz="3200" b="1" dirty="0"/>
              <a:t> </a:t>
            </a:r>
            <a:r>
              <a:rPr lang="en-US" sz="3200" b="1" dirty="0" err="1"/>
              <a:t>ingin</a:t>
            </a:r>
            <a:r>
              <a:rPr lang="en-US" sz="3200" b="1" dirty="0"/>
              <a:t> </a:t>
            </a:r>
            <a:r>
              <a:rPr lang="en-US" sz="3200" b="1" dirty="0" err="1"/>
              <a:t>diperoleh</a:t>
            </a:r>
            <a:r>
              <a:rPr lang="en-US" sz="3200" b="1" dirty="0"/>
              <a:t> </a:t>
            </a:r>
            <a:r>
              <a:rPr lang="en-US" sz="3200" b="1" dirty="0" err="1"/>
              <a:t>dengan</a:t>
            </a:r>
            <a:r>
              <a:rPr lang="en-US" sz="3200" b="1" dirty="0"/>
              <a:t> </a:t>
            </a:r>
            <a:r>
              <a:rPr lang="en-US" sz="3200" b="1" dirty="0" err="1"/>
              <a:t>mempersulit</a:t>
            </a:r>
            <a:r>
              <a:rPr lang="en-US" sz="3200" b="1" dirty="0"/>
              <a:t> </a:t>
            </a:r>
            <a:r>
              <a:rPr lang="en-US" sz="3200" b="1" dirty="0" err="1"/>
              <a:t>perubahan</a:t>
            </a:r>
            <a:r>
              <a:rPr lang="en-US" sz="3200" b="1" dirty="0"/>
              <a:t> </a:t>
            </a:r>
            <a:r>
              <a:rPr lang="en-US" sz="3200" b="1" dirty="0" err="1"/>
              <a:t>konstitusi</a:t>
            </a:r>
            <a:r>
              <a:rPr lang="en-US" sz="3200" b="1" dirty="0"/>
              <a:t>:</a:t>
            </a:r>
          </a:p>
          <a:p>
            <a:pPr marL="990600" indent="-609600" algn="just">
              <a:lnSpc>
                <a:spcPct val="90000"/>
              </a:lnSpc>
              <a:buFontTx/>
              <a:buAutoNum type="arabicPeriod"/>
              <a:tabLst>
                <a:tab pos="808038" algn="l"/>
              </a:tabLst>
              <a:defRPr/>
            </a:pPr>
            <a:r>
              <a:rPr lang="en-US" sz="2400" b="1" dirty="0"/>
              <a:t>Agar </a:t>
            </a:r>
            <a:r>
              <a:rPr lang="en-US" sz="2400" b="1" dirty="0" err="1"/>
              <a:t>dilakukan</a:t>
            </a:r>
            <a:r>
              <a:rPr lang="en-US" sz="2400" b="1" dirty="0"/>
              <a:t> dg </a:t>
            </a:r>
            <a:r>
              <a:rPr lang="en-US" sz="2400" b="1" dirty="0" err="1"/>
              <a:t>pertimbangan</a:t>
            </a:r>
            <a:r>
              <a:rPr lang="en-US" sz="2400" b="1" dirty="0"/>
              <a:t> yang </a:t>
            </a:r>
            <a:r>
              <a:rPr lang="en-US" sz="2400" b="1" dirty="0" err="1"/>
              <a:t>matang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dikehendaki</a:t>
            </a:r>
            <a:endParaRPr lang="en-US" sz="2400" b="1" dirty="0"/>
          </a:p>
          <a:p>
            <a:pPr marL="990600" indent="-609600" algn="just">
              <a:lnSpc>
                <a:spcPct val="90000"/>
              </a:lnSpc>
              <a:buFontTx/>
              <a:buAutoNum type="arabicPeriod"/>
              <a:tabLst>
                <a:tab pos="808038" algn="l"/>
              </a:tabLst>
              <a:defRPr/>
            </a:pPr>
            <a:r>
              <a:rPr lang="en-US" sz="2400" b="1" dirty="0"/>
              <a:t>Agar </a:t>
            </a:r>
            <a:r>
              <a:rPr lang="en-US" sz="2400" b="1" dirty="0" err="1"/>
              <a:t>rakyat</a:t>
            </a:r>
            <a:r>
              <a:rPr lang="en-US" sz="2400" b="1" dirty="0"/>
              <a:t> </a:t>
            </a:r>
            <a:r>
              <a:rPr lang="en-US" sz="2400" b="1" dirty="0" err="1"/>
              <a:t>diberikan</a:t>
            </a:r>
            <a:r>
              <a:rPr lang="en-US" sz="2400" b="1" dirty="0"/>
              <a:t> </a:t>
            </a:r>
            <a:r>
              <a:rPr lang="en-US" sz="2400" b="1" dirty="0" err="1"/>
              <a:t>kesempatan</a:t>
            </a:r>
            <a:r>
              <a:rPr lang="en-US" sz="2400" b="1" dirty="0"/>
              <a:t> </a:t>
            </a:r>
            <a:r>
              <a:rPr lang="en-US" sz="2400" b="1" dirty="0" err="1"/>
              <a:t>kesempatan</a:t>
            </a:r>
            <a:r>
              <a:rPr lang="en-US" sz="2400" b="1" dirty="0"/>
              <a:t> </a:t>
            </a:r>
            <a:r>
              <a:rPr lang="en-US" sz="2400" b="1" dirty="0" err="1"/>
              <a:t>utk</a:t>
            </a:r>
            <a:r>
              <a:rPr lang="en-US" sz="2400" b="1" dirty="0"/>
              <a:t> </a:t>
            </a:r>
            <a:r>
              <a:rPr lang="en-US" sz="2400" b="1" dirty="0" err="1"/>
              <a:t>menyampaikan</a:t>
            </a:r>
            <a:r>
              <a:rPr lang="en-US" sz="2400" b="1" dirty="0"/>
              <a:t> </a:t>
            </a:r>
            <a:r>
              <a:rPr lang="en-US" sz="2400" b="1" dirty="0" err="1"/>
              <a:t>pandangannya</a:t>
            </a:r>
            <a:r>
              <a:rPr lang="en-US" sz="2400" b="1" dirty="0"/>
              <a:t> </a:t>
            </a:r>
            <a:r>
              <a:rPr lang="en-US" sz="2400" b="1" dirty="0" err="1"/>
              <a:t>sblm</a:t>
            </a:r>
            <a:r>
              <a:rPr lang="en-US" sz="2400" b="1" dirty="0"/>
              <a:t> </a:t>
            </a:r>
            <a:r>
              <a:rPr lang="en-US" sz="2400" b="1" dirty="0" err="1"/>
              <a:t>perubahan</a:t>
            </a:r>
            <a:r>
              <a:rPr lang="en-US" sz="2400" b="1" dirty="0"/>
              <a:t> </a:t>
            </a:r>
            <a:r>
              <a:rPr lang="en-US" sz="2400" b="1" dirty="0" err="1"/>
              <a:t>dilakukan</a:t>
            </a:r>
            <a:endParaRPr lang="en-US" sz="2400" b="1" dirty="0"/>
          </a:p>
          <a:p>
            <a:pPr marL="990600" indent="-609600" algn="just">
              <a:lnSpc>
                <a:spcPct val="90000"/>
              </a:lnSpc>
              <a:buFontTx/>
              <a:buAutoNum type="arabicPeriod"/>
              <a:tabLst>
                <a:tab pos="808038" algn="l"/>
              </a:tabLst>
              <a:defRPr/>
            </a:pPr>
            <a:r>
              <a:rPr lang="en-US" sz="2400" b="1" dirty="0"/>
              <a:t>Agar </a:t>
            </a:r>
            <a:r>
              <a:rPr lang="en-US" sz="2400" b="1" dirty="0" err="1"/>
              <a:t>kekuasaan</a:t>
            </a:r>
            <a:r>
              <a:rPr lang="en-US" sz="2400" b="1" dirty="0"/>
              <a:t> </a:t>
            </a:r>
            <a:r>
              <a:rPr lang="en-US" sz="2400" b="1" dirty="0" err="1"/>
              <a:t>pemerintah</a:t>
            </a:r>
            <a:r>
              <a:rPr lang="en-US" sz="2400" b="1" dirty="0"/>
              <a:t> federal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negara</a:t>
            </a:r>
            <a:r>
              <a:rPr lang="en-US" sz="2400" b="1" dirty="0"/>
              <a:t> </a:t>
            </a:r>
            <a:r>
              <a:rPr lang="en-US" sz="2400" b="1" dirty="0" err="1"/>
              <a:t>bagian</a:t>
            </a:r>
            <a:r>
              <a:rPr lang="en-US" sz="2400" b="1" dirty="0"/>
              <a:t> </a:t>
            </a:r>
            <a:r>
              <a:rPr lang="en-US" sz="2400" b="1" dirty="0" err="1"/>
              <a:t>tidak</a:t>
            </a:r>
            <a:r>
              <a:rPr lang="en-US" sz="2400" b="1" dirty="0"/>
              <a:t> </a:t>
            </a:r>
            <a:r>
              <a:rPr lang="en-US" sz="2400" b="1" dirty="0" err="1"/>
              <a:t>diubah</a:t>
            </a:r>
            <a:r>
              <a:rPr lang="en-US" sz="2400" b="1" dirty="0"/>
              <a:t> </a:t>
            </a:r>
            <a:r>
              <a:rPr lang="en-US" sz="2400" b="1" dirty="0" err="1"/>
              <a:t>secara</a:t>
            </a:r>
            <a:r>
              <a:rPr lang="en-US" sz="2400" b="1" dirty="0"/>
              <a:t> </a:t>
            </a:r>
            <a:r>
              <a:rPr lang="en-US" sz="2400" b="1" dirty="0" err="1"/>
              <a:t>sepihak</a:t>
            </a:r>
            <a:endParaRPr lang="en-US" sz="2400" b="1" dirty="0"/>
          </a:p>
          <a:p>
            <a:pPr marL="990600" indent="-609600" algn="just">
              <a:lnSpc>
                <a:spcPct val="90000"/>
              </a:lnSpc>
              <a:buFontTx/>
              <a:buAutoNum type="arabicPeriod"/>
              <a:tabLst>
                <a:tab pos="808038" algn="l"/>
              </a:tabLst>
              <a:defRPr/>
            </a:pPr>
            <a:r>
              <a:rPr lang="en-US" sz="2400" b="1" dirty="0"/>
              <a:t>Agar </a:t>
            </a:r>
            <a:r>
              <a:rPr lang="en-US" sz="2400" b="1" dirty="0" err="1"/>
              <a:t>hak-hak</a:t>
            </a:r>
            <a:r>
              <a:rPr lang="en-US" sz="2400" b="1" dirty="0"/>
              <a:t> </a:t>
            </a:r>
            <a:r>
              <a:rPr lang="en-US" sz="2400" b="1" dirty="0" err="1"/>
              <a:t>perseorangan</a:t>
            </a:r>
            <a:r>
              <a:rPr lang="en-US" sz="2400" b="1" dirty="0"/>
              <a:t> </a:t>
            </a:r>
            <a:r>
              <a:rPr lang="en-US" sz="2400" b="1" dirty="0" err="1"/>
              <a:t>atau</a:t>
            </a:r>
            <a:r>
              <a:rPr lang="en-US" sz="2400" b="1" dirty="0"/>
              <a:t> </a:t>
            </a:r>
            <a:r>
              <a:rPr lang="en-US" sz="2400" b="1" dirty="0" err="1"/>
              <a:t>kelompok</a:t>
            </a:r>
            <a:r>
              <a:rPr lang="en-US" sz="2400" b="1" dirty="0"/>
              <a:t> </a:t>
            </a:r>
            <a:r>
              <a:rPr lang="en-US" sz="2400" b="1" dirty="0" err="1"/>
              <a:t>mendapat</a:t>
            </a:r>
            <a:r>
              <a:rPr lang="en-US" sz="2400" b="1" dirty="0"/>
              <a:t> </a:t>
            </a:r>
            <a:r>
              <a:rPr lang="en-US" sz="2400" b="1" dirty="0" err="1"/>
              <a:t>jaminan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1472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16280" y="457200"/>
            <a:ext cx="10713720" cy="572959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None/>
              <a:defRPr/>
            </a:pPr>
            <a:r>
              <a:rPr lang="id-ID" sz="3600" dirty="0"/>
              <a:t>Menurut </a:t>
            </a:r>
            <a:r>
              <a:rPr lang="en-US" sz="3600" dirty="0"/>
              <a:t>C.F. Strong</a:t>
            </a:r>
            <a:r>
              <a:rPr lang="id-ID" sz="3600" dirty="0"/>
              <a:t>, ada beberapa cara perubahan Konstitusi:</a:t>
            </a:r>
            <a:endParaRPr lang="en-US" sz="3600" dirty="0"/>
          </a:p>
          <a:p>
            <a:pPr marL="1158875" indent="-609600" algn="just">
              <a:lnSpc>
                <a:spcPct val="90000"/>
              </a:lnSpc>
              <a:buFontTx/>
              <a:buAutoNum type="arabicPeriod"/>
              <a:defRPr/>
            </a:pPr>
            <a:r>
              <a:rPr lang="en-US" sz="3600" dirty="0" err="1"/>
              <a:t>Dilakukan</a:t>
            </a:r>
            <a:r>
              <a:rPr lang="en-US" sz="3600" dirty="0"/>
              <a:t> 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err="1"/>
              <a:t>legislatif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pembatasan2 </a:t>
            </a:r>
            <a:r>
              <a:rPr lang="en-US" sz="3600" dirty="0" err="1"/>
              <a:t>tertentu</a:t>
            </a:r>
            <a:endParaRPr lang="en-US" sz="3600" dirty="0"/>
          </a:p>
          <a:p>
            <a:pPr marL="1158875" indent="-609600" algn="just">
              <a:lnSpc>
                <a:spcPct val="90000"/>
              </a:lnSpc>
              <a:buFontTx/>
              <a:buAutoNum type="arabicPeriod"/>
              <a:defRPr/>
            </a:pPr>
            <a:r>
              <a:rPr lang="en-US" sz="3600" dirty="0" err="1"/>
              <a:t>Dilakukan</a:t>
            </a:r>
            <a:r>
              <a:rPr lang="en-US" sz="3600" dirty="0"/>
              <a:t> 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err="1"/>
              <a:t>rakyat</a:t>
            </a:r>
            <a:r>
              <a:rPr lang="en-US" sz="3600" dirty="0"/>
              <a:t> </a:t>
            </a:r>
            <a:r>
              <a:rPr lang="en-US" sz="3600" dirty="0" err="1"/>
              <a:t>melalui</a:t>
            </a:r>
            <a:r>
              <a:rPr lang="en-US" sz="3600" dirty="0"/>
              <a:t> referendum</a:t>
            </a:r>
          </a:p>
          <a:p>
            <a:pPr marL="1158875" indent="-609600" algn="just">
              <a:lnSpc>
                <a:spcPct val="90000"/>
              </a:lnSpc>
              <a:buFontTx/>
              <a:buAutoNum type="arabicPeriod"/>
              <a:defRPr/>
            </a:pPr>
            <a:r>
              <a:rPr lang="en-US" sz="3600" dirty="0" err="1"/>
              <a:t>Dilakukan</a:t>
            </a:r>
            <a:r>
              <a:rPr lang="en-US" sz="3600" dirty="0"/>
              <a:t> 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err="1"/>
              <a:t>negara-negara</a:t>
            </a:r>
            <a:r>
              <a:rPr lang="en-US" sz="3600" dirty="0"/>
              <a:t> </a:t>
            </a:r>
            <a:r>
              <a:rPr lang="en-US" sz="3600" dirty="0" err="1"/>
              <a:t>serikat</a:t>
            </a:r>
            <a:r>
              <a:rPr lang="en-US" sz="3600" dirty="0"/>
              <a:t> (</a:t>
            </a:r>
            <a:r>
              <a:rPr lang="en-US" sz="3600" dirty="0" err="1"/>
              <a:t>pd</a:t>
            </a:r>
            <a:r>
              <a:rPr lang="en-US" sz="3600" dirty="0"/>
              <a:t> </a:t>
            </a:r>
            <a:r>
              <a:rPr lang="en-US" sz="3600" dirty="0" err="1"/>
              <a:t>negara</a:t>
            </a:r>
            <a:r>
              <a:rPr lang="en-US" sz="3600" dirty="0"/>
              <a:t> </a:t>
            </a:r>
            <a:r>
              <a:rPr lang="en-US" sz="3600" dirty="0" err="1"/>
              <a:t>berbentuk</a:t>
            </a:r>
            <a:r>
              <a:rPr lang="en-US" sz="3600" dirty="0"/>
              <a:t> </a:t>
            </a:r>
            <a:r>
              <a:rPr lang="en-US" sz="3600" dirty="0" err="1"/>
              <a:t>negara</a:t>
            </a:r>
            <a:r>
              <a:rPr lang="en-US" sz="3600" dirty="0"/>
              <a:t> </a:t>
            </a:r>
            <a:r>
              <a:rPr lang="en-US" sz="3600" dirty="0" err="1"/>
              <a:t>serikat</a:t>
            </a:r>
            <a:r>
              <a:rPr lang="en-US" sz="3600" dirty="0"/>
              <a:t>)</a:t>
            </a:r>
          </a:p>
          <a:p>
            <a:pPr marL="1158875" indent="-609600" algn="just">
              <a:lnSpc>
                <a:spcPct val="90000"/>
              </a:lnSpc>
              <a:buFontTx/>
              <a:buAutoNum type="arabicPeriod"/>
              <a:defRPr/>
            </a:pPr>
            <a:r>
              <a:rPr lang="en-US" sz="3600" dirty="0" err="1"/>
              <a:t>Dilakukan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suatu</a:t>
            </a:r>
            <a:r>
              <a:rPr lang="en-US" sz="3600" dirty="0"/>
              <a:t> </a:t>
            </a:r>
            <a:r>
              <a:rPr lang="en-US" sz="3600" dirty="0" err="1"/>
              <a:t>konvensi</a:t>
            </a:r>
            <a:r>
              <a:rPr lang="en-US" sz="3600" dirty="0"/>
              <a:t>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dilakukan</a:t>
            </a:r>
            <a:r>
              <a:rPr lang="en-US" sz="3600" dirty="0"/>
              <a:t> 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err="1"/>
              <a:t>suatu</a:t>
            </a:r>
            <a:r>
              <a:rPr lang="en-US" sz="3600" dirty="0"/>
              <a:t> </a:t>
            </a:r>
            <a:r>
              <a:rPr lang="en-US" sz="3600" dirty="0" err="1"/>
              <a:t>lembaga</a:t>
            </a:r>
            <a:r>
              <a:rPr lang="en-US" sz="3600" dirty="0"/>
              <a:t> </a:t>
            </a:r>
            <a:r>
              <a:rPr lang="en-US" sz="3600" dirty="0" err="1"/>
              <a:t>negara</a:t>
            </a:r>
            <a:r>
              <a:rPr lang="en-US" sz="3600" dirty="0"/>
              <a:t> </a:t>
            </a:r>
            <a:r>
              <a:rPr lang="en-US" sz="3600" dirty="0" err="1"/>
              <a:t>khusus</a:t>
            </a:r>
            <a:r>
              <a:rPr lang="en-US" sz="3600" dirty="0"/>
              <a:t> </a:t>
            </a:r>
            <a:r>
              <a:rPr lang="en-US" sz="3600" dirty="0" err="1"/>
              <a:t>yg</a:t>
            </a:r>
            <a:r>
              <a:rPr lang="en-US" sz="3600" dirty="0"/>
              <a:t> </a:t>
            </a:r>
            <a:r>
              <a:rPr lang="en-US" sz="3600" dirty="0" err="1"/>
              <a:t>dibentuk</a:t>
            </a:r>
            <a:r>
              <a:rPr lang="en-US" sz="3600" dirty="0"/>
              <a:t> </a:t>
            </a:r>
            <a:r>
              <a:rPr lang="en-US" sz="3600" dirty="0" err="1"/>
              <a:t>hanya</a:t>
            </a:r>
            <a:r>
              <a:rPr lang="en-US" sz="3600" dirty="0"/>
              <a:t> </a:t>
            </a:r>
            <a:r>
              <a:rPr lang="en-US" sz="3600" dirty="0" err="1"/>
              <a:t>utk</a:t>
            </a:r>
            <a:r>
              <a:rPr lang="en-US" sz="3600" dirty="0"/>
              <a:t> </a:t>
            </a:r>
            <a:r>
              <a:rPr lang="en-US" sz="3600" dirty="0" err="1"/>
              <a:t>keperluan</a:t>
            </a:r>
            <a:r>
              <a:rPr lang="en-US" sz="3600" dirty="0"/>
              <a:t> </a:t>
            </a:r>
            <a:r>
              <a:rPr lang="en-US" sz="3600" dirty="0" err="1"/>
              <a:t>perubahan</a:t>
            </a:r>
            <a:r>
              <a:rPr lang="en-US" sz="3600" dirty="0"/>
              <a:t> </a:t>
            </a:r>
          </a:p>
          <a:p>
            <a:pPr marL="609600" indent="-609600" algn="just">
              <a:lnSpc>
                <a:spcPct val="90000"/>
              </a:lnSpc>
              <a:buFontTx/>
              <a:buAutoNum type="arabicPeriod"/>
              <a:defRPr/>
            </a:pPr>
            <a:endParaRPr lang="en-US" sz="3600" dirty="0"/>
          </a:p>
          <a:p>
            <a:pPr algn="just"/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2207812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440" y="167640"/>
            <a:ext cx="10957560" cy="6019151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d-ID" sz="3600" dirty="0">
                <a:latin typeface="Arial" panose="020B0604020202020204" pitchFamily="34" charset="0"/>
                <a:cs typeface="Arial" panose="020B0604020202020204" pitchFamily="34" charset="0"/>
              </a:rPr>
              <a:t>Secara Umum Perubahan Konstitusi dapat dilakukan melalui:</a:t>
            </a:r>
          </a:p>
          <a:p>
            <a:pPr marL="1158875" indent="-457200" algn="just">
              <a:buAutoNum type="arabicPeriod"/>
            </a:pPr>
            <a:r>
              <a:rPr lang="id-ID" sz="3600" dirty="0">
                <a:latin typeface="Arial" panose="020B0604020202020204" pitchFamily="34" charset="0"/>
                <a:cs typeface="Arial" panose="020B0604020202020204" pitchFamily="34" charset="0"/>
              </a:rPr>
              <a:t>Perubahan Konstitusi Melalui Kekuasaan Legislatif;</a:t>
            </a:r>
          </a:p>
          <a:p>
            <a:pPr marL="1158875" indent="-457200" algn="just">
              <a:buAutoNum type="arabicPeriod"/>
            </a:pPr>
            <a:r>
              <a:rPr lang="id-ID" sz="3600" dirty="0">
                <a:latin typeface="Arial" panose="020B0604020202020204" pitchFamily="34" charset="0"/>
                <a:cs typeface="Arial" panose="020B0604020202020204" pitchFamily="34" charset="0"/>
              </a:rPr>
              <a:t>Perubahaan Konstitusi melalui Referendum</a:t>
            </a:r>
          </a:p>
          <a:p>
            <a:pPr marL="1158875" indent="-457200" algn="just">
              <a:buAutoNum type="arabicPeriod"/>
            </a:pPr>
            <a:r>
              <a:rPr lang="id-ID" sz="3600" dirty="0">
                <a:latin typeface="Arial" panose="020B0604020202020204" pitchFamily="34" charset="0"/>
                <a:cs typeface="Arial" panose="020B0604020202020204" pitchFamily="34" charset="0"/>
              </a:rPr>
              <a:t>Perubahan Konstitusi melalui Penafsiran Hakim</a:t>
            </a:r>
          </a:p>
          <a:p>
            <a:pPr marL="1158875" indent="-457200" algn="just">
              <a:buAutoNum type="arabicPeriod"/>
            </a:pPr>
            <a:r>
              <a:rPr lang="id-ID" sz="3600" dirty="0">
                <a:latin typeface="Arial" panose="020B0604020202020204" pitchFamily="34" charset="0"/>
                <a:cs typeface="Arial" panose="020B0604020202020204" pitchFamily="34" charset="0"/>
              </a:rPr>
              <a:t>Perubahan Konstitusi melalui Kebiasaan atau tradisi suatu negara</a:t>
            </a:r>
          </a:p>
        </p:txBody>
      </p:sp>
    </p:spTree>
    <p:extLst>
      <p:ext uri="{BB962C8B-B14F-4D97-AF65-F5344CB8AC3E}">
        <p14:creationId xmlns:p14="http://schemas.microsoft.com/office/powerpoint/2010/main" val="2890394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569066"/>
            <a:ext cx="10576558" cy="565515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Menurut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KC.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Wheare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(2010)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konstitusi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257300" indent="-514350">
              <a:buFont typeface="+mj-lt"/>
              <a:buAutoNum type="arabicPeriod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resmi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1257300" indent="-514350">
              <a:buFont typeface="+mj-lt"/>
              <a:buAutoNum type="arabicPeriod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Penafsiran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hakim</a:t>
            </a:r>
          </a:p>
          <a:p>
            <a:pPr marL="1257300" indent="-514350">
              <a:buFont typeface="+mj-lt"/>
              <a:buAutoNum type="arabicPeriod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Kebiasaan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ketatanegaraan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konvensi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546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5478"/>
            <a:ext cx="3838776" cy="4168921"/>
          </a:xfrm>
        </p:spPr>
        <p:txBody>
          <a:bodyPr/>
          <a:lstStyle/>
          <a:p>
            <a:r>
              <a:rPr lang="id-ID" dirty="0"/>
              <a:t>K.C.Wheare Cara Merubah materi Muatan UUD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 algn="just">
              <a:buFontTx/>
              <a:buAutoNum type="arabicPeriod"/>
              <a:defRPr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kebiasaan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mengubah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UUD dg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memasukkan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dlm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naskah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UUD</a:t>
            </a:r>
          </a:p>
          <a:p>
            <a:pPr marL="609600" indent="-609600" algn="just">
              <a:buFontTx/>
              <a:buAutoNum type="arabicPeriod"/>
              <a:defRPr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kebiasaan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mengadakan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penggantian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naskah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UUD</a:t>
            </a:r>
          </a:p>
          <a:p>
            <a:pPr marL="609600" indent="-609600" algn="just">
              <a:buFontTx/>
              <a:buAutoNum type="arabicPeriod"/>
              <a:defRPr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konstitusi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naskah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terpisah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teks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aslinya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disebut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amandemen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amandemen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kedua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609600" indent="-609600" algn="just">
              <a:buFontTx/>
              <a:buAutoNum type="arabicPeriod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id-ID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604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id-ID" dirty="0"/>
              <a:t>Proses Pembentukan UUD 1945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Autofit/>
          </a:bodyPr>
          <a:lstStyle/>
          <a:p>
            <a:pPr algn="just"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BPUPK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dilantik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28 Mei 1945, 62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anggota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bertugas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penyelidikan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arah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tercapainya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kemerdekaan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ketua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DR KRT.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Radjiman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Wediodiningrat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Sidang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I: 29 Mei-1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Juni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1945 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Pidato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Soekarno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tgl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Juni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dikenal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Lahirnya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Pancasila).</a:t>
            </a:r>
          </a:p>
          <a:p>
            <a:pPr algn="just">
              <a:defRPr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Sidang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berakhir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Ketua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BPUPK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membentuk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Panitia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Kecil 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Panitia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8)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bertugas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meneliti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mempelajari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usul2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disampaikan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anggota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inventarisasi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menyusunnya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060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5478"/>
            <a:ext cx="3838776" cy="5250961"/>
          </a:xfrm>
        </p:spPr>
        <p:txBody>
          <a:bodyPr/>
          <a:lstStyle/>
          <a:p>
            <a:r>
              <a:rPr lang="id-ID" dirty="0"/>
              <a:t>Lanjutan sejarah Terbentuknya UUD 1945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564147"/>
            <a:ext cx="6583680" cy="5622644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  <a:defRPr/>
            </a:pPr>
            <a:r>
              <a:rPr lang="id-ID" sz="2400" dirty="0">
                <a:solidFill>
                  <a:schemeClr val="tx1"/>
                </a:solidFill>
              </a:rPr>
              <a:t> </a:t>
            </a:r>
            <a:r>
              <a:rPr lang="id-ID" sz="3200" b="1" dirty="0">
                <a:solidFill>
                  <a:schemeClr val="tx1"/>
                </a:solidFill>
              </a:rPr>
              <a:t>Sidang II: 10-16 Juli 1945</a:t>
            </a:r>
            <a:endParaRPr lang="id-ID" sz="2400" b="1" dirty="0">
              <a:solidFill>
                <a:schemeClr val="tx1"/>
              </a:solidFill>
            </a:endParaRPr>
          </a:p>
          <a:p>
            <a:pPr marL="609600" indent="15875">
              <a:lnSpc>
                <a:spcPct val="90000"/>
              </a:lnSpc>
              <a:buNone/>
              <a:defRPr/>
            </a:pPr>
            <a:r>
              <a:rPr lang="id-ID" sz="2400" dirty="0">
                <a:solidFill>
                  <a:schemeClr val="tx1"/>
                </a:solidFill>
              </a:rPr>
              <a:t>Disampaikan hasil dari Panitia 8. Juga disampaikan hasil dari Panitia 9 berupa Rancangan Pembukaan (Piagam Jakarta) yang oleh BPUPK tidak disetujui menjadi Pembukaan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id-ID" sz="3200" b="1" dirty="0">
                <a:solidFill>
                  <a:schemeClr val="tx1"/>
                </a:solidFill>
              </a:rPr>
              <a:t>Dibentuk 3 panitia:</a:t>
            </a:r>
          </a:p>
          <a:p>
            <a:pPr marL="1341438" indent="-609600">
              <a:lnSpc>
                <a:spcPct val="90000"/>
              </a:lnSpc>
              <a:buFontTx/>
              <a:buAutoNum type="alphaLcPeriod"/>
              <a:defRPr/>
            </a:pPr>
            <a:r>
              <a:rPr lang="id-ID" sz="2400" dirty="0">
                <a:solidFill>
                  <a:schemeClr val="tx1"/>
                </a:solidFill>
              </a:rPr>
              <a:t>Panitia Perancang UUD</a:t>
            </a:r>
          </a:p>
          <a:p>
            <a:pPr marL="1341438" indent="-609600">
              <a:lnSpc>
                <a:spcPct val="90000"/>
              </a:lnSpc>
              <a:buFontTx/>
              <a:buAutoNum type="alphaLcPeriod"/>
              <a:defRPr/>
            </a:pPr>
            <a:r>
              <a:rPr lang="id-ID" sz="2400" dirty="0">
                <a:solidFill>
                  <a:schemeClr val="tx1"/>
                </a:solidFill>
              </a:rPr>
              <a:t>Panitia Pembelaan Tanah Air</a:t>
            </a:r>
          </a:p>
          <a:p>
            <a:pPr marL="1341438" indent="-609600">
              <a:lnSpc>
                <a:spcPct val="90000"/>
              </a:lnSpc>
              <a:buFontTx/>
              <a:buAutoNum type="alphaLcPeriod"/>
              <a:defRPr/>
            </a:pPr>
            <a:r>
              <a:rPr lang="id-ID" sz="2400" dirty="0">
                <a:solidFill>
                  <a:schemeClr val="tx1"/>
                </a:solidFill>
              </a:rPr>
              <a:t>Panitia Keuangan dan Perekonomian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id-ID" sz="2400" dirty="0">
                <a:solidFill>
                  <a:schemeClr val="tx1"/>
                </a:solidFill>
              </a:rPr>
              <a:t>Dalam rapat tgl 16 Juli 1945 dinyatakan bahwa Naskah RUUD dengan perubahannya diterima sebulat-bulatnya</a:t>
            </a:r>
            <a:r>
              <a:rPr lang="id-ID" sz="2800" dirty="0">
                <a:solidFill>
                  <a:schemeClr val="tx1"/>
                </a:solidFill>
              </a:rPr>
              <a:t> </a:t>
            </a:r>
          </a:p>
          <a:p>
            <a:endParaRPr lang="id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63261"/>
      </p:ext>
    </p:extLst>
  </p:cSld>
  <p:clrMapOvr>
    <a:masterClrMapping/>
  </p:clrMapOvr>
</p:sld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 panose="020406040505050203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" id="{3841520A-25F2-4EB8-BE4C-611DB5ABEED9}" vid="{ECD25A4C-D97E-4C12-84B1-63580BFFAEE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Headlines</Template>
  <TotalTime>328</TotalTime>
  <Words>565</Words>
  <Application>Microsoft Office PowerPoint</Application>
  <PresentationFormat>Widescreen</PresentationFormat>
  <Paragraphs>57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Unicode MS</vt:lpstr>
      <vt:lpstr>Century Schoolbook</vt:lpstr>
      <vt:lpstr>Corbel</vt:lpstr>
      <vt:lpstr>Times New Roman</vt:lpstr>
      <vt:lpstr>Headlines</vt:lpstr>
      <vt:lpstr> PERUBAHAN KONSTITUSI</vt:lpstr>
      <vt:lpstr>Sistem Perubahan Konstitusi </vt:lpstr>
      <vt:lpstr>Perubahan Konstitusi menurut Ahli</vt:lpstr>
      <vt:lpstr>PowerPoint Presentation</vt:lpstr>
      <vt:lpstr>PowerPoint Presentation</vt:lpstr>
      <vt:lpstr>PowerPoint Presentation</vt:lpstr>
      <vt:lpstr>K.C.Wheare Cara Merubah materi Muatan UUD </vt:lpstr>
      <vt:lpstr>Proses Pembentukan UUD 1945</vt:lpstr>
      <vt:lpstr>Lanjutan sejarah Terbentuknya UUD 1945</vt:lpstr>
      <vt:lpstr>PERUBAHAN UUD 1945</vt:lpstr>
      <vt:lpstr>PowerPoint Presentation</vt:lpstr>
      <vt:lpstr>Sekian  &amp; 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PERUBAHAN KONSTITUSI</dc:title>
  <dc:creator>Windows User</dc:creator>
  <cp:lastModifiedBy>ASUS N6N0CV166416259</cp:lastModifiedBy>
  <cp:revision>14</cp:revision>
  <dcterms:created xsi:type="dcterms:W3CDTF">2020-04-02T01:38:14Z</dcterms:created>
  <dcterms:modified xsi:type="dcterms:W3CDTF">2024-04-03T03:28:23Z</dcterms:modified>
</cp:coreProperties>
</file>