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</p:sldMasterIdLst>
  <p:notesMasterIdLst>
    <p:notesMasterId r:id="rId17"/>
  </p:notesMasterIdLst>
  <p:sldIdLst>
    <p:sldId id="278" r:id="rId5"/>
    <p:sldId id="279" r:id="rId6"/>
    <p:sldId id="281" r:id="rId7"/>
    <p:sldId id="280" r:id="rId8"/>
    <p:sldId id="282" r:id="rId9"/>
    <p:sldId id="283" r:id="rId10"/>
    <p:sldId id="286" r:id="rId11"/>
    <p:sldId id="284" r:id="rId12"/>
    <p:sldId id="285" r:id="rId13"/>
    <p:sldId id="287" r:id="rId14"/>
    <p:sldId id="288" r:id="rId15"/>
    <p:sldId id="28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53F228-F156-45FF-95CE-C415603BD2DC}" v="1" dt="2023-10-09T04:43:54.7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US N6N0CV166416259" userId="9182d95b41217a62" providerId="LiveId" clId="{C853F228-F156-45FF-95CE-C415603BD2DC}"/>
    <pc:docChg chg="undo custSel addSld delSld modSld">
      <pc:chgData name="ASUS N6N0CV166416259" userId="9182d95b41217a62" providerId="LiveId" clId="{C853F228-F156-45FF-95CE-C415603BD2DC}" dt="2023-10-09T04:44:40.316" v="101" actId="14100"/>
      <pc:docMkLst>
        <pc:docMk/>
      </pc:docMkLst>
      <pc:sldChg chg="modSp mod">
        <pc:chgData name="ASUS N6N0CV166416259" userId="9182d95b41217a62" providerId="LiveId" clId="{C853F228-F156-45FF-95CE-C415603BD2DC}" dt="2023-10-09T04:44:40.316" v="101" actId="14100"/>
        <pc:sldMkLst>
          <pc:docMk/>
          <pc:sldMk cId="3892304402" sldId="281"/>
        </pc:sldMkLst>
        <pc:spChg chg="mod">
          <ac:chgData name="ASUS N6N0CV166416259" userId="9182d95b41217a62" providerId="LiveId" clId="{C853F228-F156-45FF-95CE-C415603BD2DC}" dt="2023-10-09T04:44:40.316" v="101" actId="14100"/>
          <ac:spMkLst>
            <pc:docMk/>
            <pc:sldMk cId="3892304402" sldId="281"/>
            <ac:spMk id="4" creationId="{5CD196ED-B96C-DEF5-4BE2-621494ED51CD}"/>
          </ac:spMkLst>
        </pc:spChg>
        <pc:spChg chg="mod">
          <ac:chgData name="ASUS N6N0CV166416259" userId="9182d95b41217a62" providerId="LiveId" clId="{C853F228-F156-45FF-95CE-C415603BD2DC}" dt="2023-10-09T04:44:38.006" v="100" actId="1076"/>
          <ac:spMkLst>
            <pc:docMk/>
            <pc:sldMk cId="3892304402" sldId="281"/>
            <ac:spMk id="5" creationId="{AB233E31-0937-C029-14B0-4DF5F099E803}"/>
          </ac:spMkLst>
        </pc:spChg>
        <pc:spChg chg="mod">
          <ac:chgData name="ASUS N6N0CV166416259" userId="9182d95b41217a62" providerId="LiveId" clId="{C853F228-F156-45FF-95CE-C415603BD2DC}" dt="2023-10-09T04:44:30.952" v="97" actId="207"/>
          <ac:spMkLst>
            <pc:docMk/>
            <pc:sldMk cId="3892304402" sldId="281"/>
            <ac:spMk id="6" creationId="{450D61FB-65DD-4BCC-1E83-0D06F977091B}"/>
          </ac:spMkLst>
        </pc:spChg>
        <pc:spChg chg="mod">
          <ac:chgData name="ASUS N6N0CV166416259" userId="9182d95b41217a62" providerId="LiveId" clId="{C853F228-F156-45FF-95CE-C415603BD2DC}" dt="2023-10-09T04:44:35.878" v="99" actId="14100"/>
          <ac:spMkLst>
            <pc:docMk/>
            <pc:sldMk cId="3892304402" sldId="281"/>
            <ac:spMk id="11" creationId="{EE1BE346-5658-6A7A-5B9F-CEB296B78E74}"/>
          </ac:spMkLst>
        </pc:spChg>
        <pc:cxnChg chg="mod">
          <ac:chgData name="ASUS N6N0CV166416259" userId="9182d95b41217a62" providerId="LiveId" clId="{C853F228-F156-45FF-95CE-C415603BD2DC}" dt="2023-10-09T04:44:40.316" v="101" actId="14100"/>
          <ac:cxnSpMkLst>
            <pc:docMk/>
            <pc:sldMk cId="3892304402" sldId="281"/>
            <ac:cxnSpMk id="8" creationId="{5BA3C971-AE72-D07B-8D6B-BB01716C6589}"/>
          </ac:cxnSpMkLst>
        </pc:cxnChg>
        <pc:cxnChg chg="mod">
          <ac:chgData name="ASUS N6N0CV166416259" userId="9182d95b41217a62" providerId="LiveId" clId="{C853F228-F156-45FF-95CE-C415603BD2DC}" dt="2023-10-09T04:44:40.316" v="101" actId="14100"/>
          <ac:cxnSpMkLst>
            <pc:docMk/>
            <pc:sldMk cId="3892304402" sldId="281"/>
            <ac:cxnSpMk id="10" creationId="{5AD577FC-F94A-74DF-EE8F-29E35C8963A3}"/>
          </ac:cxnSpMkLst>
        </pc:cxnChg>
      </pc:sldChg>
      <pc:sldChg chg="addSp delSp modSp new del mod modClrScheme chgLayout">
        <pc:chgData name="ASUS N6N0CV166416259" userId="9182d95b41217a62" providerId="LiveId" clId="{C853F228-F156-45FF-95CE-C415603BD2DC}" dt="2023-10-09T04:43:29.038" v="42" actId="47"/>
        <pc:sldMkLst>
          <pc:docMk/>
          <pc:sldMk cId="1977623087" sldId="289"/>
        </pc:sldMkLst>
        <pc:spChg chg="mod ord">
          <ac:chgData name="ASUS N6N0CV166416259" userId="9182d95b41217a62" providerId="LiveId" clId="{C853F228-F156-45FF-95CE-C415603BD2DC}" dt="2023-10-09T04:43:00.637" v="26" actId="700"/>
          <ac:spMkLst>
            <pc:docMk/>
            <pc:sldMk cId="1977623087" sldId="289"/>
            <ac:spMk id="2" creationId="{809C2EC9-FE45-2475-991C-9F4EEE468CCA}"/>
          </ac:spMkLst>
        </pc:spChg>
        <pc:spChg chg="del">
          <ac:chgData name="ASUS N6N0CV166416259" userId="9182d95b41217a62" providerId="LiveId" clId="{C853F228-F156-45FF-95CE-C415603BD2DC}" dt="2023-10-09T04:42:14.827" v="1" actId="478"/>
          <ac:spMkLst>
            <pc:docMk/>
            <pc:sldMk cId="1977623087" sldId="289"/>
            <ac:spMk id="3" creationId="{8F9CC1C2-C4E5-798D-7691-C44DDC4A1E65}"/>
          </ac:spMkLst>
        </pc:spChg>
        <pc:spChg chg="add del mod ord">
          <ac:chgData name="ASUS N6N0CV166416259" userId="9182d95b41217a62" providerId="LiveId" clId="{C853F228-F156-45FF-95CE-C415603BD2DC}" dt="2023-10-09T04:43:04.662" v="28" actId="478"/>
          <ac:spMkLst>
            <pc:docMk/>
            <pc:sldMk cId="1977623087" sldId="289"/>
            <ac:spMk id="4" creationId="{0E3BDF11-54BE-30B3-8452-27C6D69A7152}"/>
          </ac:spMkLst>
        </pc:spChg>
        <pc:spChg chg="add mod ord">
          <ac:chgData name="ASUS N6N0CV166416259" userId="9182d95b41217a62" providerId="LiveId" clId="{C853F228-F156-45FF-95CE-C415603BD2DC}" dt="2023-10-09T04:43:26.995" v="41" actId="20577"/>
          <ac:spMkLst>
            <pc:docMk/>
            <pc:sldMk cId="1977623087" sldId="289"/>
            <ac:spMk id="5" creationId="{92A09092-CBF4-10A1-AE0F-FBBD8857710A}"/>
          </ac:spMkLst>
        </pc:spChg>
        <pc:spChg chg="add del mod ord">
          <ac:chgData name="ASUS N6N0CV166416259" userId="9182d95b41217a62" providerId="LiveId" clId="{C853F228-F156-45FF-95CE-C415603BD2DC}" dt="2023-10-09T04:43:00.637" v="26" actId="700"/>
          <ac:spMkLst>
            <pc:docMk/>
            <pc:sldMk cId="1977623087" sldId="289"/>
            <ac:spMk id="6" creationId="{BD0FD853-83F9-9253-AC92-BF8B72F74816}"/>
          </ac:spMkLst>
        </pc:spChg>
        <pc:spChg chg="add del mod ord">
          <ac:chgData name="ASUS N6N0CV166416259" userId="9182d95b41217a62" providerId="LiveId" clId="{C853F228-F156-45FF-95CE-C415603BD2DC}" dt="2023-10-09T04:43:00.637" v="26" actId="700"/>
          <ac:spMkLst>
            <pc:docMk/>
            <pc:sldMk cId="1977623087" sldId="289"/>
            <ac:spMk id="7" creationId="{60B7887D-C2D3-140A-5803-CDB650499245}"/>
          </ac:spMkLst>
        </pc:spChg>
      </pc:sldChg>
      <pc:sldChg chg="addSp delSp modSp new mod">
        <pc:chgData name="ASUS N6N0CV166416259" userId="9182d95b41217a62" providerId="LiveId" clId="{C853F228-F156-45FF-95CE-C415603BD2DC}" dt="2023-10-09T04:43:54.774" v="88"/>
        <pc:sldMkLst>
          <pc:docMk/>
          <pc:sldMk cId="3075036451" sldId="289"/>
        </pc:sldMkLst>
        <pc:spChg chg="mod">
          <ac:chgData name="ASUS N6N0CV166416259" userId="9182d95b41217a62" providerId="LiveId" clId="{C853F228-F156-45FF-95CE-C415603BD2DC}" dt="2023-10-09T04:43:38.585" v="46" actId="14100"/>
          <ac:spMkLst>
            <pc:docMk/>
            <pc:sldMk cId="3075036451" sldId="289"/>
            <ac:spMk id="2" creationId="{F9C32E9A-D7CA-AE43-9FB5-EDC69C52C6D9}"/>
          </ac:spMkLst>
        </pc:spChg>
        <pc:spChg chg="add del mod">
          <ac:chgData name="ASUS N6N0CV166416259" userId="9182d95b41217a62" providerId="LiveId" clId="{C853F228-F156-45FF-95CE-C415603BD2DC}" dt="2023-10-09T04:43:54.774" v="88"/>
          <ac:spMkLst>
            <pc:docMk/>
            <pc:sldMk cId="3075036451" sldId="289"/>
            <ac:spMk id="3" creationId="{291198B3-09EE-3400-E062-2C9EBEE6D2E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8D38747-4367-4BD2-8D51-C97E202738E2}" type="datetime1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4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2013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7777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55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AE507A8-A5CF-4D38-AB86-7EDDA87A85D4}" type="datetime1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1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5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5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2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0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E0277FD-7DE6-41D4-930D-AC99F5AFE54E}" type="datetime1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4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14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73ED0CC-082F-4160-86E5-0D6041F12778}" type="datetime1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69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1479" y="315672"/>
            <a:ext cx="9792586" cy="242050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/>
              <a:t>Kompetensi</a:t>
            </a:r>
            <a:r>
              <a:rPr lang="en-US" sz="4000" b="1" dirty="0"/>
              <a:t> PENGADILAN TATA USAHA NEGARA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0698" y="4121825"/>
            <a:ext cx="8399721" cy="25554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 </a:t>
            </a:r>
            <a:r>
              <a:rPr lang="en-US" sz="2800" dirty="0" err="1">
                <a:solidFill>
                  <a:srgbClr val="FF0000"/>
                </a:solidFill>
              </a:rPr>
              <a:t>Yusrizal</a:t>
            </a:r>
            <a:r>
              <a:rPr lang="en-US" sz="2800" dirty="0">
                <a:solidFill>
                  <a:srgbClr val="FF0000"/>
                </a:solidFill>
              </a:rPr>
              <a:t> Adi S, SH.MH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FAKULTAS HUKUM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UNIVERSITAS MEDAN AREA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MEDAN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B8CDA-C15E-73BB-2394-BF7FCE15A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545EF-0042-27C1-4CFF-6FB9A6C27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sekarang</a:t>
            </a:r>
            <a:r>
              <a:rPr lang="en-US" sz="2800" dirty="0"/>
              <a:t> PTUN </a:t>
            </a:r>
            <a:r>
              <a:rPr lang="en-US" sz="2800" dirty="0" err="1"/>
              <a:t>masih</a:t>
            </a:r>
            <a:r>
              <a:rPr lang="en-US" sz="2800" dirty="0"/>
              <a:t> </a:t>
            </a:r>
            <a:r>
              <a:rPr lang="en-US" sz="2800" dirty="0" err="1"/>
              <a:t>terbatas</a:t>
            </a:r>
            <a:r>
              <a:rPr lang="en-US" sz="2800" dirty="0"/>
              <a:t> </a:t>
            </a:r>
            <a:r>
              <a:rPr lang="en-US" sz="2800" dirty="0" err="1"/>
              <a:t>sebanyak</a:t>
            </a:r>
            <a:r>
              <a:rPr lang="en-US" sz="2800" dirty="0"/>
              <a:t> 26 dan </a:t>
            </a:r>
            <a:r>
              <a:rPr lang="en-US" sz="2800" dirty="0" err="1"/>
              <a:t>Pengadilan</a:t>
            </a:r>
            <a:r>
              <a:rPr lang="en-US" sz="2800" dirty="0"/>
              <a:t> Tinggi Tata Usaha Negara (PT.TUN) </a:t>
            </a:r>
            <a:r>
              <a:rPr lang="en-US" sz="2800" dirty="0" err="1"/>
              <a:t>ada</a:t>
            </a:r>
            <a:r>
              <a:rPr lang="en-US" sz="2800" dirty="0"/>
              <a:t> 4 </a:t>
            </a:r>
            <a:r>
              <a:rPr lang="en-US" sz="2800" dirty="0" err="1"/>
              <a:t>yaitu</a:t>
            </a:r>
            <a:r>
              <a:rPr lang="en-US" sz="2800" dirty="0"/>
              <a:t> PT.TUN Medan, Jakarta, Surabaya dan </a:t>
            </a:r>
            <a:r>
              <a:rPr lang="en-US" sz="2800" dirty="0" err="1"/>
              <a:t>Makasar</a:t>
            </a:r>
            <a:r>
              <a:rPr lang="en-US" sz="2800" dirty="0"/>
              <a:t> di </a:t>
            </a:r>
            <a:r>
              <a:rPr lang="en-US" sz="2800" dirty="0" err="1"/>
              <a:t>seluruh</a:t>
            </a:r>
            <a:r>
              <a:rPr lang="en-US" sz="2800" dirty="0"/>
              <a:t> wilayah Indonesia, </a:t>
            </a:r>
            <a:r>
              <a:rPr lang="en-US" sz="2800" dirty="0" err="1"/>
              <a:t>sehingga</a:t>
            </a:r>
            <a:r>
              <a:rPr lang="en-US" sz="2800" dirty="0"/>
              <a:t> PTUN wilayah </a:t>
            </a:r>
            <a:r>
              <a:rPr lang="en-US" sz="2800" dirty="0" err="1"/>
              <a:t>hukumnya</a:t>
            </a:r>
            <a:r>
              <a:rPr lang="en-US" sz="2800" dirty="0"/>
              <a:t> </a:t>
            </a:r>
            <a:r>
              <a:rPr lang="en-US" sz="2800" dirty="0" err="1"/>
              <a:t>meliputi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kabupaten</a:t>
            </a:r>
            <a:r>
              <a:rPr lang="en-US" sz="2800" dirty="0"/>
              <a:t> dan </a:t>
            </a:r>
            <a:r>
              <a:rPr lang="en-US" sz="2800" dirty="0" err="1"/>
              <a:t>kota</a:t>
            </a:r>
            <a:r>
              <a:rPr lang="en-US" sz="2800" dirty="0"/>
              <a:t>. </a:t>
            </a:r>
            <a:r>
              <a:rPr lang="en-US" sz="2800" dirty="0" err="1"/>
              <a:t>Seperti</a:t>
            </a:r>
            <a:r>
              <a:rPr lang="en-US" sz="2800" dirty="0"/>
              <a:t> PTUN Medan wilayah </a:t>
            </a:r>
            <a:r>
              <a:rPr lang="en-US" sz="2800" dirty="0" err="1"/>
              <a:t>hukumnya</a:t>
            </a:r>
            <a:r>
              <a:rPr lang="en-US" sz="2800" dirty="0"/>
              <a:t> </a:t>
            </a:r>
            <a:r>
              <a:rPr lang="en-US" sz="2800" dirty="0" err="1"/>
              <a:t>meliputi</a:t>
            </a:r>
            <a:r>
              <a:rPr lang="en-US" sz="2800" dirty="0"/>
              <a:t> wilayah </a:t>
            </a:r>
            <a:r>
              <a:rPr lang="en-US" sz="2800" dirty="0" err="1"/>
              <a:t>provinsi</a:t>
            </a:r>
            <a:r>
              <a:rPr lang="en-US" sz="2800" dirty="0"/>
              <a:t> Sumatera Utara dan PT.TUN wilayah </a:t>
            </a:r>
            <a:r>
              <a:rPr lang="en-US" sz="2800" dirty="0" err="1"/>
              <a:t>hukumnya</a:t>
            </a:r>
            <a:r>
              <a:rPr lang="en-US" sz="2800" dirty="0"/>
              <a:t> </a:t>
            </a:r>
            <a:r>
              <a:rPr lang="en-US" sz="2800" dirty="0" err="1"/>
              <a:t>meliputi</a:t>
            </a:r>
            <a:r>
              <a:rPr lang="en-US" sz="2800" dirty="0"/>
              <a:t> </a:t>
            </a:r>
            <a:r>
              <a:rPr lang="en-US" sz="2800" dirty="0" err="1"/>
              <a:t>provinsi-provinsi</a:t>
            </a:r>
            <a:r>
              <a:rPr lang="en-US" sz="2800" dirty="0"/>
              <a:t> yang </a:t>
            </a:r>
            <a:r>
              <a:rPr lang="en-US" sz="2800" dirty="0" err="1"/>
              <a:t>ada</a:t>
            </a:r>
            <a:r>
              <a:rPr lang="en-US" sz="2800" dirty="0"/>
              <a:t> di Sumatera. Adapun </a:t>
            </a:r>
            <a:r>
              <a:rPr lang="en-US" sz="2800" dirty="0" err="1"/>
              <a:t>kompetensi</a:t>
            </a:r>
            <a:r>
              <a:rPr lang="en-US" sz="2800" dirty="0"/>
              <a:t> yang </a:t>
            </a:r>
            <a:r>
              <a:rPr lang="en-US" sz="2800" dirty="0" err="1"/>
              <a:t>berkaitan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tempat</a:t>
            </a:r>
            <a:r>
              <a:rPr lang="en-US" sz="2800" dirty="0"/>
              <a:t> </a:t>
            </a:r>
            <a:r>
              <a:rPr lang="en-US" sz="2800" dirty="0" err="1"/>
              <a:t>kedudukan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tempat</a:t>
            </a:r>
            <a:r>
              <a:rPr lang="en-US" sz="2800" dirty="0"/>
              <a:t> </a:t>
            </a:r>
            <a:r>
              <a:rPr lang="en-US" sz="2800" dirty="0" err="1"/>
              <a:t>kediaman</a:t>
            </a:r>
            <a:r>
              <a:rPr lang="en-US" sz="2800" dirty="0"/>
              <a:t> para </a:t>
            </a:r>
            <a:r>
              <a:rPr lang="en-US" sz="2800" dirty="0" err="1"/>
              <a:t>pihak</a:t>
            </a:r>
            <a:r>
              <a:rPr lang="en-US" sz="2800" dirty="0"/>
              <a:t>, </a:t>
            </a:r>
            <a:r>
              <a:rPr lang="en-US" sz="2800" dirty="0" err="1"/>
              <a:t>yakni</a:t>
            </a:r>
            <a:r>
              <a:rPr lang="en-US" sz="2800" dirty="0"/>
              <a:t> </a:t>
            </a:r>
            <a:r>
              <a:rPr lang="en-US" sz="2800" dirty="0" err="1"/>
              <a:t>pihak</a:t>
            </a:r>
            <a:r>
              <a:rPr lang="en-US" sz="2800" dirty="0"/>
              <a:t> </a:t>
            </a:r>
            <a:r>
              <a:rPr lang="en-US" sz="2800" dirty="0" err="1"/>
              <a:t>Penggugat</a:t>
            </a:r>
            <a:r>
              <a:rPr lang="en-US" sz="2800" dirty="0"/>
              <a:t> dan </a:t>
            </a:r>
            <a:r>
              <a:rPr lang="en-US" sz="2800" dirty="0" err="1"/>
              <a:t>Tergugat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9302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2CCAE-C590-20B3-8F70-D1EC38FA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75597-E7D7-9ACE-8490-90305A5A9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47895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54 UU No. 5 </a:t>
            </a:r>
            <a:r>
              <a:rPr lang="en-US" dirty="0" err="1"/>
              <a:t>Tahun</a:t>
            </a:r>
            <a:r>
              <a:rPr lang="en-US" dirty="0"/>
              <a:t> 1986 UU No. 9 </a:t>
            </a:r>
            <a:r>
              <a:rPr lang="en-US" dirty="0" err="1"/>
              <a:t>Tahun</a:t>
            </a:r>
            <a:r>
              <a:rPr lang="en-US" dirty="0"/>
              <a:t> 2004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 </a:t>
            </a:r>
          </a:p>
          <a:p>
            <a:pPr marL="342900" indent="-342900">
              <a:buAutoNum type="arabicParenBoth"/>
            </a:pPr>
            <a:r>
              <a:rPr lang="en-US" dirty="0" err="1"/>
              <a:t>Gugatan</a:t>
            </a:r>
            <a:r>
              <a:rPr lang="en-US" dirty="0"/>
              <a:t> </a:t>
            </a:r>
            <a:r>
              <a:rPr lang="en-US" dirty="0" err="1"/>
              <a:t>sengketa</a:t>
            </a:r>
            <a:r>
              <a:rPr lang="en-US" dirty="0"/>
              <a:t> tata </a:t>
            </a:r>
            <a:r>
              <a:rPr lang="en-US" dirty="0" err="1"/>
              <a:t>usaha</a:t>
            </a:r>
            <a:r>
              <a:rPr lang="en-US" dirty="0"/>
              <a:t> negara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yang </a:t>
            </a:r>
            <a:r>
              <a:rPr lang="en-US" dirty="0" err="1"/>
              <a:t>berwenang</a:t>
            </a:r>
            <a:r>
              <a:rPr lang="en-US" dirty="0"/>
              <a:t> yang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hukumnya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kedudukan</a:t>
            </a:r>
            <a:r>
              <a:rPr lang="en-US" dirty="0"/>
              <a:t> </a:t>
            </a:r>
            <a:r>
              <a:rPr lang="en-US" dirty="0" err="1"/>
              <a:t>tergugat</a:t>
            </a:r>
            <a:r>
              <a:rPr lang="en-US" dirty="0"/>
              <a:t>. (1)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Tergugat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Badan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Pejabat</a:t>
            </a:r>
            <a:r>
              <a:rPr lang="en-US" dirty="0"/>
              <a:t> Tata Usaha Negara dan </a:t>
            </a:r>
            <a:r>
              <a:rPr lang="en-US" dirty="0" err="1"/>
              <a:t>berkedudukan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, </a:t>
            </a:r>
            <a:r>
              <a:rPr lang="en-US" dirty="0" err="1"/>
              <a:t>gugatan</a:t>
            </a:r>
            <a:r>
              <a:rPr lang="en-US" dirty="0"/>
              <a:t>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yang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hukumnya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kedudukan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Badan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Pejabat</a:t>
            </a:r>
            <a:r>
              <a:rPr lang="en-US" dirty="0"/>
              <a:t> Tata Usaha Negara. </a:t>
            </a:r>
          </a:p>
          <a:p>
            <a:pPr marL="342900" indent="-342900">
              <a:buAutoNum type="arabicParenBoth"/>
            </a:pP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kedudukan</a:t>
            </a:r>
            <a:r>
              <a:rPr lang="en-US" dirty="0"/>
              <a:t> </a:t>
            </a:r>
            <a:r>
              <a:rPr lang="en-US" dirty="0" err="1"/>
              <a:t>Tergugat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kediaman</a:t>
            </a:r>
            <a:r>
              <a:rPr lang="en-US" dirty="0"/>
              <a:t> </a:t>
            </a:r>
            <a:r>
              <a:rPr lang="en-US" dirty="0" err="1"/>
              <a:t>Penggugat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gugatan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yang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hukumnya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kediaman</a:t>
            </a:r>
            <a:r>
              <a:rPr lang="en-US" dirty="0"/>
              <a:t> </a:t>
            </a:r>
            <a:r>
              <a:rPr lang="en-US" dirty="0" err="1"/>
              <a:t>Penggugat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diteruskan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yang </a:t>
            </a:r>
            <a:r>
              <a:rPr lang="en-US" dirty="0" err="1"/>
              <a:t>bersangkutan</a:t>
            </a:r>
            <a:r>
              <a:rPr lang="en-US" dirty="0"/>
              <a:t>. </a:t>
            </a:r>
          </a:p>
          <a:p>
            <a:pPr marL="342900" indent="-342900">
              <a:buAutoNum type="arabicParenBoth"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hal-hal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sengketa</a:t>
            </a:r>
            <a:r>
              <a:rPr lang="en-US" dirty="0"/>
              <a:t> tata </a:t>
            </a:r>
            <a:r>
              <a:rPr lang="en-US" dirty="0" err="1"/>
              <a:t>usaha</a:t>
            </a:r>
            <a:r>
              <a:rPr lang="en-US" dirty="0"/>
              <a:t> negara yang </a:t>
            </a:r>
            <a:r>
              <a:rPr lang="en-US" dirty="0" err="1"/>
              <a:t>bersangkutan</a:t>
            </a:r>
            <a:r>
              <a:rPr lang="en-US" dirty="0"/>
              <a:t> yang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, </a:t>
            </a:r>
            <a:r>
              <a:rPr lang="en-US" dirty="0" err="1"/>
              <a:t>gugatan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yang </a:t>
            </a:r>
            <a:r>
              <a:rPr lang="en-US" dirty="0" err="1"/>
              <a:t>berwenang</a:t>
            </a:r>
            <a:r>
              <a:rPr lang="en-US" dirty="0"/>
              <a:t> yang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hukumnya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kediaman</a:t>
            </a:r>
            <a:r>
              <a:rPr lang="en-US" dirty="0"/>
              <a:t> </a:t>
            </a:r>
            <a:r>
              <a:rPr lang="en-US" dirty="0" err="1"/>
              <a:t>Penggugat</a:t>
            </a:r>
            <a:r>
              <a:rPr lang="en-US" dirty="0"/>
              <a:t>. </a:t>
            </a:r>
          </a:p>
          <a:p>
            <a:pPr marL="342900" indent="-342900">
              <a:buAutoNum type="arabicParenBoth"/>
            </a:pP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Penggugat</a:t>
            </a:r>
            <a:r>
              <a:rPr lang="en-US" dirty="0"/>
              <a:t> dan </a:t>
            </a:r>
            <a:r>
              <a:rPr lang="en-US" dirty="0" err="1"/>
              <a:t>Tergugat</a:t>
            </a:r>
            <a:r>
              <a:rPr lang="en-US" dirty="0"/>
              <a:t> </a:t>
            </a:r>
            <a:r>
              <a:rPr lang="en-US" dirty="0" err="1"/>
              <a:t>berkedudukan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negeri, </a:t>
            </a:r>
            <a:r>
              <a:rPr lang="en-US" dirty="0" err="1"/>
              <a:t>gugatan</a:t>
            </a:r>
            <a:r>
              <a:rPr lang="en-US" dirty="0"/>
              <a:t>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di Jakarta. </a:t>
            </a:r>
          </a:p>
          <a:p>
            <a:pPr marL="342900" indent="-342900">
              <a:buAutoNum type="arabicParenBoth"/>
            </a:pP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Tergugat</a:t>
            </a:r>
            <a:r>
              <a:rPr lang="en-US" dirty="0"/>
              <a:t> </a:t>
            </a:r>
            <a:r>
              <a:rPr lang="en-US" dirty="0" err="1"/>
              <a:t>berkedudukan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negeri dan </a:t>
            </a:r>
            <a:r>
              <a:rPr lang="en-US" dirty="0" err="1"/>
              <a:t>Penggugat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negeri, </a:t>
            </a:r>
            <a:r>
              <a:rPr lang="en-US" dirty="0" err="1"/>
              <a:t>gugatan</a:t>
            </a:r>
            <a:r>
              <a:rPr lang="en-US" dirty="0"/>
              <a:t>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kedudukan</a:t>
            </a:r>
            <a:r>
              <a:rPr lang="en-US" dirty="0"/>
              <a:t> </a:t>
            </a:r>
            <a:r>
              <a:rPr lang="en-US" dirty="0" err="1"/>
              <a:t>Tergugat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gugatan</a:t>
            </a:r>
            <a:r>
              <a:rPr lang="en-US" dirty="0"/>
              <a:t> pada </a:t>
            </a:r>
            <a:r>
              <a:rPr lang="en-US" dirty="0" err="1"/>
              <a:t>prinsipnya</a:t>
            </a:r>
            <a:r>
              <a:rPr lang="en-US" dirty="0"/>
              <a:t>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tergugat</a:t>
            </a:r>
            <a:r>
              <a:rPr lang="en-US" dirty="0"/>
              <a:t> dan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eksepsional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penggugat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. Hanya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32E9A-D7CA-AE43-9FB5-EDC69C52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198B3-09EE-3400-E062-2C9EBEE6D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/>
              <a:t>Sekian</a:t>
            </a: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&amp;</a:t>
            </a:r>
          </a:p>
          <a:p>
            <a:pPr marL="0" indent="0" algn="ctr">
              <a:buNone/>
            </a:pPr>
            <a:r>
              <a:rPr lang="en-US" sz="4400" dirty="0" err="1"/>
              <a:t>Terima</a:t>
            </a:r>
            <a:r>
              <a:rPr lang="en-US" sz="4400" dirty="0"/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307503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167" y="609600"/>
            <a:ext cx="5048450" cy="970450"/>
          </a:xfrm>
        </p:spPr>
        <p:txBody>
          <a:bodyPr anchor="b">
            <a:noAutofit/>
          </a:bodyPr>
          <a:lstStyle/>
          <a:p>
            <a:pPr algn="l"/>
            <a:r>
              <a:rPr lang="en-US" sz="2400" dirty="0" err="1"/>
              <a:t>Kompetensi</a:t>
            </a:r>
            <a:r>
              <a:rPr lang="en-US" sz="2400" dirty="0"/>
              <a:t>/</a:t>
            </a:r>
            <a:r>
              <a:rPr lang="en-US" sz="2400" dirty="0" err="1"/>
              <a:t>Kewenanagan</a:t>
            </a:r>
            <a:endParaRPr lang="en-US" sz="24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167" y="1732449"/>
            <a:ext cx="5550196" cy="4817207"/>
          </a:xfrm>
        </p:spPr>
        <p:txBody>
          <a:bodyPr anchor="t">
            <a:normAutofit/>
          </a:bodyPr>
          <a:lstStyle/>
          <a:p>
            <a:pPr algn="just"/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Kata “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kewenangan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”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bisa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diartikan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“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kekuasaan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”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sering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juga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disebut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juga “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kompetensi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”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bahasa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Belanda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disebut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“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competentie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”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Hukum Acara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Perdata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biasanya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menyangkut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2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hal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yaitu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kompetensi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absolut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kompetensi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relatif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CD196ED-B96C-DEF5-4BE2-621494ED51CD}"/>
              </a:ext>
            </a:extLst>
          </p:cNvPr>
          <p:cNvSpPr/>
          <p:nvPr/>
        </p:nvSpPr>
        <p:spPr>
          <a:xfrm>
            <a:off x="368596" y="1967023"/>
            <a:ext cx="3607982" cy="32322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Kompetensi</a:t>
            </a:r>
            <a:r>
              <a:rPr lang="en-US" sz="3600" dirty="0"/>
              <a:t> </a:t>
            </a:r>
            <a:r>
              <a:rPr lang="en-US" sz="3600" dirty="0" err="1"/>
              <a:t>Pengadilan</a:t>
            </a:r>
            <a:r>
              <a:rPr lang="en-US" sz="3600" dirty="0"/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B233E31-0937-C029-14B0-4DF5F099E803}"/>
              </a:ext>
            </a:extLst>
          </p:cNvPr>
          <p:cNvSpPr/>
          <p:nvPr/>
        </p:nvSpPr>
        <p:spPr>
          <a:xfrm>
            <a:off x="5567919" y="1137683"/>
            <a:ext cx="3086984" cy="28973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</a:rPr>
              <a:t>Kompetensi</a:t>
            </a:r>
            <a:r>
              <a:rPr lang="en-US" sz="3200" dirty="0">
                <a:solidFill>
                  <a:srgbClr val="FFFF00"/>
                </a:solidFill>
              </a:rPr>
              <a:t> Absolut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0D61FB-65DD-4BCC-1E83-0D06F977091B}"/>
              </a:ext>
            </a:extLst>
          </p:cNvPr>
          <p:cNvSpPr/>
          <p:nvPr/>
        </p:nvSpPr>
        <p:spPr>
          <a:xfrm>
            <a:off x="5567919" y="4351375"/>
            <a:ext cx="3086984" cy="273788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</a:rPr>
              <a:t>Kompetensi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Relatif</a:t>
            </a:r>
            <a:endParaRPr lang="en-US" sz="3600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A3C971-AE72-D07B-8D6B-BB01716C6589}"/>
              </a:ext>
            </a:extLst>
          </p:cNvPr>
          <p:cNvCxnSpPr>
            <a:cxnSpLocks/>
            <a:stCxn id="4" idx="6"/>
            <a:endCxn id="5" idx="3"/>
          </p:cNvCxnSpPr>
          <p:nvPr/>
        </p:nvCxnSpPr>
        <p:spPr>
          <a:xfrm>
            <a:off x="3976578" y="3583172"/>
            <a:ext cx="2043419" cy="275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D577FC-F94A-74DF-EE8F-29E35C8963A3}"/>
              </a:ext>
            </a:extLst>
          </p:cNvPr>
          <p:cNvCxnSpPr>
            <a:cxnSpLocks/>
            <a:stCxn id="4" idx="6"/>
            <a:endCxn id="6" idx="2"/>
          </p:cNvCxnSpPr>
          <p:nvPr/>
        </p:nvCxnSpPr>
        <p:spPr>
          <a:xfrm>
            <a:off x="3976578" y="3583172"/>
            <a:ext cx="1591341" cy="21371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E1BE346-5658-6A7A-5B9F-CEB296B78E74}"/>
              </a:ext>
            </a:extLst>
          </p:cNvPr>
          <p:cNvSpPr/>
          <p:nvPr/>
        </p:nvSpPr>
        <p:spPr>
          <a:xfrm>
            <a:off x="9133368" y="1881963"/>
            <a:ext cx="2690037" cy="1948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absolut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kewenangan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mengadili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,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sengketa</a:t>
            </a:r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C767ACB-2460-4D14-36D1-510FD6D72E09}"/>
              </a:ext>
            </a:extLst>
          </p:cNvPr>
          <p:cNvSpPr/>
          <p:nvPr/>
        </p:nvSpPr>
        <p:spPr>
          <a:xfrm>
            <a:off x="9260958" y="4085561"/>
            <a:ext cx="2690037" cy="23816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Kompetensi relatif berhubungan dengan kewenangan pengadilan untuk mengadili suatu perkara sesuai dengan wilayah hukumnya</a:t>
            </a:r>
          </a:p>
        </p:txBody>
      </p:sp>
    </p:spTree>
    <p:extLst>
      <p:ext uri="{BB962C8B-B14F-4D97-AF65-F5344CB8AC3E}">
        <p14:creationId xmlns:p14="http://schemas.microsoft.com/office/powerpoint/2010/main" val="3892304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C9C89-63F7-4FCD-47E4-B86DA2F0CB5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Kompetensi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Peradilan</a:t>
            </a:r>
            <a:r>
              <a:rPr lang="en-US" dirty="0">
                <a:solidFill>
                  <a:srgbClr val="FF0000"/>
                </a:solidFill>
              </a:rPr>
              <a:t> Tata Usaha Negara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482C0-EC55-F239-895D-4BDA581FB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313717"/>
          </a:xfrm>
          <a:solidFill>
            <a:schemeClr val="tx2">
              <a:lumMod val="90000"/>
            </a:schemeClr>
          </a:solidFill>
        </p:spPr>
        <p:txBody>
          <a:bodyPr>
            <a:normAutofit fontScale="92500"/>
          </a:bodyPr>
          <a:lstStyle/>
          <a:p>
            <a:pPr algn="just"/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Lingkungan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peradilan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tata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usaha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negara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berdasarkan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Undang-Undang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nomor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5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tahun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1986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tentang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Peradilan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Tata Usaha Negara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sebagaimana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diubah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dengan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UndangUndang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nomor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9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tahun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2004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tentang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Perubahan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Atas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Undang-Undang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nomor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5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tahun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1986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tentang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Peradilan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Tata Usaha Negara </a:t>
            </a:r>
          </a:p>
          <a:p>
            <a:pPr algn="just"/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Pasal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47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mengatur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tentang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kompetensi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PTUN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dalam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sistem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peradilan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di Indonesia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yaitu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bertugas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dan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berwenang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memeriksa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memutus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, dan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menyelesaikan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sengketa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tata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usaha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negara.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Kewenangan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Pengadilan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untuk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menerima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memeriksa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memutus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menyelesaikan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perkara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diajukan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kepadanya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dikenal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dengan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kompetensi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atau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kewenangan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mengadili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. </a:t>
            </a:r>
          </a:p>
          <a:p>
            <a:pPr algn="just"/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PTUN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mempunyai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kompetensi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menyelesaikan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sengketa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tata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usaha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negara di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tingkat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pertama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Sedangkan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Pengadilan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Tinggi Tata Usaha Negara (PT.TUN)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untuk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tingkat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banding. </a:t>
            </a:r>
          </a:p>
          <a:p>
            <a:pPr algn="just"/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Akan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tetapi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untuk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sengketa-sengketa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tata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usaha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negara yang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harus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diselesaikan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terlebih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dahulu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melalui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upaya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administrasi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berdasarkan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Pasal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48 UU No. 5 tahun1986 jo UU No. 9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tahun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2004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maka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PT.TUN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merupakan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badan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peradilan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tingkat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pertama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Terhadap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putusan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PT.TUN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tersebut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tidak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ada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upaya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hukum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banding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melainkan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kasasi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838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E5556-E1DD-5F47-604A-C2A25913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Sejarah </a:t>
            </a:r>
            <a:r>
              <a:rPr lang="en-US" dirty="0" err="1"/>
              <a:t>terbentuknya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TUN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634B6-F7C1-5EE3-ABCC-7E10525F3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2400" dirty="0" err="1"/>
              <a:t>Dalam</a:t>
            </a:r>
            <a:r>
              <a:rPr lang="en-US" sz="2400" dirty="0"/>
              <a:t> UU No 5 </a:t>
            </a:r>
            <a:r>
              <a:rPr lang="en-US" sz="2400" dirty="0" err="1"/>
              <a:t>Tahun</a:t>
            </a:r>
            <a:r>
              <a:rPr lang="en-US" sz="2400" dirty="0"/>
              <a:t> 1986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PTUN </a:t>
            </a:r>
            <a:r>
              <a:rPr lang="en-US" sz="2400" dirty="0" err="1"/>
              <a:t>dengan</a:t>
            </a:r>
            <a:r>
              <a:rPr lang="en-US" sz="2400" dirty="0"/>
              <a:t> Keputusan </a:t>
            </a:r>
            <a:r>
              <a:rPr lang="en-US" sz="2400" dirty="0" err="1"/>
              <a:t>Presiden</a:t>
            </a:r>
            <a:r>
              <a:rPr lang="en-US" sz="2400" dirty="0"/>
              <a:t> (</a:t>
            </a:r>
            <a:r>
              <a:rPr lang="en-US" sz="2400" dirty="0" err="1"/>
              <a:t>Keppres</a:t>
            </a:r>
            <a:r>
              <a:rPr lang="en-US" sz="2400" dirty="0"/>
              <a:t>). Di Indonesia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sekarang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26 PTUN.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Keppres</a:t>
            </a:r>
            <a:r>
              <a:rPr lang="en-US" sz="2400" dirty="0"/>
              <a:t> No. 52 </a:t>
            </a:r>
            <a:r>
              <a:rPr lang="en-US" sz="2400" dirty="0" err="1"/>
              <a:t>Tahun</a:t>
            </a:r>
            <a:r>
              <a:rPr lang="en-US" sz="2400" dirty="0"/>
              <a:t> 1990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Pembentukan</a:t>
            </a:r>
            <a:r>
              <a:rPr lang="en-US" sz="2400" dirty="0"/>
              <a:t> PTUN di Jakarta, Medan, Palembang, Surabaya, Ujung Pandang. </a:t>
            </a:r>
            <a:r>
              <a:rPr lang="en-US" sz="2400" dirty="0" err="1"/>
              <a:t>Keppres</a:t>
            </a:r>
            <a:r>
              <a:rPr lang="en-US" sz="2400" dirty="0"/>
              <a:t> No. 16 </a:t>
            </a:r>
            <a:r>
              <a:rPr lang="en-US" sz="2400" dirty="0" err="1"/>
              <a:t>Tahun</a:t>
            </a:r>
            <a:r>
              <a:rPr lang="en-US" sz="2400" dirty="0"/>
              <a:t> 1992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Pembentukan</a:t>
            </a:r>
            <a:r>
              <a:rPr lang="en-US" sz="2400" dirty="0"/>
              <a:t> PTUN di Bandung, Semarang dan Padang. </a:t>
            </a:r>
            <a:r>
              <a:rPr lang="en-US" sz="2400" dirty="0" err="1"/>
              <a:t>Keppres</a:t>
            </a:r>
            <a:r>
              <a:rPr lang="en-US" sz="2400" dirty="0"/>
              <a:t> No. 41 </a:t>
            </a:r>
            <a:r>
              <a:rPr lang="en-US" sz="2400" dirty="0" err="1"/>
              <a:t>Tahun</a:t>
            </a:r>
            <a:r>
              <a:rPr lang="en-US" sz="2400" dirty="0"/>
              <a:t> 1992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Pembentukan</a:t>
            </a:r>
            <a:r>
              <a:rPr lang="en-US" sz="2400" dirty="0"/>
              <a:t> PTUN Pontianak, Banjarmasin dan Manado. </a:t>
            </a:r>
            <a:r>
              <a:rPr lang="en-US" sz="2400" dirty="0" err="1"/>
              <a:t>Keppres</a:t>
            </a:r>
            <a:r>
              <a:rPr lang="en-US" sz="2400" dirty="0"/>
              <a:t> No. 16 </a:t>
            </a:r>
            <a:r>
              <a:rPr lang="en-US" sz="2400" dirty="0" err="1"/>
              <a:t>Tahun</a:t>
            </a:r>
            <a:r>
              <a:rPr lang="en-US" sz="2400" dirty="0"/>
              <a:t> 1993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Pembentukan</a:t>
            </a:r>
            <a:r>
              <a:rPr lang="en-US" sz="2400" dirty="0"/>
              <a:t> PTUN </a:t>
            </a:r>
            <a:r>
              <a:rPr lang="en-US" sz="2400" dirty="0" err="1"/>
              <a:t>Kupang</a:t>
            </a:r>
            <a:r>
              <a:rPr lang="en-US" sz="2400" dirty="0"/>
              <a:t>, Ambon, dan Jayapura. </a:t>
            </a:r>
            <a:r>
              <a:rPr lang="en-US" sz="2400" dirty="0" err="1"/>
              <a:t>Keppres</a:t>
            </a:r>
            <a:r>
              <a:rPr lang="en-US" sz="2400" dirty="0"/>
              <a:t> No. 22 </a:t>
            </a:r>
            <a:r>
              <a:rPr lang="en-US" sz="2400" dirty="0" err="1"/>
              <a:t>Tahun</a:t>
            </a:r>
            <a:r>
              <a:rPr lang="en-US" sz="2400" dirty="0"/>
              <a:t> 1994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Pembentukan</a:t>
            </a:r>
            <a:r>
              <a:rPr lang="en-US" sz="2400" dirty="0"/>
              <a:t> PTUN Bandar Lampung, </a:t>
            </a:r>
            <a:r>
              <a:rPr lang="en-US" sz="2400" dirty="0" err="1"/>
              <a:t>Samarinda</a:t>
            </a:r>
            <a:r>
              <a:rPr lang="en-US" sz="2400" dirty="0"/>
              <a:t> dan Denpasar. </a:t>
            </a:r>
            <a:r>
              <a:rPr lang="en-US" sz="2400" dirty="0" err="1"/>
              <a:t>Keppres</a:t>
            </a:r>
            <a:r>
              <a:rPr lang="en-US" sz="2400" dirty="0"/>
              <a:t> No. 2 </a:t>
            </a:r>
            <a:r>
              <a:rPr lang="en-US" sz="2400" dirty="0" err="1"/>
              <a:t>Tahun</a:t>
            </a:r>
            <a:r>
              <a:rPr lang="en-US" sz="2400" dirty="0"/>
              <a:t> 1997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Pembentukan</a:t>
            </a:r>
            <a:r>
              <a:rPr lang="en-US" sz="2400" dirty="0"/>
              <a:t> PTUN Banda Aceh, </a:t>
            </a:r>
            <a:r>
              <a:rPr lang="en-US" sz="2400" dirty="0" err="1"/>
              <a:t>Pakanbaru</a:t>
            </a:r>
            <a:r>
              <a:rPr lang="en-US" sz="2400" dirty="0"/>
              <a:t>, Jambi, Bengkulu, </a:t>
            </a:r>
            <a:r>
              <a:rPr lang="en-US" sz="2400" dirty="0" err="1"/>
              <a:t>Palangkaraya</a:t>
            </a:r>
            <a:r>
              <a:rPr lang="en-US" sz="2400" dirty="0"/>
              <a:t>, </a:t>
            </a:r>
            <a:r>
              <a:rPr lang="en-US" sz="2400" dirty="0" err="1"/>
              <a:t>Palu</a:t>
            </a:r>
            <a:r>
              <a:rPr lang="en-US" sz="2400" dirty="0"/>
              <a:t>, Kendari, Yogyakarta, </a:t>
            </a:r>
            <a:r>
              <a:rPr lang="en-US" sz="2400" dirty="0" err="1"/>
              <a:t>Mataram</a:t>
            </a:r>
            <a:r>
              <a:rPr lang="en-US" sz="2400" dirty="0"/>
              <a:t> dan Dili. </a:t>
            </a:r>
            <a:r>
              <a:rPr lang="en-US" sz="2400" dirty="0" err="1"/>
              <a:t>Untuk</a:t>
            </a:r>
            <a:r>
              <a:rPr lang="en-US" sz="2400" dirty="0"/>
              <a:t> wilayah </a:t>
            </a:r>
            <a:r>
              <a:rPr lang="en-US" sz="2400" dirty="0" err="1"/>
              <a:t>hukum</a:t>
            </a:r>
            <a:r>
              <a:rPr lang="en-US" sz="2400" dirty="0"/>
              <a:t> PTUN Dili, </a:t>
            </a:r>
            <a:r>
              <a:rPr lang="en-US" sz="2400" dirty="0" err="1"/>
              <a:t>setelah</a:t>
            </a:r>
            <a:r>
              <a:rPr lang="en-US" sz="2400" dirty="0"/>
              <a:t> Timor Timur </a:t>
            </a:r>
            <a:r>
              <a:rPr lang="en-US" sz="2400" dirty="0" err="1"/>
              <a:t>merdeka</a:t>
            </a:r>
            <a:r>
              <a:rPr lang="en-US" sz="2400" dirty="0"/>
              <a:t>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 </a:t>
            </a:r>
            <a:r>
              <a:rPr lang="en-US" sz="2400" dirty="0" err="1"/>
              <a:t>termasuk</a:t>
            </a:r>
            <a:r>
              <a:rPr lang="en-US" sz="2400" dirty="0"/>
              <a:t> wilayah </a:t>
            </a:r>
            <a:r>
              <a:rPr lang="en-US" sz="2400" dirty="0" err="1"/>
              <a:t>Republik</a:t>
            </a:r>
            <a:r>
              <a:rPr lang="en-US" sz="2400" dirty="0"/>
              <a:t> Indonesia</a:t>
            </a:r>
          </a:p>
        </p:txBody>
      </p:sp>
    </p:spTree>
    <p:extLst>
      <p:ext uri="{BB962C8B-B14F-4D97-AF65-F5344CB8AC3E}">
        <p14:creationId xmlns:p14="http://schemas.microsoft.com/office/powerpoint/2010/main" val="291868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0D38E-602C-D9D7-BAEE-21D53DB8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Kompetensi</a:t>
            </a:r>
            <a:r>
              <a:rPr lang="en-US" dirty="0"/>
              <a:t> Absolut PTUN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65BF9-80A3-3076-9D4A-AAF2F16ED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8409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dirty="0" err="1"/>
              <a:t>Kompetensi</a:t>
            </a:r>
            <a:r>
              <a:rPr lang="en-US" sz="2800" dirty="0"/>
              <a:t> </a:t>
            </a:r>
            <a:r>
              <a:rPr lang="en-US" sz="2800" dirty="0" err="1"/>
              <a:t>absolut</a:t>
            </a:r>
            <a:r>
              <a:rPr lang="en-US" sz="2800" dirty="0"/>
              <a:t> </a:t>
            </a:r>
            <a:r>
              <a:rPr lang="en-US" sz="2800" dirty="0" err="1"/>
              <a:t>berkaitan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kewenangan</a:t>
            </a:r>
            <a:r>
              <a:rPr lang="en-US" sz="2800" dirty="0"/>
              <a:t> </a:t>
            </a:r>
            <a:r>
              <a:rPr lang="en-US" sz="2800" dirty="0" err="1"/>
              <a:t>Peradilan</a:t>
            </a:r>
            <a:r>
              <a:rPr lang="en-US" sz="2800" dirty="0"/>
              <a:t> Tata Usaha Negara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mengadili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perkara</a:t>
            </a:r>
            <a:r>
              <a:rPr lang="en-US" sz="2800" dirty="0"/>
              <a:t> </a:t>
            </a:r>
            <a:r>
              <a:rPr lang="en-US" sz="2800" dirty="0" err="1"/>
              <a:t>menurut</a:t>
            </a:r>
            <a:r>
              <a:rPr lang="en-US" sz="2800" dirty="0"/>
              <a:t> </a:t>
            </a:r>
            <a:r>
              <a:rPr lang="en-US" sz="2800" dirty="0" err="1"/>
              <a:t>obyek</a:t>
            </a:r>
            <a:r>
              <a:rPr lang="en-US" sz="2800" dirty="0"/>
              <a:t>, </a:t>
            </a:r>
            <a:r>
              <a:rPr lang="en-US" sz="2800" dirty="0" err="1"/>
              <a:t>materi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pokok</a:t>
            </a:r>
            <a:r>
              <a:rPr lang="en-US" sz="2800" dirty="0"/>
              <a:t> </a:t>
            </a:r>
            <a:r>
              <a:rPr lang="en-US" sz="2800" dirty="0" err="1"/>
              <a:t>sengketa</a:t>
            </a:r>
            <a:r>
              <a:rPr lang="en-US" sz="2800" dirty="0"/>
              <a:t>. Adapun yang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obyek</a:t>
            </a:r>
            <a:r>
              <a:rPr lang="en-US" sz="2800" dirty="0"/>
              <a:t> </a:t>
            </a:r>
            <a:r>
              <a:rPr lang="en-US" sz="2800" dirty="0" err="1"/>
              <a:t>sengketa</a:t>
            </a:r>
            <a:r>
              <a:rPr lang="en-US" sz="2800" dirty="0"/>
              <a:t> Tata Usaha Negara </a:t>
            </a:r>
            <a:r>
              <a:rPr lang="en-US" sz="2800" dirty="0" err="1"/>
              <a:t>adalah</a:t>
            </a:r>
            <a:r>
              <a:rPr lang="en-US" sz="2800" dirty="0"/>
              <a:t> Keputusan tata </a:t>
            </a:r>
            <a:r>
              <a:rPr lang="en-US" sz="2800" dirty="0" err="1"/>
              <a:t>usaha</a:t>
            </a:r>
            <a:r>
              <a:rPr lang="en-US" sz="2800" dirty="0"/>
              <a:t> negara </a:t>
            </a:r>
            <a:r>
              <a:rPr lang="en-US" sz="2800" dirty="0" err="1"/>
              <a:t>sebagaimana</a:t>
            </a:r>
            <a:r>
              <a:rPr lang="en-US" sz="2800" dirty="0"/>
              <a:t> </a:t>
            </a:r>
            <a:r>
              <a:rPr lang="en-US" sz="2800" dirty="0" err="1"/>
              <a:t>diatur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Pasal</a:t>
            </a:r>
            <a:r>
              <a:rPr lang="en-US" sz="2800" dirty="0"/>
              <a:t> 1 </a:t>
            </a:r>
            <a:r>
              <a:rPr lang="en-US" sz="2800" dirty="0" err="1"/>
              <a:t>angka</a:t>
            </a:r>
            <a:r>
              <a:rPr lang="en-US" sz="2800" dirty="0"/>
              <a:t> 3 UU No. 5 </a:t>
            </a:r>
            <a:r>
              <a:rPr lang="en-US" sz="2800" dirty="0" err="1"/>
              <a:t>Tahun</a:t>
            </a:r>
            <a:r>
              <a:rPr lang="en-US" sz="2800" dirty="0"/>
              <a:t> 1986 UU No. 9 </a:t>
            </a:r>
            <a:r>
              <a:rPr lang="en-US" sz="2800" dirty="0" err="1"/>
              <a:t>Tahun</a:t>
            </a:r>
            <a:r>
              <a:rPr lang="en-US" sz="2800" dirty="0"/>
              <a:t> 2004. </a:t>
            </a:r>
            <a:r>
              <a:rPr lang="en-US" sz="2800" dirty="0" err="1"/>
              <a:t>Kompetensi</a:t>
            </a:r>
            <a:r>
              <a:rPr lang="en-US" sz="2800" dirty="0"/>
              <a:t> </a:t>
            </a:r>
            <a:r>
              <a:rPr lang="en-US" sz="2800" dirty="0" err="1"/>
              <a:t>absolut</a:t>
            </a:r>
            <a:r>
              <a:rPr lang="en-US" sz="2800" dirty="0"/>
              <a:t> PTUN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sengketa</a:t>
            </a:r>
            <a:r>
              <a:rPr lang="en-US" sz="2800" dirty="0"/>
              <a:t> tata </a:t>
            </a:r>
            <a:r>
              <a:rPr lang="en-US" sz="2800" dirty="0" err="1"/>
              <a:t>usaha</a:t>
            </a:r>
            <a:r>
              <a:rPr lang="en-US" sz="2800" dirty="0"/>
              <a:t> negara yang </a:t>
            </a:r>
            <a:r>
              <a:rPr lang="en-US" sz="2800" dirty="0" err="1"/>
              <a:t>timbul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bidang</a:t>
            </a:r>
            <a:r>
              <a:rPr lang="en-US" sz="2800" dirty="0"/>
              <a:t> Tata Usaha Negara </a:t>
            </a:r>
            <a:r>
              <a:rPr lang="en-US" sz="2800" dirty="0" err="1"/>
              <a:t>antara</a:t>
            </a:r>
            <a:r>
              <a:rPr lang="en-US" sz="2800" dirty="0"/>
              <a:t> orang </a:t>
            </a:r>
            <a:r>
              <a:rPr lang="en-US" sz="2800" dirty="0" err="1"/>
              <a:t>atau</a:t>
            </a:r>
            <a:r>
              <a:rPr lang="en-US" sz="2800" dirty="0"/>
              <a:t> Badan Hukum </a:t>
            </a:r>
            <a:r>
              <a:rPr lang="en-US" sz="2800" dirty="0" err="1"/>
              <a:t>Perdata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Badan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Pejabat</a:t>
            </a:r>
            <a:r>
              <a:rPr lang="en-US" sz="2800" dirty="0"/>
              <a:t> tata </a:t>
            </a:r>
            <a:r>
              <a:rPr lang="en-US" sz="2800" dirty="0" err="1"/>
              <a:t>usaha</a:t>
            </a:r>
            <a:r>
              <a:rPr lang="en-US" sz="2800" dirty="0"/>
              <a:t> negara, </a:t>
            </a:r>
            <a:r>
              <a:rPr lang="en-US" sz="2800" dirty="0" err="1"/>
              <a:t>baik</a:t>
            </a:r>
            <a:r>
              <a:rPr lang="en-US" sz="2800" dirty="0"/>
              <a:t> di </a:t>
            </a:r>
            <a:r>
              <a:rPr lang="en-US" sz="2800" dirty="0" err="1"/>
              <a:t>pusat</a:t>
            </a:r>
            <a:r>
              <a:rPr lang="en-US" sz="2800" dirty="0"/>
              <a:t> </a:t>
            </a:r>
            <a:r>
              <a:rPr lang="en-US" sz="2800" dirty="0" err="1"/>
              <a:t>maupun</a:t>
            </a:r>
            <a:r>
              <a:rPr lang="en-US" sz="2800" dirty="0"/>
              <a:t> di </a:t>
            </a:r>
            <a:r>
              <a:rPr lang="en-US" sz="2800" dirty="0" err="1"/>
              <a:t>daerah</a:t>
            </a:r>
            <a:r>
              <a:rPr lang="en-US" sz="2800" dirty="0"/>
              <a:t>,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akibat</a:t>
            </a:r>
            <a:r>
              <a:rPr lang="en-US" sz="2800" dirty="0"/>
              <a:t> </a:t>
            </a:r>
            <a:r>
              <a:rPr lang="en-US" sz="2800" dirty="0" err="1"/>
              <a:t>dikeluarkannya</a:t>
            </a:r>
            <a:r>
              <a:rPr lang="en-US" sz="2800" dirty="0"/>
              <a:t> Keputusan tata </a:t>
            </a:r>
            <a:r>
              <a:rPr lang="en-US" sz="2800" dirty="0" err="1"/>
              <a:t>usaha</a:t>
            </a:r>
            <a:r>
              <a:rPr lang="en-US" sz="2800" dirty="0"/>
              <a:t> negara, </a:t>
            </a:r>
            <a:r>
              <a:rPr lang="en-US" sz="2800" dirty="0" err="1"/>
              <a:t>termasuk</a:t>
            </a:r>
            <a:r>
              <a:rPr lang="en-US" sz="2800" dirty="0"/>
              <a:t> </a:t>
            </a:r>
            <a:r>
              <a:rPr lang="en-US" sz="2800" dirty="0" err="1"/>
              <a:t>sengketa</a:t>
            </a:r>
            <a:r>
              <a:rPr lang="en-US" sz="2800" dirty="0"/>
              <a:t> </a:t>
            </a:r>
            <a:r>
              <a:rPr lang="en-US" sz="2800" dirty="0" err="1"/>
              <a:t>kepegawaian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peraturan</a:t>
            </a:r>
            <a:r>
              <a:rPr lang="en-US" sz="2800" dirty="0"/>
              <a:t> </a:t>
            </a:r>
            <a:r>
              <a:rPr lang="en-US" sz="2800" dirty="0" err="1"/>
              <a:t>perundang-undangan</a:t>
            </a:r>
            <a:r>
              <a:rPr lang="en-US" sz="2800" dirty="0"/>
              <a:t> yang </a:t>
            </a:r>
            <a:r>
              <a:rPr lang="en-US" sz="2800" dirty="0" err="1"/>
              <a:t>berlaku</a:t>
            </a:r>
            <a:r>
              <a:rPr lang="en-US" sz="2800" dirty="0"/>
              <a:t> (</a:t>
            </a:r>
            <a:r>
              <a:rPr lang="en-US" sz="2800" dirty="0" err="1"/>
              <a:t>Pasal</a:t>
            </a:r>
            <a:r>
              <a:rPr lang="en-US" sz="2800" dirty="0"/>
              <a:t> 1 </a:t>
            </a:r>
            <a:r>
              <a:rPr lang="en-US" sz="2800" dirty="0" err="1"/>
              <a:t>angka</a:t>
            </a:r>
            <a:r>
              <a:rPr lang="en-US" sz="2800" dirty="0"/>
              <a:t> 4 UU No. 5 </a:t>
            </a:r>
            <a:r>
              <a:rPr lang="en-US" sz="2800" dirty="0" err="1"/>
              <a:t>Tahun</a:t>
            </a:r>
            <a:r>
              <a:rPr lang="en-US" sz="2800" dirty="0"/>
              <a:t> 1986 jo UU No. 9 </a:t>
            </a:r>
            <a:r>
              <a:rPr lang="en-US" sz="2800" dirty="0" err="1"/>
              <a:t>Tahun</a:t>
            </a:r>
            <a:r>
              <a:rPr lang="en-US" sz="2800" dirty="0"/>
              <a:t> 2004). </a:t>
            </a:r>
          </a:p>
        </p:txBody>
      </p:sp>
    </p:spTree>
    <p:extLst>
      <p:ext uri="{BB962C8B-B14F-4D97-AF65-F5344CB8AC3E}">
        <p14:creationId xmlns:p14="http://schemas.microsoft.com/office/powerpoint/2010/main" val="38919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EBB0D-E073-30DE-6F4A-CF0A763FE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OBJEK SENGKETA TATA USAHA NEGARA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E1C1-83E8-07F5-FDD6-8C76AC523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/>
              <a:t>Obyek</a:t>
            </a:r>
            <a:r>
              <a:rPr lang="en-US" sz="2800" dirty="0"/>
              <a:t> </a:t>
            </a:r>
            <a:r>
              <a:rPr lang="en-US" sz="2800" dirty="0" err="1"/>
              <a:t>sengketa</a:t>
            </a:r>
            <a:r>
              <a:rPr lang="en-US" sz="2800" dirty="0"/>
              <a:t> Tata Usaha Negara </a:t>
            </a:r>
            <a:r>
              <a:rPr lang="en-US" sz="2800" dirty="0" err="1"/>
              <a:t>adalah</a:t>
            </a:r>
            <a:r>
              <a:rPr lang="en-US" sz="2800" dirty="0"/>
              <a:t> Keputusan tata </a:t>
            </a:r>
            <a:r>
              <a:rPr lang="en-US" sz="2800" dirty="0" err="1"/>
              <a:t>usaha</a:t>
            </a:r>
            <a:r>
              <a:rPr lang="en-US" sz="2800" dirty="0"/>
              <a:t> negara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Pasal</a:t>
            </a:r>
            <a:r>
              <a:rPr lang="en-US" sz="2800" dirty="0"/>
              <a:t> 1 </a:t>
            </a:r>
            <a:r>
              <a:rPr lang="en-US" sz="2800" dirty="0" err="1"/>
              <a:t>angka</a:t>
            </a:r>
            <a:r>
              <a:rPr lang="en-US" sz="2800" dirty="0"/>
              <a:t> 3 dan </a:t>
            </a:r>
            <a:r>
              <a:rPr lang="en-US" sz="2800" dirty="0" err="1"/>
              <a:t>Pasal</a:t>
            </a:r>
            <a:r>
              <a:rPr lang="en-US" sz="2800" dirty="0"/>
              <a:t> 3 UU No. 5 </a:t>
            </a:r>
            <a:r>
              <a:rPr lang="en-US" sz="2800" dirty="0" err="1"/>
              <a:t>Tahun</a:t>
            </a:r>
            <a:r>
              <a:rPr lang="en-US" sz="2800" dirty="0"/>
              <a:t> 1986 UU No. 9 </a:t>
            </a:r>
            <a:r>
              <a:rPr lang="en-US" sz="2800" dirty="0" err="1"/>
              <a:t>Tahun</a:t>
            </a:r>
            <a:r>
              <a:rPr lang="en-US" sz="2800" dirty="0"/>
              <a:t> 2004. </a:t>
            </a:r>
          </a:p>
          <a:p>
            <a:pPr algn="just"/>
            <a:r>
              <a:rPr lang="en-US" sz="2800" dirty="0" err="1"/>
              <a:t>Namun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,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pembatasan-pembatasan</a:t>
            </a:r>
            <a:r>
              <a:rPr lang="en-US" sz="2800" dirty="0"/>
              <a:t> yang </a:t>
            </a:r>
            <a:r>
              <a:rPr lang="en-US" sz="2800" dirty="0" err="1"/>
              <a:t>termuat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ketentuan</a:t>
            </a:r>
            <a:r>
              <a:rPr lang="en-US" sz="2800" dirty="0"/>
              <a:t> </a:t>
            </a:r>
            <a:r>
              <a:rPr lang="en-US" sz="2800" dirty="0" err="1"/>
              <a:t>Pasal-Pasal</a:t>
            </a:r>
            <a:r>
              <a:rPr lang="en-US" sz="2800" dirty="0"/>
              <a:t> UU No. 5 </a:t>
            </a:r>
            <a:r>
              <a:rPr lang="en-US" sz="2800" dirty="0" err="1"/>
              <a:t>Tahun</a:t>
            </a:r>
            <a:r>
              <a:rPr lang="en-US" sz="2800" dirty="0"/>
              <a:t> 1986 UU No. 9 </a:t>
            </a:r>
            <a:r>
              <a:rPr lang="en-US" sz="2800" dirty="0" err="1"/>
              <a:t>Tahun</a:t>
            </a:r>
            <a:r>
              <a:rPr lang="en-US" sz="2800" dirty="0"/>
              <a:t> 2004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Pasal</a:t>
            </a:r>
            <a:r>
              <a:rPr lang="en-US" sz="2800" dirty="0"/>
              <a:t> 2, </a:t>
            </a:r>
            <a:r>
              <a:rPr lang="en-US" sz="2800" dirty="0" err="1"/>
              <a:t>Pasal</a:t>
            </a:r>
            <a:r>
              <a:rPr lang="en-US" sz="2800" dirty="0"/>
              <a:t> 48, </a:t>
            </a:r>
            <a:r>
              <a:rPr lang="en-US" sz="2800" dirty="0" err="1"/>
              <a:t>Pasal</a:t>
            </a:r>
            <a:r>
              <a:rPr lang="en-US" sz="2800" dirty="0"/>
              <a:t> 49 dan </a:t>
            </a:r>
            <a:r>
              <a:rPr lang="en-US" sz="2800" dirty="0" err="1"/>
              <a:t>Pasal</a:t>
            </a:r>
            <a:r>
              <a:rPr lang="en-US" sz="2800" dirty="0"/>
              <a:t> 142. </a:t>
            </a:r>
            <a:r>
              <a:rPr lang="en-US" sz="2800" dirty="0" err="1"/>
              <a:t>Pembatasan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dibedakan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: </a:t>
            </a:r>
            <a:r>
              <a:rPr lang="en-US" sz="2800" dirty="0" err="1"/>
              <a:t>Pembatasan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r>
              <a:rPr lang="en-US" sz="2800" dirty="0"/>
              <a:t>, </a:t>
            </a:r>
            <a:r>
              <a:rPr lang="en-US" sz="2800" dirty="0" err="1"/>
              <a:t>pembatasasn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r>
              <a:rPr lang="en-US" sz="2800" dirty="0"/>
              <a:t> dan </a:t>
            </a:r>
            <a:r>
              <a:rPr lang="en-US" sz="2800" dirty="0" err="1"/>
              <a:t>pembatasan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r>
              <a:rPr lang="en-US" sz="2800" dirty="0"/>
              <a:t> </a:t>
            </a:r>
            <a:r>
              <a:rPr lang="en-US" sz="2800" dirty="0" err="1"/>
              <a:t>bersifat</a:t>
            </a:r>
            <a:r>
              <a:rPr lang="en-US" sz="2800" dirty="0"/>
              <a:t> </a:t>
            </a:r>
            <a:r>
              <a:rPr lang="en-US" sz="2800" dirty="0" err="1"/>
              <a:t>sementara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830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84235-A812-996E-0870-02C7D50B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PTUN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91967-19B1-2C40-217B-6AD964E99F8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</a:rPr>
              <a:t>Kompetensi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relatif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suatu</a:t>
            </a:r>
            <a:r>
              <a:rPr lang="en-US" sz="2400" dirty="0">
                <a:solidFill>
                  <a:srgbClr val="FF0000"/>
                </a:solidFill>
              </a:rPr>
              <a:t> badan </a:t>
            </a:r>
            <a:r>
              <a:rPr lang="en-US" sz="2400" dirty="0" err="1">
                <a:solidFill>
                  <a:srgbClr val="FF0000"/>
                </a:solidFill>
              </a:rPr>
              <a:t>pengadilan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ditentukan</a:t>
            </a:r>
            <a:r>
              <a:rPr lang="en-US" sz="2400" dirty="0">
                <a:solidFill>
                  <a:srgbClr val="FF0000"/>
                </a:solidFill>
              </a:rPr>
              <a:t> oleh batas </a:t>
            </a:r>
            <a:r>
              <a:rPr lang="en-US" sz="2400" dirty="0" err="1">
                <a:solidFill>
                  <a:srgbClr val="FF0000"/>
                </a:solidFill>
              </a:rPr>
              <a:t>daerah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hukum</a:t>
            </a:r>
            <a:r>
              <a:rPr lang="en-US" sz="2400" dirty="0">
                <a:solidFill>
                  <a:srgbClr val="FF0000"/>
                </a:solidFill>
              </a:rPr>
              <a:t> yang </a:t>
            </a:r>
            <a:r>
              <a:rPr lang="en-US" sz="2400" dirty="0" err="1">
                <a:solidFill>
                  <a:srgbClr val="FF0000"/>
                </a:solidFill>
              </a:rPr>
              <a:t>menjadi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kewenangannya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r>
              <a:rPr lang="en-US" sz="2400" dirty="0" err="1">
                <a:solidFill>
                  <a:srgbClr val="FF0000"/>
                </a:solidFill>
              </a:rPr>
              <a:t>Suatu</a:t>
            </a:r>
            <a:r>
              <a:rPr lang="en-US" sz="2400" dirty="0">
                <a:solidFill>
                  <a:srgbClr val="FF0000"/>
                </a:solidFill>
              </a:rPr>
              <a:t> badan </a:t>
            </a:r>
            <a:r>
              <a:rPr lang="en-US" sz="2400" dirty="0" err="1">
                <a:solidFill>
                  <a:srgbClr val="FF0000"/>
                </a:solidFill>
              </a:rPr>
              <a:t>pengadilan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dinyatakan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berwenang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untuk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memeriksa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suatu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sengketa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apabila</a:t>
            </a:r>
            <a:r>
              <a:rPr lang="en-US" sz="2400" dirty="0">
                <a:solidFill>
                  <a:srgbClr val="FF0000"/>
                </a:solidFill>
              </a:rPr>
              <a:t> salah </a:t>
            </a:r>
            <a:r>
              <a:rPr lang="en-US" sz="2400" dirty="0" err="1">
                <a:solidFill>
                  <a:srgbClr val="FF0000"/>
                </a:solidFill>
              </a:rPr>
              <a:t>satu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pihak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sedang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bersengketa</a:t>
            </a:r>
            <a:r>
              <a:rPr lang="en-US" sz="2400" dirty="0">
                <a:solidFill>
                  <a:srgbClr val="FF0000"/>
                </a:solidFill>
              </a:rPr>
              <a:t> (</a:t>
            </a:r>
            <a:r>
              <a:rPr lang="en-US" sz="2400" dirty="0" err="1">
                <a:solidFill>
                  <a:srgbClr val="FF0000"/>
                </a:solidFill>
              </a:rPr>
              <a:t>Penggugat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 err="1">
                <a:solidFill>
                  <a:srgbClr val="FF0000"/>
                </a:solidFill>
              </a:rPr>
              <a:t>Tergugat</a:t>
            </a:r>
            <a:r>
              <a:rPr lang="en-US" sz="2400" dirty="0">
                <a:solidFill>
                  <a:srgbClr val="FF0000"/>
                </a:solidFill>
              </a:rPr>
              <a:t>) </a:t>
            </a:r>
            <a:r>
              <a:rPr lang="en-US" sz="2400" dirty="0" err="1">
                <a:solidFill>
                  <a:srgbClr val="FF0000"/>
                </a:solidFill>
              </a:rPr>
              <a:t>berkediaman</a:t>
            </a:r>
            <a:r>
              <a:rPr lang="en-US" sz="2400" dirty="0">
                <a:solidFill>
                  <a:srgbClr val="FF0000"/>
                </a:solidFill>
              </a:rPr>
              <a:t> di salah </a:t>
            </a:r>
            <a:r>
              <a:rPr lang="en-US" sz="2400" dirty="0" err="1">
                <a:solidFill>
                  <a:srgbClr val="FF0000"/>
                </a:solidFill>
              </a:rPr>
              <a:t>satu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daerah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hukum</a:t>
            </a:r>
            <a:r>
              <a:rPr lang="en-US" sz="2400" dirty="0">
                <a:solidFill>
                  <a:srgbClr val="FF0000"/>
                </a:solidFill>
              </a:rPr>
              <a:t> yang </a:t>
            </a:r>
            <a:r>
              <a:rPr lang="en-US" sz="2400" dirty="0" err="1">
                <a:solidFill>
                  <a:srgbClr val="FF0000"/>
                </a:solidFill>
              </a:rPr>
              <a:t>menjadi</a:t>
            </a:r>
            <a:r>
              <a:rPr lang="en-US" sz="2400" dirty="0">
                <a:solidFill>
                  <a:srgbClr val="FF0000"/>
                </a:solidFill>
              </a:rPr>
              <a:t> wilayah </a:t>
            </a:r>
            <a:r>
              <a:rPr lang="en-US" sz="2400" dirty="0" err="1">
                <a:solidFill>
                  <a:srgbClr val="FF0000"/>
                </a:solidFill>
              </a:rPr>
              <a:t>hukum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pengadilan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itu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r>
              <a:rPr lang="en-US" sz="2400" dirty="0" err="1">
                <a:solidFill>
                  <a:srgbClr val="FF0000"/>
                </a:solidFill>
              </a:rPr>
              <a:t>Pengaturan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kompetensi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relatif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peradilan</a:t>
            </a:r>
            <a:r>
              <a:rPr lang="en-US" sz="2400" dirty="0">
                <a:solidFill>
                  <a:srgbClr val="FF0000"/>
                </a:solidFill>
              </a:rPr>
              <a:t> tata </a:t>
            </a:r>
            <a:r>
              <a:rPr lang="en-US" sz="2400" dirty="0" err="1">
                <a:solidFill>
                  <a:srgbClr val="FF0000"/>
                </a:solidFill>
              </a:rPr>
              <a:t>usaha</a:t>
            </a:r>
            <a:r>
              <a:rPr lang="en-US" sz="2400" dirty="0">
                <a:solidFill>
                  <a:srgbClr val="FF0000"/>
                </a:solidFill>
              </a:rPr>
              <a:t> negara </a:t>
            </a:r>
            <a:r>
              <a:rPr lang="en-US" sz="2400" dirty="0" err="1">
                <a:solidFill>
                  <a:srgbClr val="FF0000"/>
                </a:solidFill>
              </a:rPr>
              <a:t>terdapat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dalam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Pasal</a:t>
            </a:r>
            <a:r>
              <a:rPr lang="en-US" sz="2400" dirty="0">
                <a:solidFill>
                  <a:srgbClr val="FF0000"/>
                </a:solidFill>
              </a:rPr>
              <a:t> 6 dan </a:t>
            </a:r>
            <a:r>
              <a:rPr lang="en-US" sz="2400" dirty="0" err="1">
                <a:solidFill>
                  <a:srgbClr val="FF0000"/>
                </a:solidFill>
              </a:rPr>
              <a:t>Pasal</a:t>
            </a:r>
            <a:r>
              <a:rPr lang="en-US" sz="2400" dirty="0">
                <a:solidFill>
                  <a:srgbClr val="FF0000"/>
                </a:solidFill>
              </a:rPr>
              <a:t> 54 : </a:t>
            </a:r>
            <a:r>
              <a:rPr lang="en-US" sz="2400" dirty="0" err="1">
                <a:solidFill>
                  <a:srgbClr val="FF0000"/>
                </a:solidFill>
              </a:rPr>
              <a:t>Pasal</a:t>
            </a:r>
            <a:r>
              <a:rPr lang="en-US" sz="2400" dirty="0">
                <a:solidFill>
                  <a:srgbClr val="FF0000"/>
                </a:solidFill>
              </a:rPr>
              <a:t> 6 UU No. 5 </a:t>
            </a:r>
            <a:r>
              <a:rPr lang="en-US" sz="2400" dirty="0" err="1">
                <a:solidFill>
                  <a:srgbClr val="FF0000"/>
                </a:solidFill>
              </a:rPr>
              <a:t>Tahun</a:t>
            </a:r>
            <a:r>
              <a:rPr lang="en-US" sz="2400" dirty="0">
                <a:solidFill>
                  <a:srgbClr val="FF0000"/>
                </a:solidFill>
              </a:rPr>
              <a:t> 1986 jo UU No. 9 </a:t>
            </a:r>
            <a:r>
              <a:rPr lang="en-US" sz="2400" dirty="0" err="1">
                <a:solidFill>
                  <a:srgbClr val="FF0000"/>
                </a:solidFill>
              </a:rPr>
              <a:t>Tahun</a:t>
            </a:r>
            <a:r>
              <a:rPr lang="en-US" sz="2400" dirty="0">
                <a:solidFill>
                  <a:srgbClr val="FF0000"/>
                </a:solidFill>
              </a:rPr>
              <a:t> 2004 </a:t>
            </a:r>
            <a:r>
              <a:rPr lang="en-US" sz="2400" dirty="0" err="1">
                <a:solidFill>
                  <a:srgbClr val="FF0000"/>
                </a:solidFill>
              </a:rPr>
              <a:t>menyatakan</a:t>
            </a:r>
            <a:r>
              <a:rPr lang="en-US" sz="2400" dirty="0">
                <a:solidFill>
                  <a:srgbClr val="FF0000"/>
                </a:solidFill>
              </a:rPr>
              <a:t> : (1) </a:t>
            </a:r>
            <a:r>
              <a:rPr lang="en-US" sz="2400" dirty="0" err="1">
                <a:solidFill>
                  <a:srgbClr val="FF0000"/>
                </a:solidFill>
              </a:rPr>
              <a:t>Pengadilan</a:t>
            </a:r>
            <a:r>
              <a:rPr lang="en-US" sz="2400" dirty="0">
                <a:solidFill>
                  <a:srgbClr val="FF0000"/>
                </a:solidFill>
              </a:rPr>
              <a:t> Tata Usaha Negara </a:t>
            </a:r>
            <a:r>
              <a:rPr lang="en-US" sz="2400" dirty="0" err="1">
                <a:solidFill>
                  <a:srgbClr val="FF0000"/>
                </a:solidFill>
              </a:rPr>
              <a:t>berkedudukan</a:t>
            </a:r>
            <a:r>
              <a:rPr lang="en-US" sz="2400" dirty="0">
                <a:solidFill>
                  <a:srgbClr val="FF0000"/>
                </a:solidFill>
              </a:rPr>
              <a:t> di </a:t>
            </a:r>
            <a:r>
              <a:rPr lang="en-US" sz="2400" dirty="0" err="1">
                <a:solidFill>
                  <a:srgbClr val="FF0000"/>
                </a:solidFill>
              </a:rPr>
              <a:t>ibukota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Kabupaten</a:t>
            </a:r>
            <a:r>
              <a:rPr lang="en-US" sz="2400" dirty="0">
                <a:solidFill>
                  <a:srgbClr val="FF0000"/>
                </a:solidFill>
              </a:rPr>
              <a:t>/Kota, dan </a:t>
            </a:r>
            <a:r>
              <a:rPr lang="en-US" sz="2400" dirty="0" err="1">
                <a:solidFill>
                  <a:srgbClr val="FF0000"/>
                </a:solidFill>
              </a:rPr>
              <a:t>daerah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hukumnya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meliputi</a:t>
            </a:r>
            <a:r>
              <a:rPr lang="en-US" sz="2400" dirty="0">
                <a:solidFill>
                  <a:srgbClr val="FF0000"/>
                </a:solidFill>
              </a:rPr>
              <a:t> wilayah </a:t>
            </a:r>
            <a:r>
              <a:rPr lang="en-US" sz="2400" dirty="0" err="1">
                <a:solidFill>
                  <a:srgbClr val="FF0000"/>
                </a:solidFill>
              </a:rPr>
              <a:t>Kabupaten</a:t>
            </a:r>
            <a:r>
              <a:rPr lang="en-US" sz="2400" dirty="0">
                <a:solidFill>
                  <a:srgbClr val="FF0000"/>
                </a:solidFill>
              </a:rPr>
              <a:t>/Kota. (2) </a:t>
            </a:r>
            <a:r>
              <a:rPr lang="en-US" sz="2400" dirty="0" err="1">
                <a:solidFill>
                  <a:srgbClr val="FF0000"/>
                </a:solidFill>
              </a:rPr>
              <a:t>Pengadilan</a:t>
            </a:r>
            <a:r>
              <a:rPr lang="en-US" sz="2400" dirty="0">
                <a:solidFill>
                  <a:srgbClr val="FF0000"/>
                </a:solidFill>
              </a:rPr>
              <a:t> Tinggi Tata Usaha Negara </a:t>
            </a:r>
            <a:r>
              <a:rPr lang="en-US" sz="2400" dirty="0" err="1">
                <a:solidFill>
                  <a:srgbClr val="FF0000"/>
                </a:solidFill>
              </a:rPr>
              <a:t>berkedudukan</a:t>
            </a:r>
            <a:r>
              <a:rPr lang="en-US" sz="2400" dirty="0">
                <a:solidFill>
                  <a:srgbClr val="FF0000"/>
                </a:solidFill>
              </a:rPr>
              <a:t> di </a:t>
            </a:r>
            <a:r>
              <a:rPr lang="en-US" sz="2400" dirty="0" err="1">
                <a:solidFill>
                  <a:srgbClr val="FF0000"/>
                </a:solidFill>
              </a:rPr>
              <a:t>ibukota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Provinsi</a:t>
            </a:r>
            <a:r>
              <a:rPr lang="en-US" sz="2400" dirty="0">
                <a:solidFill>
                  <a:srgbClr val="FF0000"/>
                </a:solidFill>
              </a:rPr>
              <a:t> dan </a:t>
            </a:r>
            <a:r>
              <a:rPr lang="en-US" sz="2400" dirty="0" err="1">
                <a:solidFill>
                  <a:srgbClr val="FF0000"/>
                </a:solidFill>
              </a:rPr>
              <a:t>daerah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hukumnya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meliputi</a:t>
            </a:r>
            <a:r>
              <a:rPr lang="en-US" sz="2400" dirty="0">
                <a:solidFill>
                  <a:srgbClr val="FF0000"/>
                </a:solidFill>
              </a:rPr>
              <a:t> wilayah </a:t>
            </a:r>
            <a:r>
              <a:rPr lang="en-US" sz="2400" dirty="0" err="1">
                <a:solidFill>
                  <a:srgbClr val="FF0000"/>
                </a:solidFill>
              </a:rPr>
              <a:t>Provinsi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74110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7BED6-248B-0C84-F991-F99D4854E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91" y="2317898"/>
            <a:ext cx="10682766" cy="3473301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200" dirty="0" err="1"/>
              <a:t>Pengaturan</a:t>
            </a:r>
            <a:r>
              <a:rPr lang="en-US" sz="3200" dirty="0"/>
              <a:t> </a:t>
            </a:r>
            <a:r>
              <a:rPr lang="en-US" sz="3200" dirty="0" err="1"/>
              <a:t>kompetensi</a:t>
            </a:r>
            <a:r>
              <a:rPr lang="en-US" sz="3200" dirty="0"/>
              <a:t> </a:t>
            </a:r>
            <a:r>
              <a:rPr lang="en-US" sz="3200" dirty="0" err="1"/>
              <a:t>relatif</a:t>
            </a:r>
            <a:r>
              <a:rPr lang="en-US" sz="3200" dirty="0"/>
              <a:t> </a:t>
            </a:r>
            <a:r>
              <a:rPr lang="en-US" sz="3200" dirty="0" err="1"/>
              <a:t>peradilan</a:t>
            </a:r>
            <a:r>
              <a:rPr lang="en-US" sz="3200" dirty="0"/>
              <a:t> tata </a:t>
            </a:r>
            <a:r>
              <a:rPr lang="en-US" sz="3200" dirty="0" err="1"/>
              <a:t>usaha</a:t>
            </a:r>
            <a:r>
              <a:rPr lang="en-US" sz="3200" dirty="0"/>
              <a:t> negara </a:t>
            </a:r>
            <a:r>
              <a:rPr lang="en-US" sz="3200" dirty="0" err="1"/>
              <a:t>terdapat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Pasal</a:t>
            </a:r>
            <a:r>
              <a:rPr lang="en-US" sz="3200" dirty="0"/>
              <a:t> 6 dan </a:t>
            </a:r>
            <a:r>
              <a:rPr lang="en-US" sz="3200" dirty="0" err="1"/>
              <a:t>Pasal</a:t>
            </a:r>
            <a:r>
              <a:rPr lang="en-US" sz="3200" dirty="0"/>
              <a:t> 54 : </a:t>
            </a:r>
            <a:r>
              <a:rPr lang="en-US" sz="3200" dirty="0" err="1"/>
              <a:t>Pasal</a:t>
            </a:r>
            <a:r>
              <a:rPr lang="en-US" sz="3200" dirty="0"/>
              <a:t> 6 UU No. 5 </a:t>
            </a:r>
            <a:r>
              <a:rPr lang="en-US" sz="3200" dirty="0" err="1"/>
              <a:t>Tahun</a:t>
            </a:r>
            <a:r>
              <a:rPr lang="en-US" sz="3200" dirty="0"/>
              <a:t> 1986 jo UU No. 9 </a:t>
            </a:r>
            <a:r>
              <a:rPr lang="en-US" sz="3200" dirty="0" err="1"/>
              <a:t>Tahun</a:t>
            </a:r>
            <a:r>
              <a:rPr lang="en-US" sz="3200" dirty="0"/>
              <a:t> 2004 </a:t>
            </a:r>
            <a:r>
              <a:rPr lang="en-US" sz="3200" dirty="0" err="1"/>
              <a:t>menyatakan</a:t>
            </a:r>
            <a:r>
              <a:rPr lang="en-US" sz="3200" dirty="0"/>
              <a:t> : (1) </a:t>
            </a:r>
            <a:r>
              <a:rPr lang="en-US" sz="3200" dirty="0" err="1"/>
              <a:t>Pengadilan</a:t>
            </a:r>
            <a:r>
              <a:rPr lang="en-US" sz="3200" dirty="0"/>
              <a:t> Tata Usaha Negara </a:t>
            </a:r>
            <a:r>
              <a:rPr lang="en-US" sz="3200" dirty="0" err="1"/>
              <a:t>berkedudukan</a:t>
            </a:r>
            <a:r>
              <a:rPr lang="en-US" sz="3200" dirty="0"/>
              <a:t> di </a:t>
            </a:r>
            <a:r>
              <a:rPr lang="en-US" sz="3200" dirty="0" err="1"/>
              <a:t>ibukota</a:t>
            </a:r>
            <a:r>
              <a:rPr lang="en-US" sz="3200" dirty="0"/>
              <a:t> </a:t>
            </a:r>
            <a:r>
              <a:rPr lang="en-US" sz="3200" dirty="0" err="1"/>
              <a:t>Kabupaten</a:t>
            </a:r>
            <a:r>
              <a:rPr lang="en-US" sz="3200" dirty="0"/>
              <a:t>/Kota, dan </a:t>
            </a:r>
            <a:r>
              <a:rPr lang="en-US" sz="3200" dirty="0" err="1"/>
              <a:t>daerah</a:t>
            </a:r>
            <a:r>
              <a:rPr lang="en-US" sz="3200" dirty="0"/>
              <a:t> </a:t>
            </a:r>
            <a:r>
              <a:rPr lang="en-US" sz="3200" dirty="0" err="1"/>
              <a:t>hukumnya</a:t>
            </a:r>
            <a:r>
              <a:rPr lang="en-US" sz="3200" dirty="0"/>
              <a:t> </a:t>
            </a:r>
            <a:r>
              <a:rPr lang="en-US" sz="3200" dirty="0" err="1"/>
              <a:t>meliputi</a:t>
            </a:r>
            <a:r>
              <a:rPr lang="en-US" sz="3200" dirty="0"/>
              <a:t> wilayah </a:t>
            </a:r>
            <a:r>
              <a:rPr lang="en-US" sz="3200" dirty="0" err="1"/>
              <a:t>Kabupaten</a:t>
            </a:r>
            <a:r>
              <a:rPr lang="en-US" sz="3200" dirty="0"/>
              <a:t>/Kota. (2) </a:t>
            </a:r>
            <a:r>
              <a:rPr lang="en-US" sz="3200" dirty="0" err="1"/>
              <a:t>Pengadilan</a:t>
            </a:r>
            <a:r>
              <a:rPr lang="en-US" sz="3200" dirty="0"/>
              <a:t> Tinggi Tata Usaha Negara </a:t>
            </a:r>
            <a:r>
              <a:rPr lang="en-US" sz="3200" dirty="0" err="1"/>
              <a:t>berkedudukan</a:t>
            </a:r>
            <a:r>
              <a:rPr lang="en-US" sz="3200" dirty="0"/>
              <a:t> di </a:t>
            </a:r>
            <a:r>
              <a:rPr lang="en-US" sz="3200" dirty="0" err="1"/>
              <a:t>ibukota</a:t>
            </a:r>
            <a:r>
              <a:rPr lang="en-US" sz="3200" dirty="0"/>
              <a:t> </a:t>
            </a:r>
            <a:r>
              <a:rPr lang="en-US" sz="3200" dirty="0" err="1"/>
              <a:t>Provinsi</a:t>
            </a:r>
            <a:r>
              <a:rPr lang="en-US" sz="3200" dirty="0"/>
              <a:t> dan </a:t>
            </a:r>
            <a:r>
              <a:rPr lang="en-US" sz="3200" dirty="0" err="1"/>
              <a:t>daerah</a:t>
            </a:r>
            <a:r>
              <a:rPr lang="en-US" sz="3200" dirty="0"/>
              <a:t> </a:t>
            </a:r>
            <a:r>
              <a:rPr lang="en-US" sz="3200" dirty="0" err="1"/>
              <a:t>hukumnya</a:t>
            </a:r>
            <a:r>
              <a:rPr lang="en-US" sz="3200" dirty="0"/>
              <a:t> </a:t>
            </a:r>
            <a:r>
              <a:rPr lang="en-US" sz="3200" dirty="0" err="1"/>
              <a:t>meliputi</a:t>
            </a:r>
            <a:r>
              <a:rPr lang="en-US" sz="3200" dirty="0"/>
              <a:t> wilayah </a:t>
            </a:r>
            <a:r>
              <a:rPr lang="en-US" sz="3200" dirty="0" err="1"/>
              <a:t>Provinsi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452087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18</TotalTime>
  <Words>1155</Words>
  <Application>Microsoft Office PowerPoint</Application>
  <PresentationFormat>Widescreen</PresentationFormat>
  <Paragraphs>39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Wingdings 2</vt:lpstr>
      <vt:lpstr>Dividend</vt:lpstr>
      <vt:lpstr>Kompetensi PENGADILAN TATA USAHA NEGARA</vt:lpstr>
      <vt:lpstr>Kompetensi/Kewenanagan</vt:lpstr>
      <vt:lpstr>PowerPoint Presentation</vt:lpstr>
      <vt:lpstr>Kompetensi Peradilan Tata Usaha Negara</vt:lpstr>
      <vt:lpstr>Sejarah terbentuknya Pengadilan TUN</vt:lpstr>
      <vt:lpstr>Kompetensi Absolut PTUN</vt:lpstr>
      <vt:lpstr>OBJEK SENGKETA TATA USAHA NEGARA</vt:lpstr>
      <vt:lpstr>Kompetensi Relatif PTUN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Kompetensi PENGADILAN TATA USAHA NEGARA</dc:title>
  <dc:creator>ASUS N6N0CV166416259</dc:creator>
  <cp:lastModifiedBy>ASUS N6N0CV166416259</cp:lastModifiedBy>
  <cp:revision>2</cp:revision>
  <dcterms:created xsi:type="dcterms:W3CDTF">2023-10-09T04:25:48Z</dcterms:created>
  <dcterms:modified xsi:type="dcterms:W3CDTF">2024-09-23T22:44:26Z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