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78263D-2751-4AA5-A3E2-DB364C9BE5C7}" v="1" dt="2024-09-25T04:30:08.7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N6N0CV166416259" userId="9182d95b41217a62" providerId="LiveId" clId="{D078263D-2751-4AA5-A3E2-DB364C9BE5C7}"/>
    <pc:docChg chg="custSel addSld modSld">
      <pc:chgData name="ASUS N6N0CV166416259" userId="9182d95b41217a62" providerId="LiveId" clId="{D078263D-2751-4AA5-A3E2-DB364C9BE5C7}" dt="2024-09-25T04:32:04.159" v="416" actId="122"/>
      <pc:docMkLst>
        <pc:docMk/>
      </pc:docMkLst>
      <pc:sldChg chg="delSp modSp new mod">
        <pc:chgData name="ASUS N6N0CV166416259" userId="9182d95b41217a62" providerId="LiveId" clId="{D078263D-2751-4AA5-A3E2-DB364C9BE5C7}" dt="2024-09-25T04:27:22.362" v="24" actId="20577"/>
        <pc:sldMkLst>
          <pc:docMk/>
          <pc:sldMk cId="1287246916" sldId="262"/>
        </pc:sldMkLst>
        <pc:spChg chg="del">
          <ac:chgData name="ASUS N6N0CV166416259" userId="9182d95b41217a62" providerId="LiveId" clId="{D078263D-2751-4AA5-A3E2-DB364C9BE5C7}" dt="2024-09-25T04:26:53.878" v="3" actId="478"/>
          <ac:spMkLst>
            <pc:docMk/>
            <pc:sldMk cId="1287246916" sldId="262"/>
            <ac:spMk id="2" creationId="{B054975C-F724-6B81-9B22-C937F0EDAFC9}"/>
          </ac:spMkLst>
        </pc:spChg>
        <pc:spChg chg="mod">
          <ac:chgData name="ASUS N6N0CV166416259" userId="9182d95b41217a62" providerId="LiveId" clId="{D078263D-2751-4AA5-A3E2-DB364C9BE5C7}" dt="2024-09-25T04:27:22.362" v="24" actId="20577"/>
          <ac:spMkLst>
            <pc:docMk/>
            <pc:sldMk cId="1287246916" sldId="262"/>
            <ac:spMk id="3" creationId="{9209C912-AB5B-17E0-E552-F2D3690A382A}"/>
          </ac:spMkLst>
        </pc:spChg>
      </pc:sldChg>
      <pc:sldChg chg="delSp modSp new mod">
        <pc:chgData name="ASUS N6N0CV166416259" userId="9182d95b41217a62" providerId="LiveId" clId="{D078263D-2751-4AA5-A3E2-DB364C9BE5C7}" dt="2024-09-25T04:30:26.613" v="389" actId="20577"/>
        <pc:sldMkLst>
          <pc:docMk/>
          <pc:sldMk cId="2219478678" sldId="263"/>
        </pc:sldMkLst>
        <pc:spChg chg="del">
          <ac:chgData name="ASUS N6N0CV166416259" userId="9182d95b41217a62" providerId="LiveId" clId="{D078263D-2751-4AA5-A3E2-DB364C9BE5C7}" dt="2024-09-25T04:27:54.854" v="30" actId="478"/>
          <ac:spMkLst>
            <pc:docMk/>
            <pc:sldMk cId="2219478678" sldId="263"/>
            <ac:spMk id="2" creationId="{A68249DA-3E49-8980-8086-E4EF4B78C8D5}"/>
          </ac:spMkLst>
        </pc:spChg>
        <pc:spChg chg="mod">
          <ac:chgData name="ASUS N6N0CV166416259" userId="9182d95b41217a62" providerId="LiveId" clId="{D078263D-2751-4AA5-A3E2-DB364C9BE5C7}" dt="2024-09-25T04:30:26.613" v="389" actId="20577"/>
          <ac:spMkLst>
            <pc:docMk/>
            <pc:sldMk cId="2219478678" sldId="263"/>
            <ac:spMk id="3" creationId="{385B2358-C615-E8AA-33D4-FA2568018F58}"/>
          </ac:spMkLst>
        </pc:spChg>
      </pc:sldChg>
      <pc:sldChg chg="delSp modSp new mod">
        <pc:chgData name="ASUS N6N0CV166416259" userId="9182d95b41217a62" providerId="LiveId" clId="{D078263D-2751-4AA5-A3E2-DB364C9BE5C7}" dt="2024-09-25T04:32:04.159" v="416" actId="122"/>
        <pc:sldMkLst>
          <pc:docMk/>
          <pc:sldMk cId="1535580788" sldId="264"/>
        </pc:sldMkLst>
        <pc:spChg chg="mod">
          <ac:chgData name="ASUS N6N0CV166416259" userId="9182d95b41217a62" providerId="LiveId" clId="{D078263D-2751-4AA5-A3E2-DB364C9BE5C7}" dt="2024-09-25T04:32:04.159" v="416" actId="122"/>
          <ac:spMkLst>
            <pc:docMk/>
            <pc:sldMk cId="1535580788" sldId="264"/>
            <ac:spMk id="2" creationId="{6BAE5ADE-7230-6839-0898-816E59758734}"/>
          </ac:spMkLst>
        </pc:spChg>
        <pc:spChg chg="del">
          <ac:chgData name="ASUS N6N0CV166416259" userId="9182d95b41217a62" providerId="LiveId" clId="{D078263D-2751-4AA5-A3E2-DB364C9BE5C7}" dt="2024-09-25T04:31:49.168" v="391" actId="478"/>
          <ac:spMkLst>
            <pc:docMk/>
            <pc:sldMk cId="1535580788" sldId="264"/>
            <ac:spMk id="3" creationId="{596A9FB3-CA7A-3343-3E3E-9407601DCA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57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070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9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5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679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9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1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8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4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1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FB4F32C-FCF3-495F-9EFE-BABC4EDCAD9C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F13A02F-9C9A-48BF-BC53-0D648C02452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1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C6370-E4F5-AB45-4D84-88A47EE4E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178558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/>
              <a:t>LEMBAGA-LEMBAGA NEGARA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9690E2-28D2-F0DA-91EE-99540CC993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/>
              <a:t>Dr. m. </a:t>
            </a:r>
            <a:r>
              <a:rPr lang="en-US" b="1" dirty="0" err="1"/>
              <a:t>yusrizal</a:t>
            </a:r>
            <a:r>
              <a:rPr lang="en-US" b="1" dirty="0"/>
              <a:t> </a:t>
            </a:r>
            <a:r>
              <a:rPr lang="en-US" b="1" dirty="0" err="1"/>
              <a:t>adi</a:t>
            </a:r>
            <a:r>
              <a:rPr lang="en-US" b="1" dirty="0"/>
              <a:t> s, sh.mh</a:t>
            </a:r>
          </a:p>
          <a:p>
            <a:r>
              <a:rPr lang="en-US" b="1" dirty="0" err="1"/>
              <a:t>Fakultas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endParaRPr lang="en-US" b="1" dirty="0"/>
          </a:p>
          <a:p>
            <a:r>
              <a:rPr lang="en-US" b="1" dirty="0"/>
              <a:t>Universitas </a:t>
            </a:r>
            <a:r>
              <a:rPr lang="en-US" b="1" dirty="0" err="1"/>
              <a:t>medan</a:t>
            </a:r>
            <a:r>
              <a:rPr lang="en-US" b="1" dirty="0"/>
              <a:t> area</a:t>
            </a:r>
          </a:p>
          <a:p>
            <a:r>
              <a:rPr lang="en-US" b="1" dirty="0"/>
              <a:t>Medan, 2024</a:t>
            </a:r>
          </a:p>
        </p:txBody>
      </p:sp>
    </p:spTree>
    <p:extLst>
      <p:ext uri="{BB962C8B-B14F-4D97-AF65-F5344CB8AC3E}">
        <p14:creationId xmlns:p14="http://schemas.microsoft.com/office/powerpoint/2010/main" val="2877756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777B9-52E4-FC71-218A-86DA51F9D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UUD 1945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Amandemen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3C2CA-ACE0-239B-9094-861C64E47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b="0" i="0" u="none" strike="noStrike" baseline="0" dirty="0">
                <a:latin typeface="Times-Roman"/>
              </a:rPr>
              <a:t>UUD 1945 </a:t>
            </a:r>
            <a:r>
              <a:rPr lang="en-US" sz="2800" b="0" i="0" u="none" strike="noStrike" baseline="0" dirty="0" err="1">
                <a:latin typeface="Times-Roman"/>
              </a:rPr>
              <a:t>sebelum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amandemen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tidak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mengenal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istilah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lembaga</a:t>
            </a:r>
            <a:r>
              <a:rPr lang="en-US" sz="2800" b="0" i="0" u="none" strike="noStrike" baseline="0" dirty="0">
                <a:latin typeface="Times-Roman"/>
              </a:rPr>
              <a:t>/Lembaga</a:t>
            </a:r>
            <a:r>
              <a:rPr lang="en-US" sz="2800" dirty="0">
                <a:latin typeface="Times-Roman"/>
              </a:rPr>
              <a:t> </a:t>
            </a:r>
            <a:r>
              <a:rPr lang="en-US" sz="2800" b="0" i="0" u="none" strike="noStrike" baseline="0" dirty="0">
                <a:latin typeface="Times-Roman"/>
              </a:rPr>
              <a:t>negara. UUD 1945 </a:t>
            </a:r>
            <a:r>
              <a:rPr lang="en-US" sz="2800" b="0" i="0" u="none" strike="noStrike" baseline="0" dirty="0" err="1">
                <a:latin typeface="Times-Roman"/>
              </a:rPr>
              <a:t>secara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konsisten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menggunakan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istilah</a:t>
            </a:r>
            <a:r>
              <a:rPr lang="en-US" sz="2800" b="0" i="0" u="none" strike="noStrike" baseline="0" dirty="0">
                <a:latin typeface="Times-Roman"/>
              </a:rPr>
              <a:t> badan. Hal </a:t>
            </a:r>
            <a:r>
              <a:rPr lang="en-US" sz="2800" b="0" i="0" u="none" strike="noStrike" baseline="0" dirty="0" err="1">
                <a:latin typeface="Times-Roman"/>
              </a:rPr>
              <a:t>ini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dapat</a:t>
            </a:r>
            <a:r>
              <a:rPr lang="en-US" sz="280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dilihat</a:t>
            </a:r>
            <a:r>
              <a:rPr lang="en-US" sz="2800" b="0" i="0" u="none" strike="noStrike" baseline="0" dirty="0">
                <a:latin typeface="Times-Roman"/>
              </a:rPr>
              <a:t> pada Pasal 23 </a:t>
            </a:r>
            <a:r>
              <a:rPr lang="en-US" sz="2800" b="0" i="0" u="none" strike="noStrike" baseline="0" dirty="0" err="1">
                <a:latin typeface="Times-Roman"/>
              </a:rPr>
              <a:t>ayat</a:t>
            </a:r>
            <a:r>
              <a:rPr lang="en-US" sz="2800" b="0" i="0" u="none" strike="noStrike" baseline="0" dirty="0">
                <a:latin typeface="Times-Roman"/>
              </a:rPr>
              <a:t> (5) yang </a:t>
            </a:r>
            <a:r>
              <a:rPr lang="en-US" sz="2800" b="0" i="0" u="none" strike="noStrike" baseline="0" dirty="0" err="1">
                <a:latin typeface="Times-Roman"/>
              </a:rPr>
              <a:t>menyebut</a:t>
            </a:r>
            <a:r>
              <a:rPr lang="en-US" sz="2800" b="0" i="0" u="none" strike="noStrike" baseline="0" dirty="0">
                <a:latin typeface="Times-Roman"/>
              </a:rPr>
              <a:t> badan </a:t>
            </a:r>
            <a:r>
              <a:rPr lang="en-US" sz="2800" b="0" i="0" u="none" strike="noStrike" baseline="0" dirty="0" err="1">
                <a:latin typeface="Times-Roman"/>
              </a:rPr>
              <a:t>pemeriksa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keuangan</a:t>
            </a:r>
            <a:r>
              <a:rPr lang="en-US" sz="2800" b="0" i="0" u="none" strike="noStrike" baseline="0" dirty="0">
                <a:latin typeface="Times-Roman"/>
              </a:rPr>
              <a:t>, Pasal 24 </a:t>
            </a:r>
            <a:r>
              <a:rPr lang="en-US" sz="2800" b="0" i="0" u="none" strike="noStrike" baseline="0" dirty="0" err="1">
                <a:latin typeface="Times-Roman"/>
              </a:rPr>
              <a:t>ayat</a:t>
            </a:r>
            <a:r>
              <a:rPr lang="en-US" sz="2800" b="0" i="0" u="none" strike="noStrike" baseline="0" dirty="0">
                <a:latin typeface="Times-Roman"/>
              </a:rPr>
              <a:t> (2) yang </a:t>
            </a:r>
            <a:r>
              <a:rPr lang="en-US" sz="2800" b="0" i="0" u="none" strike="noStrike" baseline="0" dirty="0" err="1">
                <a:latin typeface="Times-Roman"/>
              </a:rPr>
              <a:t>menyebut</a:t>
            </a:r>
            <a:r>
              <a:rPr lang="en-US" sz="2800" b="0" i="0" u="none" strike="noStrike" baseline="0" dirty="0">
                <a:latin typeface="Times-Roman"/>
              </a:rPr>
              <a:t> badan-badan </a:t>
            </a:r>
            <a:r>
              <a:rPr lang="en-US" sz="2800" b="0" i="0" u="none" strike="noStrike" baseline="0" dirty="0" err="1">
                <a:latin typeface="Times-Roman"/>
              </a:rPr>
              <a:t>kehakiman</a:t>
            </a:r>
            <a:r>
              <a:rPr lang="en-US" sz="2800" b="0" i="0" u="none" strike="noStrike" baseline="0" dirty="0">
                <a:latin typeface="Times-Roman"/>
              </a:rPr>
              <a:t>, dan </a:t>
            </a:r>
            <a:r>
              <a:rPr lang="en-US" sz="2800" b="0" i="0" u="none" strike="noStrike" baseline="0" dirty="0" err="1">
                <a:latin typeface="Times-Roman"/>
              </a:rPr>
              <a:t>Penjelasan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Umum</a:t>
            </a:r>
            <a:r>
              <a:rPr lang="en-US" sz="2800" b="0" i="0" u="none" strike="noStrike" baseline="0" dirty="0">
                <a:latin typeface="Times-Roman"/>
              </a:rPr>
              <a:t> UUD 1945 </a:t>
            </a:r>
            <a:r>
              <a:rPr lang="en-US" sz="2800" b="0" i="0" u="none" strike="noStrike" baseline="0" dirty="0" err="1">
                <a:latin typeface="Times-Roman"/>
              </a:rPr>
              <a:t>mengenai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Sistem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Pemerintahan</a:t>
            </a:r>
            <a:r>
              <a:rPr lang="en-US" sz="2800" b="0" i="0" u="none" strike="noStrike" baseline="0" dirty="0">
                <a:latin typeface="Times-Roman"/>
              </a:rPr>
              <a:t> Negara </a:t>
            </a:r>
            <a:r>
              <a:rPr lang="en-US" sz="2800" b="0" i="0" u="none" strike="noStrike" baseline="0" dirty="0" err="1">
                <a:latin typeface="Times-Roman"/>
              </a:rPr>
              <a:t>angka</a:t>
            </a:r>
            <a:r>
              <a:rPr lang="en-US" sz="2800" b="0" i="0" u="none" strike="noStrike" baseline="0" dirty="0">
                <a:latin typeface="Times-Roman"/>
              </a:rPr>
              <a:t> 3 yang </a:t>
            </a:r>
            <a:r>
              <a:rPr lang="en-US" sz="2800" b="0" i="0" u="none" strike="noStrike" baseline="0" dirty="0" err="1">
                <a:latin typeface="Times-Roman"/>
              </a:rPr>
              <a:t>menyebutkan</a:t>
            </a:r>
            <a:r>
              <a:rPr lang="en-US" sz="2800" dirty="0">
                <a:latin typeface="Times-Roman"/>
              </a:rPr>
              <a:t> </a:t>
            </a:r>
            <a:r>
              <a:rPr lang="en-US" sz="2800" b="0" i="0" u="none" strike="noStrike" baseline="0" dirty="0">
                <a:latin typeface="Times-Roman"/>
              </a:rPr>
              <a:t>“</a:t>
            </a:r>
            <a:r>
              <a:rPr lang="en-US" sz="2800" b="0" i="0" u="none" strike="noStrike" baseline="0" dirty="0" err="1">
                <a:latin typeface="Times-Roman"/>
              </a:rPr>
              <a:t>Kedaulatan</a:t>
            </a:r>
            <a:r>
              <a:rPr lang="en-US" sz="2800" b="0" i="0" u="none" strike="noStrike" baseline="0" dirty="0">
                <a:latin typeface="Times-Roman"/>
              </a:rPr>
              <a:t> rakyat </a:t>
            </a:r>
            <a:r>
              <a:rPr lang="en-US" sz="2800" b="0" i="0" u="none" strike="noStrike" baseline="0" dirty="0" err="1">
                <a:latin typeface="Times-Roman"/>
              </a:rPr>
              <a:t>dipegang</a:t>
            </a:r>
            <a:r>
              <a:rPr lang="en-US" sz="2800" b="0" i="0" u="none" strike="noStrike" baseline="0" dirty="0">
                <a:latin typeface="Times-Roman"/>
              </a:rPr>
              <a:t> oleh </a:t>
            </a:r>
            <a:r>
              <a:rPr lang="en-US" sz="2800" b="0" i="0" u="none" strike="noStrike" baseline="0" dirty="0" err="1">
                <a:latin typeface="Times-Roman"/>
              </a:rPr>
              <a:t>suatu</a:t>
            </a:r>
            <a:r>
              <a:rPr lang="en-US" sz="2800" b="0" i="0" u="none" strike="noStrike" baseline="0" dirty="0">
                <a:latin typeface="Times-Roman"/>
              </a:rPr>
              <a:t> badan yang </a:t>
            </a:r>
            <a:r>
              <a:rPr lang="en-US" sz="2800" b="0" i="0" u="none" strike="noStrike" baseline="0" dirty="0" err="1">
                <a:latin typeface="Times-Roman"/>
              </a:rPr>
              <a:t>bernama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Majelis</a:t>
            </a:r>
            <a:r>
              <a:rPr lang="en-US" sz="280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Permusyawaratan</a:t>
            </a:r>
            <a:r>
              <a:rPr lang="en-US" sz="2800" b="0" i="0" u="none" strike="noStrike" baseline="0" dirty="0">
                <a:latin typeface="Times-Roman"/>
              </a:rPr>
              <a:t> Rakyat, </a:t>
            </a:r>
            <a:r>
              <a:rPr lang="en-US" sz="2800" b="0" i="0" u="none" strike="noStrike" baseline="0" dirty="0" err="1">
                <a:latin typeface="Times-Roman"/>
              </a:rPr>
              <a:t>sebagai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penjelmaan</a:t>
            </a:r>
            <a:r>
              <a:rPr lang="en-US" sz="2800" b="0" i="0" u="none" strike="noStrike" baseline="0" dirty="0">
                <a:latin typeface="Times-Roman"/>
              </a:rPr>
              <a:t> </a:t>
            </a:r>
            <a:r>
              <a:rPr lang="en-US" sz="2800" b="0" i="0" u="none" strike="noStrike" baseline="0" dirty="0" err="1">
                <a:latin typeface="Times-Roman"/>
              </a:rPr>
              <a:t>seluruh</a:t>
            </a:r>
            <a:r>
              <a:rPr lang="en-US" sz="2800" b="0" i="0" u="none" strike="noStrike" baseline="0" dirty="0">
                <a:latin typeface="Times-Roman"/>
              </a:rPr>
              <a:t> rakyat Indonesia </a:t>
            </a:r>
            <a:r>
              <a:rPr lang="de-DE" sz="2800" b="0" i="0" u="none" strike="noStrike" baseline="0" dirty="0">
                <a:latin typeface="Times-Roman"/>
              </a:rPr>
              <a:t>(</a:t>
            </a:r>
            <a:r>
              <a:rPr lang="de-DE" sz="2800" b="0" i="1" u="none" strike="noStrike" baseline="0" dirty="0">
                <a:latin typeface="Times-Italic"/>
              </a:rPr>
              <a:t>vertretungsorgan des Willens des Staatsvolkes</a:t>
            </a:r>
            <a:r>
              <a:rPr lang="de-DE" sz="2800" b="0" i="0" u="none" strike="noStrike" baseline="0" dirty="0">
                <a:latin typeface="Times-Roman"/>
              </a:rPr>
              <a:t>).”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42818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67065-4819-FB42-8844-4CBEDE7BE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KONSTITUSI RIS 1949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70B2E-DD80-7197-CB93-C399AA399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800" b="0" i="0" u="none" strike="noStrike" baseline="0" dirty="0" err="1">
                <a:latin typeface="Times-Roman"/>
              </a:rPr>
              <a:t>Sementara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alat-alat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perlengkapan</a:t>
            </a:r>
            <a:r>
              <a:rPr lang="en-US" sz="1800" b="0" i="0" u="none" strike="noStrike" baseline="0" dirty="0">
                <a:latin typeface="Times-Roman"/>
              </a:rPr>
              <a:t> federal </a:t>
            </a:r>
            <a:r>
              <a:rPr lang="en-US" sz="1800" b="0" i="0" u="none" strike="noStrike" baseline="0" dirty="0" err="1">
                <a:latin typeface="Times-Roman"/>
              </a:rPr>
              <a:t>Republik</a:t>
            </a:r>
            <a:r>
              <a:rPr lang="en-US" sz="1800" b="0" i="0" u="none" strike="noStrike" baseline="0" dirty="0">
                <a:latin typeface="Times-Roman"/>
              </a:rPr>
              <a:t> Indonesia </a:t>
            </a:r>
            <a:r>
              <a:rPr lang="en-US" sz="1800" b="0" i="0" u="none" strike="noStrike" baseline="0" dirty="0" err="1">
                <a:latin typeface="Times-Roman"/>
              </a:rPr>
              <a:t>Serikat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berdasarkan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Konstitusi</a:t>
            </a:r>
            <a:r>
              <a:rPr lang="en-US" sz="1800" b="0" i="0" u="none" strike="noStrike" baseline="0" dirty="0">
                <a:latin typeface="Times-Roman"/>
              </a:rPr>
              <a:t> RIS (Bab III </a:t>
            </a:r>
            <a:r>
              <a:rPr lang="en-US" sz="1800" b="0" i="0" u="none" strike="noStrike" baseline="0" dirty="0" err="1">
                <a:latin typeface="Times-Roman"/>
              </a:rPr>
              <a:t>Perlengkapan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Republik</a:t>
            </a:r>
            <a:r>
              <a:rPr lang="en-US" sz="1800" b="0" i="0" u="none" strike="noStrike" baseline="0" dirty="0">
                <a:latin typeface="Times-Roman"/>
              </a:rPr>
              <a:t> Indonesia </a:t>
            </a:r>
            <a:r>
              <a:rPr lang="en-US" sz="1800" b="0" i="0" u="none" strike="noStrike" baseline="0" dirty="0" err="1">
                <a:latin typeface="Times-Roman"/>
              </a:rPr>
              <a:t>Serikat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bagian</a:t>
            </a:r>
            <a:r>
              <a:rPr lang="en-US" sz="180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Ketentuan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Umum</a:t>
            </a:r>
            <a:r>
              <a:rPr lang="en-US" sz="1800" b="0" i="0" u="none" strike="noStrike" baseline="0" dirty="0">
                <a:latin typeface="Times-Roman"/>
              </a:rPr>
              <a:t>) </a:t>
            </a:r>
            <a:r>
              <a:rPr lang="en-US" sz="1800" b="0" i="0" u="none" strike="noStrike" baseline="0" dirty="0" err="1">
                <a:latin typeface="Times-Roman"/>
              </a:rPr>
              <a:t>menyebutkan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bahwa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alat-alat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perlengkapan</a:t>
            </a:r>
            <a:r>
              <a:rPr lang="en-US" sz="1800" b="0" i="0" u="none" strike="noStrike" baseline="0" dirty="0">
                <a:latin typeface="Times-Roman"/>
              </a:rPr>
              <a:t> federal </a:t>
            </a:r>
            <a:r>
              <a:rPr lang="en-US" sz="1800" b="0" i="0" u="none" strike="noStrike" baseline="0" dirty="0" err="1">
                <a:latin typeface="Times-Roman"/>
              </a:rPr>
              <a:t>Republik</a:t>
            </a:r>
            <a:r>
              <a:rPr lang="en-US" sz="1800" dirty="0">
                <a:latin typeface="Times-Roman"/>
              </a:rPr>
              <a:t> </a:t>
            </a:r>
            <a:r>
              <a:rPr lang="en-US" sz="1800" b="0" i="0" u="none" strike="noStrike" baseline="0" dirty="0">
                <a:latin typeface="Times-Roman"/>
              </a:rPr>
              <a:t>Indonesia </a:t>
            </a:r>
            <a:r>
              <a:rPr lang="en-US" sz="1800" b="0" i="0" u="none" strike="noStrike" baseline="0" dirty="0" err="1">
                <a:latin typeface="Times-Roman"/>
              </a:rPr>
              <a:t>Serikat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ialah</a:t>
            </a:r>
            <a:r>
              <a:rPr lang="en-US" sz="1800" b="0" i="0" u="none" strike="noStrike" baseline="0" dirty="0">
                <a:latin typeface="Times-Roman"/>
              </a:rPr>
              <a:t>:</a:t>
            </a:r>
          </a:p>
          <a:p>
            <a:pPr algn="l"/>
            <a:r>
              <a:rPr lang="en-US" sz="1800" b="0" i="0" u="none" strike="noStrike" baseline="0" dirty="0">
                <a:latin typeface="Helvetica" panose="020B0604020202020204" pitchFamily="34" charset="0"/>
              </a:rPr>
              <a:t>a. </a:t>
            </a:r>
            <a:r>
              <a:rPr lang="en-US" sz="1800" b="0" i="0" u="none" strike="noStrike" baseline="0" dirty="0" err="1">
                <a:latin typeface="Times-Roman"/>
              </a:rPr>
              <a:t>Presiden</a:t>
            </a:r>
            <a:r>
              <a:rPr lang="en-US" sz="1800" b="0" i="0" u="none" strike="noStrike" baseline="0" dirty="0">
                <a:latin typeface="Times-Roman"/>
              </a:rPr>
              <a:t>;</a:t>
            </a:r>
          </a:p>
          <a:p>
            <a:pPr algn="l"/>
            <a:r>
              <a:rPr lang="en-US" sz="1800" b="0" i="0" u="none" strike="noStrike" baseline="0" dirty="0">
                <a:latin typeface="Helvetica" panose="020B0604020202020204" pitchFamily="34" charset="0"/>
              </a:rPr>
              <a:t>b. </a:t>
            </a:r>
            <a:r>
              <a:rPr lang="en-US" sz="1800" b="0" i="0" u="none" strike="noStrike" baseline="0" dirty="0">
                <a:latin typeface="Times-Roman"/>
              </a:rPr>
              <a:t>Menteri-</a:t>
            </a:r>
            <a:r>
              <a:rPr lang="en-US" sz="1800" b="0" i="0" u="none" strike="noStrike" baseline="0" dirty="0" err="1">
                <a:latin typeface="Times-Roman"/>
              </a:rPr>
              <a:t>menteri</a:t>
            </a:r>
            <a:r>
              <a:rPr lang="en-US" sz="1800" b="0" i="0" u="none" strike="noStrike" baseline="0" dirty="0">
                <a:latin typeface="Times-Roman"/>
              </a:rPr>
              <a:t>;</a:t>
            </a:r>
          </a:p>
          <a:p>
            <a:pPr algn="l"/>
            <a:r>
              <a:rPr lang="en-US" sz="1800" b="0" i="0" u="none" strike="noStrike" baseline="0" dirty="0">
                <a:latin typeface="Helvetica" panose="020B0604020202020204" pitchFamily="34" charset="0"/>
              </a:rPr>
              <a:t>c. </a:t>
            </a:r>
            <a:r>
              <a:rPr lang="en-US" sz="1800" b="0" i="0" u="none" strike="noStrike" baseline="0" dirty="0" err="1">
                <a:latin typeface="Times-Roman"/>
              </a:rPr>
              <a:t>Senat</a:t>
            </a:r>
            <a:r>
              <a:rPr lang="en-US" sz="1800" b="0" i="0" u="none" strike="noStrike" baseline="0" dirty="0">
                <a:latin typeface="Times-Roman"/>
              </a:rPr>
              <a:t>;</a:t>
            </a:r>
          </a:p>
          <a:p>
            <a:pPr algn="l"/>
            <a:r>
              <a:rPr lang="en-US" sz="1800" b="0" i="0" u="none" strike="noStrike" baseline="0" dirty="0">
                <a:latin typeface="Helvetica" panose="020B0604020202020204" pitchFamily="34" charset="0"/>
              </a:rPr>
              <a:t>d. </a:t>
            </a:r>
            <a:r>
              <a:rPr lang="en-US" sz="1800" b="0" i="0" u="none" strike="noStrike" baseline="0" dirty="0">
                <a:latin typeface="Times-Roman"/>
              </a:rPr>
              <a:t>Dewan </a:t>
            </a:r>
            <a:r>
              <a:rPr lang="en-US" sz="1800" b="0" i="0" u="none" strike="noStrike" baseline="0" dirty="0" err="1">
                <a:latin typeface="Times-Roman"/>
              </a:rPr>
              <a:t>Perwakilan</a:t>
            </a:r>
            <a:r>
              <a:rPr lang="en-US" sz="1800" b="0" i="0" u="none" strike="noStrike" baseline="0" dirty="0">
                <a:latin typeface="Times-Roman"/>
              </a:rPr>
              <a:t> Rakyat;</a:t>
            </a:r>
          </a:p>
          <a:p>
            <a:pPr algn="l"/>
            <a:r>
              <a:rPr lang="en-US" sz="1800" b="0" i="0" u="none" strike="noStrike" baseline="0" dirty="0">
                <a:latin typeface="Helvetica" panose="020B0604020202020204" pitchFamily="34" charset="0"/>
              </a:rPr>
              <a:t>e. </a:t>
            </a:r>
            <a:r>
              <a:rPr lang="en-US" sz="1800" b="0" i="0" u="none" strike="noStrike" baseline="0" dirty="0" err="1">
                <a:latin typeface="Times-Roman"/>
              </a:rPr>
              <a:t>Mahkamah</a:t>
            </a:r>
            <a:r>
              <a:rPr lang="en-US" sz="1800" b="0" i="0" u="none" strike="noStrike" baseline="0" dirty="0">
                <a:latin typeface="Times-Roman"/>
              </a:rPr>
              <a:t> Agung Indonesia;</a:t>
            </a:r>
          </a:p>
          <a:p>
            <a:pPr algn="l"/>
            <a:r>
              <a:rPr lang="en-US" sz="1800" b="0" i="0" u="none" strike="noStrike" baseline="0" dirty="0">
                <a:latin typeface="Helvetica" panose="020B0604020202020204" pitchFamily="34" charset="0"/>
              </a:rPr>
              <a:t>f. </a:t>
            </a:r>
            <a:r>
              <a:rPr lang="en-US" sz="1800" b="0" i="0" u="none" strike="noStrike" baseline="0" dirty="0">
                <a:latin typeface="Times-Roman"/>
              </a:rPr>
              <a:t>Dewan </a:t>
            </a:r>
            <a:r>
              <a:rPr lang="en-US" sz="1800" b="0" i="0" u="none" strike="noStrike" baseline="0" dirty="0" err="1">
                <a:latin typeface="Times-Roman"/>
              </a:rPr>
              <a:t>Pengawas</a:t>
            </a:r>
            <a:r>
              <a:rPr lang="en-US" sz="1800" b="0" i="0" u="none" strike="noStrike" baseline="0" dirty="0">
                <a:latin typeface="Times-Roman"/>
              </a:rPr>
              <a:t> </a:t>
            </a:r>
            <a:r>
              <a:rPr lang="en-US" sz="1800" b="0" i="0" u="none" strike="noStrike" baseline="0" dirty="0" err="1">
                <a:latin typeface="Times-Roman"/>
              </a:rPr>
              <a:t>Keuangan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865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FDD8D-5FF8-C08E-42CA-05B77999C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UUD </a:t>
            </a:r>
            <a:r>
              <a:rPr lang="en-US" dirty="0" err="1"/>
              <a:t>Sementara</a:t>
            </a:r>
            <a:r>
              <a:rPr lang="en-US" dirty="0"/>
              <a:t> 1950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69037-A75E-1D22-FADA-3564F73D2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i-FI" sz="2800" b="0" i="0" u="none" strike="noStrike" baseline="0" dirty="0"/>
              <a:t>Konstitusi RIS dan UUDS 1950 menggunakan istilah alat perlengkapan </a:t>
            </a:r>
            <a:r>
              <a:rPr lang="en-US" sz="2800" b="0" i="0" u="none" strike="noStrike" baseline="0" dirty="0"/>
              <a:t>negara. Pasal 44 UUDS 1950 </a:t>
            </a:r>
            <a:r>
              <a:rPr lang="en-US" sz="2800" b="0" i="0" u="none" strike="noStrike" baseline="0" dirty="0" err="1"/>
              <a:t>menyebutkan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bahwa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alat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perlengkapan</a:t>
            </a:r>
            <a:r>
              <a:rPr lang="en-US" sz="2800" b="0" i="0" u="none" strike="noStrike" baseline="0" dirty="0"/>
              <a:t> negara </a:t>
            </a:r>
            <a:r>
              <a:rPr lang="en-US" sz="2800" b="0" i="0" u="none" strike="noStrike" baseline="0" dirty="0" err="1"/>
              <a:t>ialah</a:t>
            </a:r>
            <a:r>
              <a:rPr lang="en-US" sz="2800" b="0" i="0" u="none" strike="noStrike" baseline="0" dirty="0"/>
              <a:t>:</a:t>
            </a:r>
          </a:p>
          <a:p>
            <a:pPr algn="just"/>
            <a:r>
              <a:rPr lang="en-US" sz="2800" b="0" i="0" u="none" strike="noStrike" baseline="0" dirty="0"/>
              <a:t>a. </a:t>
            </a:r>
            <a:r>
              <a:rPr lang="en-US" sz="2800" b="0" i="0" u="none" strike="noStrike" baseline="0" dirty="0" err="1"/>
              <a:t>Presiden</a:t>
            </a:r>
            <a:r>
              <a:rPr lang="en-US" sz="2800" b="0" i="0" u="none" strike="noStrike" baseline="0" dirty="0"/>
              <a:t> dan Wakil </a:t>
            </a:r>
            <a:r>
              <a:rPr lang="en-US" sz="2800" b="0" i="0" u="none" strike="noStrike" baseline="0" dirty="0" err="1"/>
              <a:t>Presiden</a:t>
            </a:r>
            <a:r>
              <a:rPr lang="en-US" sz="2800" b="0" i="0" u="none" strike="noStrike" baseline="0" dirty="0"/>
              <a:t>;</a:t>
            </a:r>
          </a:p>
          <a:p>
            <a:pPr algn="just"/>
            <a:r>
              <a:rPr lang="en-US" sz="2800" b="0" i="0" u="none" strike="noStrike" baseline="0" dirty="0"/>
              <a:t>b. Menteri-</a:t>
            </a:r>
            <a:r>
              <a:rPr lang="en-US" sz="2800" b="0" i="0" u="none" strike="noStrike" baseline="0" dirty="0" err="1"/>
              <a:t>menteri</a:t>
            </a:r>
            <a:r>
              <a:rPr lang="en-US" sz="2800" b="0" i="0" u="none" strike="noStrike" baseline="0" dirty="0"/>
              <a:t>;</a:t>
            </a:r>
          </a:p>
          <a:p>
            <a:pPr algn="just"/>
            <a:r>
              <a:rPr lang="en-US" sz="2800" b="0" i="0" u="none" strike="noStrike" baseline="0" dirty="0"/>
              <a:t>c. Dewa </a:t>
            </a:r>
            <a:r>
              <a:rPr lang="en-US" sz="2800" b="0" i="0" u="none" strike="noStrike" baseline="0" dirty="0" err="1"/>
              <a:t>Perwakilan</a:t>
            </a:r>
            <a:r>
              <a:rPr lang="en-US" sz="2800" b="0" i="0" u="none" strike="noStrike" baseline="0" dirty="0"/>
              <a:t> Rakyat;</a:t>
            </a:r>
          </a:p>
          <a:p>
            <a:pPr algn="just"/>
            <a:r>
              <a:rPr lang="en-US" sz="2800" b="0" i="0" u="none" strike="noStrike" baseline="0" dirty="0"/>
              <a:t>d. </a:t>
            </a:r>
            <a:r>
              <a:rPr lang="en-US" sz="2800" b="0" i="0" u="none" strike="noStrike" baseline="0" dirty="0" err="1"/>
              <a:t>Mahkamah</a:t>
            </a:r>
            <a:r>
              <a:rPr lang="en-US" sz="2800" b="0" i="0" u="none" strike="noStrike" baseline="0" dirty="0"/>
              <a:t> Agung;</a:t>
            </a:r>
          </a:p>
          <a:p>
            <a:pPr algn="just"/>
            <a:r>
              <a:rPr lang="en-US" sz="2800" b="0" i="0" u="none" strike="noStrike" baseline="0" dirty="0"/>
              <a:t>e. Dewan </a:t>
            </a:r>
            <a:r>
              <a:rPr lang="en-US" sz="2800" b="0" i="0" u="none" strike="noStrike" baseline="0" dirty="0" err="1"/>
              <a:t>Pengawas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Keuangan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7051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19DEC-D997-D712-3E9E-719B2E379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10" y="228600"/>
            <a:ext cx="10847070" cy="5989320"/>
          </a:xfrm>
        </p:spPr>
        <p:txBody>
          <a:bodyPr>
            <a:noAutofit/>
          </a:bodyPr>
          <a:lstStyle/>
          <a:p>
            <a:pPr algn="just"/>
            <a:r>
              <a:rPr lang="en-US" b="0" i="0" u="none" strike="noStrike" baseline="0" dirty="0" err="1"/>
              <a:t>istilah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lembaga</a:t>
            </a:r>
            <a:r>
              <a:rPr lang="en-US" b="0" i="0" u="none" strike="noStrike" baseline="0" dirty="0"/>
              <a:t> negara </a:t>
            </a:r>
            <a:r>
              <a:rPr lang="en-US" b="0" i="0" u="none" strike="noStrike" baseline="0" dirty="0" err="1"/>
              <a:t>sebenarnya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selain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tidak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terdapat</a:t>
            </a:r>
            <a:r>
              <a:rPr lang="en-US" b="0" i="0" u="none" strike="noStrike" baseline="0" dirty="0"/>
              <a:t> di </a:t>
            </a:r>
            <a:r>
              <a:rPr lang="en-US" b="0" i="0" u="none" strike="noStrike" baseline="0" dirty="0" err="1"/>
              <a:t>dalam</a:t>
            </a:r>
            <a:r>
              <a:rPr lang="en-US" b="0" i="0" u="none" strike="noStrike" baseline="0" dirty="0"/>
              <a:t> UUD 1945, juga </a:t>
            </a:r>
            <a:r>
              <a:rPr lang="en-US" b="0" i="0" u="none" strike="noStrike" baseline="0" dirty="0" err="1"/>
              <a:t>tidak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terdapat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dalam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Konstitusi</a:t>
            </a:r>
            <a:r>
              <a:rPr lang="en-US" b="0" i="0" u="none" strike="noStrike" baseline="0" dirty="0"/>
              <a:t> RIS dan UUDS. </a:t>
            </a:r>
            <a:r>
              <a:rPr lang="en-US" b="0" i="0" u="none" strike="noStrike" baseline="0" dirty="0" err="1"/>
              <a:t>Istilah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lembaga</a:t>
            </a:r>
            <a:r>
              <a:rPr lang="en-US" b="0" i="0" u="none" strike="noStrike" baseline="0" dirty="0"/>
              <a:t> negara </a:t>
            </a:r>
            <a:r>
              <a:rPr lang="en-US" b="0" i="0" u="none" strike="noStrike" baseline="0" dirty="0" err="1"/>
              <a:t>pertama</a:t>
            </a:r>
            <a:r>
              <a:rPr lang="en-US" b="0" i="0" u="none" strike="noStrike" baseline="0" dirty="0"/>
              <a:t> kali </a:t>
            </a:r>
            <a:r>
              <a:rPr lang="en-US" b="0" i="0" u="none" strike="noStrike" baseline="0" dirty="0" err="1"/>
              <a:t>muncul</a:t>
            </a:r>
            <a:r>
              <a:rPr lang="en-US" b="0" i="0" u="none" strike="noStrike" baseline="0" dirty="0"/>
              <a:t> di </a:t>
            </a:r>
            <a:r>
              <a:rPr lang="en-US" b="0" i="0" u="none" strike="noStrike" baseline="0" dirty="0" err="1"/>
              <a:t>dalam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Ketetapan</a:t>
            </a:r>
            <a:r>
              <a:rPr lang="en-US" b="0" i="0" u="none" strike="noStrike" baseline="0" dirty="0"/>
              <a:t> MPRS No. VIII/MPRS/1965 </a:t>
            </a:r>
            <a:r>
              <a:rPr lang="en-US" b="0" i="0" u="none" strike="noStrike" baseline="0" dirty="0" err="1"/>
              <a:t>tentang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Prinsip-Prinsip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Musyawarah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untuk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Mufakat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dalam</a:t>
            </a:r>
            <a:r>
              <a:rPr lang="en-US" b="0" i="0" u="none" strike="noStrike" baseline="0" dirty="0"/>
              <a:t> </a:t>
            </a:r>
            <a:r>
              <a:rPr lang="it-IT" b="0" i="0" u="none" strike="noStrike" baseline="0" dirty="0"/>
              <a:t>Demokrasi Terpimpin sebagai Pedoman bagi Lembaga Lembaga </a:t>
            </a:r>
            <a:r>
              <a:rPr lang="en-US" b="0" i="0" u="none" strike="noStrike" baseline="0" dirty="0" err="1"/>
              <a:t>Permusyawaratan</a:t>
            </a:r>
            <a:r>
              <a:rPr lang="en-US" b="0" i="0" u="none" strike="noStrike" baseline="0" dirty="0"/>
              <a:t>/</a:t>
            </a:r>
            <a:r>
              <a:rPr lang="en-US" b="0" i="0" u="none" strike="noStrike" baseline="0" dirty="0" err="1"/>
              <a:t>Perwakilan</a:t>
            </a:r>
            <a:r>
              <a:rPr lang="en-US" b="0" i="0" u="none" strike="noStrike" baseline="0" dirty="0"/>
              <a:t>. Pada Bab IV </a:t>
            </a:r>
            <a:r>
              <a:rPr lang="en-US" b="0" i="0" u="none" strike="noStrike" baseline="0" dirty="0" err="1"/>
              <a:t>Ketetapan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ini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disebutkan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bahwa</a:t>
            </a:r>
            <a:r>
              <a:rPr lang="en-US" dirty="0"/>
              <a:t> </a:t>
            </a:r>
            <a:r>
              <a:rPr lang="pt-BR" b="0" i="0" u="none" strike="noStrike" baseline="0" dirty="0"/>
              <a:t>lembaga-lembaga negara berdasarkan UUD 1945 adalah:</a:t>
            </a:r>
          </a:p>
          <a:p>
            <a:pPr algn="just"/>
            <a:r>
              <a:rPr lang="en-US" b="0" i="0" u="none" strike="noStrike" baseline="0" dirty="0"/>
              <a:t>a. </a:t>
            </a:r>
            <a:r>
              <a:rPr lang="en-US" b="0" i="0" u="none" strike="noStrike" baseline="0" dirty="0" err="1"/>
              <a:t>Majelis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Permusyawaratan</a:t>
            </a:r>
            <a:r>
              <a:rPr lang="en-US" b="0" i="0" u="none" strike="noStrike" baseline="0" dirty="0"/>
              <a:t> Rakyat;</a:t>
            </a:r>
          </a:p>
          <a:p>
            <a:pPr algn="just"/>
            <a:r>
              <a:rPr lang="en-US" b="0" i="0" u="none" strike="noStrike" baseline="0" dirty="0"/>
              <a:t>b. Dewan </a:t>
            </a:r>
            <a:r>
              <a:rPr lang="en-US" b="0" i="0" u="none" strike="noStrike" baseline="0" dirty="0" err="1"/>
              <a:t>Perwakilan</a:t>
            </a:r>
            <a:r>
              <a:rPr lang="en-US" b="0" i="0" u="none" strike="noStrike" baseline="0" dirty="0"/>
              <a:t> rakyat;</a:t>
            </a:r>
          </a:p>
          <a:p>
            <a:pPr algn="just"/>
            <a:r>
              <a:rPr lang="en-US" b="0" i="0" u="none" strike="noStrike" baseline="0" dirty="0"/>
              <a:t>c. Kementerian Negara;</a:t>
            </a:r>
          </a:p>
          <a:p>
            <a:pPr algn="just"/>
            <a:r>
              <a:rPr lang="en-US" b="0" i="0" u="none" strike="noStrike" baseline="0" dirty="0"/>
              <a:t>d. Dewan </a:t>
            </a:r>
            <a:r>
              <a:rPr lang="en-US" b="0" i="0" u="none" strike="noStrike" baseline="0" dirty="0" err="1"/>
              <a:t>Pertimbangan</a:t>
            </a:r>
            <a:r>
              <a:rPr lang="en-US" b="0" i="0" u="none" strike="noStrike" baseline="0" dirty="0"/>
              <a:t> Agung;</a:t>
            </a:r>
          </a:p>
          <a:p>
            <a:pPr algn="just"/>
            <a:r>
              <a:rPr lang="en-US" b="0" i="0" u="none" strike="noStrike" baseline="0" dirty="0"/>
              <a:t>e. </a:t>
            </a:r>
            <a:r>
              <a:rPr lang="en-US" b="0" i="0" u="none" strike="noStrike" baseline="0" dirty="0" err="1"/>
              <a:t>Pemerintah</a:t>
            </a:r>
            <a:r>
              <a:rPr lang="en-US" b="0" i="0" u="none" strike="noStrike" baseline="0" dirty="0"/>
              <a:t> Daerah;</a:t>
            </a:r>
          </a:p>
          <a:p>
            <a:pPr algn="just"/>
            <a:r>
              <a:rPr lang="en-US" b="0" i="0" u="none" strike="noStrike" baseline="0" dirty="0"/>
              <a:t>f. Badan </a:t>
            </a:r>
            <a:r>
              <a:rPr lang="en-US" b="0" i="0" u="none" strike="noStrike" baseline="0" dirty="0" err="1"/>
              <a:t>Pemeriksa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Keuangan</a:t>
            </a:r>
            <a:r>
              <a:rPr lang="en-US" b="0" i="0" u="none" strike="noStrike" baseline="0" dirty="0"/>
              <a:t>;</a:t>
            </a:r>
          </a:p>
          <a:p>
            <a:pPr algn="just"/>
            <a:r>
              <a:rPr lang="en-US" b="0" i="0" u="none" strike="noStrike" baseline="0" dirty="0"/>
              <a:t>g. </a:t>
            </a:r>
            <a:r>
              <a:rPr lang="en-US" b="0" i="0" u="none" strike="noStrike" baseline="0" dirty="0" err="1"/>
              <a:t>Mahkamah</a:t>
            </a:r>
            <a:r>
              <a:rPr lang="en-US" b="0" i="0" u="none" strike="noStrike" baseline="0" dirty="0"/>
              <a:t> Agung, dan</a:t>
            </a:r>
          </a:p>
          <a:p>
            <a:pPr algn="l"/>
            <a:r>
              <a:rPr lang="en-US" b="0" i="0" u="none" strike="noStrike" baseline="0" dirty="0"/>
              <a:t>h. Lembaga-</a:t>
            </a:r>
            <a:r>
              <a:rPr lang="en-US" b="0" i="0" u="none" strike="noStrike" baseline="0" dirty="0" err="1"/>
              <a:t>lembaga</a:t>
            </a:r>
            <a:r>
              <a:rPr lang="en-US" b="0" i="0" u="none" strike="noStrike" baseline="0" dirty="0"/>
              <a:t> negara </a:t>
            </a:r>
            <a:r>
              <a:rPr lang="en-US" b="0" i="0" u="none" strike="noStrike" baseline="0" dirty="0" err="1"/>
              <a:t>berdasarkan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peraturan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perundang-undangan</a:t>
            </a:r>
            <a:endParaRPr lang="en-US" b="0" i="0" u="none" strike="noStrike" baseline="0" dirty="0"/>
          </a:p>
          <a:p>
            <a:pPr algn="l"/>
            <a:r>
              <a:rPr lang="en-US" b="0" i="0" u="none" strike="noStrike" baseline="0" dirty="0" err="1"/>
              <a:t>lainnya</a:t>
            </a:r>
            <a:r>
              <a:rPr lang="en-US" b="0" i="0" u="none" strike="noStrike" baseline="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062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4752-AC7B-5877-52C0-086D71EA2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Lembaga Negara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Amandemen</a:t>
            </a:r>
            <a:r>
              <a:rPr lang="en-US" dirty="0"/>
              <a:t> UUD 1945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46AD3-2607-001A-F805-E0D2FBCE1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400" b="0" i="0" u="none" strike="noStrike" baseline="0" dirty="0"/>
              <a:t>UUD Negara RI </a:t>
            </a:r>
            <a:r>
              <a:rPr lang="en-US" sz="2400" b="0" i="0" u="none" strike="noStrike" baseline="0" dirty="0" err="1"/>
              <a:t>Tahun</a:t>
            </a:r>
            <a:r>
              <a:rPr lang="en-US" sz="2400" b="0" i="0" u="none" strike="noStrike" baseline="0" dirty="0"/>
              <a:t> 1945 </a:t>
            </a:r>
            <a:r>
              <a:rPr lang="en-US" sz="2400" b="0" i="0" u="none" strike="noStrike" baseline="0" dirty="0" err="1"/>
              <a:t>menyebutkan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banyak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lembaga</a:t>
            </a:r>
            <a:r>
              <a:rPr lang="en-US" sz="2400" b="0" i="0" u="none" strike="noStrike" baseline="0" dirty="0"/>
              <a:t>/badan </a:t>
            </a:r>
            <a:r>
              <a:rPr lang="en-US" sz="2400" b="0" i="0" u="none" strike="noStrike" baseline="0" dirty="0" err="1"/>
              <a:t>dibandingkan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dengan</a:t>
            </a:r>
            <a:r>
              <a:rPr lang="en-US" sz="2400" b="0" i="0" u="none" strike="noStrike" baseline="0" dirty="0"/>
              <a:t> badan-badan yang </a:t>
            </a:r>
            <a:r>
              <a:rPr lang="en-US" sz="2400" b="0" i="0" u="none" strike="noStrike" baseline="0" dirty="0" err="1"/>
              <a:t>disebut</a:t>
            </a:r>
            <a:r>
              <a:rPr lang="en-US" sz="2400" b="0" i="0" u="none" strike="noStrike" baseline="0" dirty="0"/>
              <a:t> di </a:t>
            </a:r>
            <a:r>
              <a:rPr lang="en-US" sz="2400" b="0" i="0" u="none" strike="noStrike" baseline="0" dirty="0" err="1"/>
              <a:t>dalam</a:t>
            </a:r>
            <a:r>
              <a:rPr lang="en-US" sz="2400" b="0" i="0" u="none" strike="noStrike" baseline="0" dirty="0"/>
              <a:t> UUD 1945 </a:t>
            </a:r>
            <a:r>
              <a:rPr lang="en-US" sz="2400" b="0" i="0" u="none" strike="noStrike" baseline="0" dirty="0" err="1"/>
              <a:t>sebelum</a:t>
            </a:r>
            <a:r>
              <a:rPr lang="en-US" sz="2400" dirty="0"/>
              <a:t> </a:t>
            </a:r>
            <a:r>
              <a:rPr lang="en-US" sz="2400" b="0" i="0" u="none" strike="noStrike" baseline="0" dirty="0" err="1"/>
              <a:t>perubahan</a:t>
            </a:r>
            <a:r>
              <a:rPr lang="en-US" sz="2400" b="0" i="0" u="none" strike="noStrike" baseline="0" dirty="0"/>
              <a:t>. </a:t>
            </a:r>
            <a:r>
              <a:rPr lang="en-US" sz="2400" b="0" i="0" u="none" strike="noStrike" baseline="0" dirty="0" err="1"/>
              <a:t>Penyebutan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tersebut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baik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dalam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satu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nomenklatur</a:t>
            </a:r>
            <a:r>
              <a:rPr lang="en-US" sz="2400" b="0" i="0" u="none" strike="noStrike" baseline="0" dirty="0"/>
              <a:t> yang </a:t>
            </a:r>
            <a:r>
              <a:rPr lang="en-US" sz="2400" b="0" i="0" u="none" strike="noStrike" baseline="0" dirty="0" err="1"/>
              <a:t>eksplisit</a:t>
            </a:r>
            <a:r>
              <a:rPr lang="en-US" sz="2400" dirty="0"/>
              <a:t> </a:t>
            </a:r>
            <a:r>
              <a:rPr lang="en-US" sz="2400" b="0" i="0" u="none" strike="noStrike" baseline="0" dirty="0" err="1"/>
              <a:t>berupa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nama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lembaga</a:t>
            </a:r>
            <a:r>
              <a:rPr lang="en-US" sz="2400" b="0" i="0" u="none" strike="noStrike" baseline="0" dirty="0"/>
              <a:t> yang </a:t>
            </a:r>
            <a:r>
              <a:rPr lang="en-US" sz="2400" b="0" i="0" u="none" strike="noStrike" baseline="0" dirty="0" err="1"/>
              <a:t>bersangkutan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maupun</a:t>
            </a:r>
            <a:r>
              <a:rPr lang="en-US" sz="2400" b="0" i="0" u="none" strike="noStrike" baseline="0" dirty="0"/>
              <a:t> yang </a:t>
            </a:r>
            <a:r>
              <a:rPr lang="en-US" sz="2400" b="0" i="0" u="none" strike="noStrike" baseline="0" dirty="0" err="1"/>
              <a:t>tanpa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nomenklatur</a:t>
            </a:r>
            <a:r>
              <a:rPr lang="en-US" sz="2400" b="0" i="0" u="none" strike="noStrike" baseline="0" dirty="0"/>
              <a:t> yang </a:t>
            </a:r>
            <a:r>
              <a:rPr lang="en-US" sz="2400" b="0" i="0" u="none" strike="noStrike" baseline="0" dirty="0" err="1"/>
              <a:t>eksplisit</a:t>
            </a:r>
            <a:r>
              <a:rPr lang="en-US" sz="2400" b="0" i="0" u="none" strike="noStrike" baseline="0" dirty="0"/>
              <a:t>. </a:t>
            </a:r>
            <a:r>
              <a:rPr lang="en-US" sz="2400" b="0" i="0" u="none" strike="noStrike" baseline="0" dirty="0" err="1"/>
              <a:t>Beberapa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lembaga</a:t>
            </a:r>
            <a:r>
              <a:rPr lang="en-US" sz="2400" b="0" i="0" u="none" strike="noStrike" baseline="0" dirty="0"/>
              <a:t> yang </a:t>
            </a:r>
            <a:r>
              <a:rPr lang="en-US" sz="2400" b="0" i="0" u="none" strike="noStrike" baseline="0" dirty="0" err="1"/>
              <a:t>disebutkan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dengan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nomenklatur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adalah</a:t>
            </a:r>
            <a:r>
              <a:rPr lang="en-US" sz="2400" b="0" i="0" u="none" strike="noStrike" baseline="0" dirty="0"/>
              <a:t>: </a:t>
            </a:r>
            <a:r>
              <a:rPr lang="en-US" sz="2400" b="0" i="0" u="none" strike="noStrike" baseline="0" dirty="0" err="1"/>
              <a:t>Majelis</a:t>
            </a:r>
            <a:r>
              <a:rPr lang="en-US" sz="2400" dirty="0"/>
              <a:t> </a:t>
            </a:r>
            <a:r>
              <a:rPr lang="en-US" sz="2400" b="0" i="0" u="none" strike="noStrike" baseline="0" dirty="0" err="1"/>
              <a:t>Permusyawaratan</a:t>
            </a:r>
            <a:r>
              <a:rPr lang="en-US" sz="2400" b="0" i="0" u="none" strike="noStrike" baseline="0" dirty="0"/>
              <a:t> Rakyat (MPR), Dewan </a:t>
            </a:r>
            <a:r>
              <a:rPr lang="en-US" sz="2400" b="0" i="0" u="none" strike="noStrike" baseline="0" dirty="0" err="1"/>
              <a:t>Perwakilan</a:t>
            </a:r>
            <a:r>
              <a:rPr lang="en-US" sz="2400" b="0" i="0" u="none" strike="noStrike" baseline="0" dirty="0"/>
              <a:t> Rakyat (DPR), Dewan </a:t>
            </a:r>
            <a:r>
              <a:rPr lang="nl-NL" sz="2400" b="0" i="0" u="none" strike="noStrike" baseline="0" dirty="0"/>
              <a:t>Perwakilan Daerah (DPD), Dewan Perwakilan Rakyat Daerah (DPRD), Presiden, </a:t>
            </a:r>
            <a:r>
              <a:rPr lang="en-US" sz="2400" b="0" i="0" u="none" strike="noStrike" baseline="0" dirty="0"/>
              <a:t>Wakil </a:t>
            </a:r>
            <a:r>
              <a:rPr lang="en-US" sz="2400" b="0" i="0" u="none" strike="noStrike" baseline="0" dirty="0" err="1"/>
              <a:t>Presiden</a:t>
            </a:r>
            <a:r>
              <a:rPr lang="en-US" sz="2400" b="0" i="0" u="none" strike="noStrike" baseline="0" dirty="0"/>
              <a:t>, Menteri (</a:t>
            </a:r>
            <a:r>
              <a:rPr lang="en-US" sz="2400" b="0" i="0" u="none" strike="noStrike" baseline="0" dirty="0" err="1"/>
              <a:t>khususnya</a:t>
            </a:r>
            <a:r>
              <a:rPr lang="en-US" sz="2400" b="0" i="0" u="none" strike="noStrike" baseline="0" dirty="0"/>
              <a:t> Menteri </a:t>
            </a:r>
            <a:r>
              <a:rPr lang="en-US" sz="2400" b="0" i="0" u="none" strike="noStrike" baseline="0" dirty="0" err="1"/>
              <a:t>Dalam</a:t>
            </a:r>
            <a:r>
              <a:rPr lang="en-US" sz="2400" b="0" i="0" u="none" strike="noStrike" baseline="0" dirty="0"/>
              <a:t> Negeri, Menteri </a:t>
            </a:r>
            <a:r>
              <a:rPr lang="en-US" sz="2400" b="0" i="0" u="none" strike="noStrike" baseline="0" dirty="0" err="1"/>
              <a:t>Luar</a:t>
            </a:r>
            <a:r>
              <a:rPr lang="en-US" sz="2400" b="0" i="0" u="none" strike="noStrike" baseline="0" dirty="0"/>
              <a:t> Negeri, dan Menteri </a:t>
            </a:r>
            <a:r>
              <a:rPr lang="en-US" sz="2400" b="0" i="0" u="none" strike="noStrike" baseline="0" dirty="0" err="1"/>
              <a:t>Pertahanan</a:t>
            </a:r>
            <a:r>
              <a:rPr lang="en-US" sz="2400" b="0" i="0" u="none" strike="noStrike" baseline="0" dirty="0"/>
              <a:t>), </a:t>
            </a:r>
            <a:r>
              <a:rPr lang="en-US" sz="2400" b="0" i="0" u="none" strike="noStrike" baseline="0" dirty="0" err="1"/>
              <a:t>Gubernur</a:t>
            </a:r>
            <a:r>
              <a:rPr lang="en-US" sz="2400" b="0" i="0" u="none" strike="noStrike" baseline="0" dirty="0"/>
              <a:t>, </a:t>
            </a:r>
            <a:r>
              <a:rPr lang="en-US" sz="2400" b="0" i="0" u="none" strike="noStrike" baseline="0" dirty="0" err="1"/>
              <a:t>Walikota</a:t>
            </a:r>
            <a:r>
              <a:rPr lang="en-US" sz="2400" b="0" i="0" u="none" strike="noStrike" baseline="0" dirty="0"/>
              <a:t>, </a:t>
            </a:r>
            <a:r>
              <a:rPr lang="en-US" sz="2400" b="0" i="0" u="none" strike="noStrike" baseline="0" dirty="0" err="1"/>
              <a:t>Bupati</a:t>
            </a:r>
            <a:r>
              <a:rPr lang="en-US" sz="2400" b="0" i="0" u="none" strike="noStrike" baseline="0" dirty="0"/>
              <a:t>, </a:t>
            </a:r>
            <a:r>
              <a:rPr lang="en-US" sz="2400" b="0" i="0" u="none" strike="noStrike" baseline="0" dirty="0" err="1"/>
              <a:t>Tentara</a:t>
            </a:r>
            <a:r>
              <a:rPr lang="en-US" sz="2400" b="0" i="0" u="none" strike="noStrike" baseline="0" dirty="0"/>
              <a:t> Nasional Indonesia, </a:t>
            </a:r>
            <a:r>
              <a:rPr lang="en-US" sz="2400" b="0" i="0" u="none" strike="noStrike" baseline="0" dirty="0" err="1"/>
              <a:t>Kepolisian</a:t>
            </a:r>
            <a:r>
              <a:rPr lang="en-US" sz="2400" b="0" i="0" u="none" strike="noStrike" baseline="0" dirty="0"/>
              <a:t> Negara </a:t>
            </a:r>
            <a:r>
              <a:rPr lang="en-US" sz="2400" b="0" i="0" u="none" strike="noStrike" baseline="0" dirty="0" err="1"/>
              <a:t>Republik</a:t>
            </a:r>
            <a:r>
              <a:rPr lang="en-US" sz="2400" b="0" i="0" u="none" strike="noStrike" baseline="0" dirty="0"/>
              <a:t> Indonesia; </a:t>
            </a:r>
            <a:r>
              <a:rPr lang="en-US" sz="2400" b="0" i="0" u="none" strike="noStrike" baseline="0" dirty="0" err="1"/>
              <a:t>Mahkamah</a:t>
            </a:r>
            <a:r>
              <a:rPr lang="en-US" sz="2400" b="0" i="0" u="none" strike="noStrike" baseline="0" dirty="0"/>
              <a:t> Agung (MA)</a:t>
            </a:r>
            <a:r>
              <a:rPr lang="en-US" sz="2400" dirty="0"/>
              <a:t>, </a:t>
            </a:r>
            <a:r>
              <a:rPr lang="en-US" sz="2400" b="0" i="0" u="none" strike="noStrike" baseline="0" dirty="0" err="1"/>
              <a:t>Mahkamah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Konstitusi</a:t>
            </a:r>
            <a:r>
              <a:rPr lang="en-US" sz="2400" b="0" i="0" u="none" strike="noStrike" baseline="0" dirty="0"/>
              <a:t> (MK), </a:t>
            </a:r>
            <a:r>
              <a:rPr lang="en-US" sz="2400" b="0" i="0" u="none" strike="noStrike" baseline="0" dirty="0" err="1"/>
              <a:t>Komisi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Yudisial</a:t>
            </a:r>
            <a:r>
              <a:rPr lang="en-US" sz="2400" b="0" i="0" u="none" strike="noStrike" baseline="0" dirty="0"/>
              <a:t> (KY), dan Badan </a:t>
            </a:r>
            <a:r>
              <a:rPr lang="en-US" sz="2400" b="0" i="0" u="none" strike="noStrike" baseline="0" dirty="0" err="1"/>
              <a:t>Pemeriksa</a:t>
            </a:r>
            <a:r>
              <a:rPr lang="en-US" sz="2400" dirty="0"/>
              <a:t> </a:t>
            </a:r>
            <a:r>
              <a:rPr lang="en-US" sz="2400" b="0" i="0" u="none" strike="noStrike" baseline="0" dirty="0" err="1"/>
              <a:t>Keuangan</a:t>
            </a:r>
            <a:r>
              <a:rPr lang="en-US" sz="2400" b="0" i="0" u="none" strike="noStrike" baseline="0" dirty="0"/>
              <a:t> (BPK). </a:t>
            </a:r>
            <a:r>
              <a:rPr lang="en-US" sz="2400" b="0" i="0" u="none" strike="noStrike" baseline="0" dirty="0" err="1"/>
              <a:t>Sementara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lembaga</a:t>
            </a:r>
            <a:r>
              <a:rPr lang="en-US" sz="2400" b="0" i="0" u="none" strike="noStrike" baseline="0" dirty="0"/>
              <a:t>/badan yang </a:t>
            </a:r>
            <a:r>
              <a:rPr lang="en-US" sz="2400" b="0" i="0" u="none" strike="noStrike" baseline="0" dirty="0" err="1"/>
              <a:t>nomenklaturnya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tidak</a:t>
            </a:r>
            <a:r>
              <a:rPr lang="en-US" sz="2400" dirty="0"/>
              <a:t> </a:t>
            </a:r>
            <a:r>
              <a:rPr lang="en-US" sz="2400" b="0" i="0" u="none" strike="noStrike" baseline="0" dirty="0" err="1"/>
              <a:t>disebutkan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secara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eksplisit</a:t>
            </a:r>
            <a:r>
              <a:rPr lang="en-US" sz="2400" b="0" i="0" u="none" strike="noStrike" baseline="0" dirty="0"/>
              <a:t>, </a:t>
            </a:r>
            <a:r>
              <a:rPr lang="en-US" sz="2400" b="0" i="0" u="none" strike="noStrike" baseline="0" dirty="0" err="1"/>
              <a:t>adalah</a:t>
            </a:r>
            <a:r>
              <a:rPr lang="en-US" sz="2400" b="0" i="0" u="none" strike="noStrike" baseline="0" dirty="0"/>
              <a:t> dewan </a:t>
            </a:r>
            <a:r>
              <a:rPr lang="en-US" sz="2400" b="0" i="0" u="none" strike="noStrike" baseline="0" dirty="0" err="1"/>
              <a:t>pertimbangan</a:t>
            </a:r>
            <a:r>
              <a:rPr lang="en-US" sz="2400" b="0" i="0" u="none" strike="noStrike" baseline="0" dirty="0"/>
              <a:t>, </a:t>
            </a:r>
            <a:r>
              <a:rPr lang="en-US" sz="2400" b="0" i="0" u="none" strike="noStrike" baseline="0" dirty="0" err="1"/>
              <a:t>komisi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pemilihan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umum</a:t>
            </a:r>
            <a:r>
              <a:rPr lang="en-US" sz="2400" b="0" i="0" u="none" strike="noStrike" baseline="0" dirty="0"/>
              <a:t>, dan bank </a:t>
            </a:r>
            <a:r>
              <a:rPr lang="en-US" sz="2400" b="0" i="0" u="none" strike="noStrike" baseline="0" dirty="0" err="1"/>
              <a:t>sentral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7834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C912-AB5B-17E0-E552-F2D3690A3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474134"/>
            <a:ext cx="11361420" cy="578950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 err="1"/>
              <a:t>Menurut</a:t>
            </a:r>
            <a:r>
              <a:rPr lang="en-US" sz="2800" b="0" i="0" u="none" strike="noStrike" baseline="0" dirty="0"/>
              <a:t> HAS </a:t>
            </a:r>
            <a:r>
              <a:rPr lang="en-US" sz="2800" b="0" i="0" u="none" strike="noStrike" baseline="0" dirty="0" err="1"/>
              <a:t>Natabaya</a:t>
            </a:r>
            <a:r>
              <a:rPr lang="en-US" sz="2800" dirty="0"/>
              <a:t> </a:t>
            </a:r>
            <a:r>
              <a:rPr lang="en-US" sz="2800" b="0" i="0" u="none" strike="noStrike" baseline="0" dirty="0"/>
              <a:t>organ/</a:t>
            </a:r>
            <a:r>
              <a:rPr lang="en-US" sz="2800" b="0" i="0" u="none" strike="noStrike" baseline="0" dirty="0" err="1"/>
              <a:t>lembaga</a:t>
            </a:r>
            <a:r>
              <a:rPr lang="en-US" sz="2800" b="0" i="0" u="none" strike="noStrike" baseline="0" dirty="0"/>
              <a:t>/badan negara, </a:t>
            </a:r>
            <a:r>
              <a:rPr lang="en-US" sz="2800" b="0" i="0" u="none" strike="noStrike" baseline="0" dirty="0" err="1"/>
              <a:t>baik</a:t>
            </a:r>
            <a:r>
              <a:rPr lang="en-US" sz="2800" b="0" i="0" u="none" strike="noStrike" baseline="0" dirty="0"/>
              <a:t> yang </a:t>
            </a:r>
            <a:r>
              <a:rPr lang="en-US" sz="2800" b="0" i="0" u="none" strike="noStrike" baseline="0" dirty="0" err="1"/>
              <a:t>kewenangannya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diberikan</a:t>
            </a:r>
            <a:r>
              <a:rPr lang="en-US" sz="2800" b="0" i="0" u="none" strike="noStrike" baseline="0" dirty="0"/>
              <a:t> oleh UUD </a:t>
            </a:r>
            <a:r>
              <a:rPr lang="en-US" sz="2800" b="0" i="0" u="none" strike="noStrike" baseline="0" dirty="0" err="1"/>
              <a:t>maupun</a:t>
            </a:r>
            <a:r>
              <a:rPr lang="en-US" sz="2800" b="0" i="0" u="none" strike="noStrike" baseline="0" dirty="0"/>
              <a:t> oleh UU, yang </a:t>
            </a:r>
            <a:r>
              <a:rPr lang="en-US" sz="2800" b="0" i="0" u="none" strike="noStrike" baseline="0" dirty="0" err="1"/>
              <a:t>dimuat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secara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tegas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dalam</a:t>
            </a:r>
            <a:r>
              <a:rPr lang="en-US" sz="2800" b="0" i="0" u="none" strike="noStrike" baseline="0" dirty="0"/>
              <a:t> UUD 1945 </a:t>
            </a:r>
            <a:r>
              <a:rPr lang="en-US" sz="2800" b="0" i="0" u="none" strike="noStrike" baseline="0" dirty="0" err="1"/>
              <a:t>Pasca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amandemen</a:t>
            </a:r>
            <a:r>
              <a:rPr lang="en-US" sz="2800" dirty="0"/>
              <a:t> </a:t>
            </a:r>
            <a:r>
              <a:rPr lang="en-US" sz="2800" b="0" i="0" u="none" strike="noStrike" baseline="0" dirty="0" err="1"/>
              <a:t>adalah</a:t>
            </a:r>
            <a:r>
              <a:rPr lang="en-US" sz="2800" b="0" i="0" u="none" strike="noStrike" baseline="0" dirty="0"/>
              <a:t>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1. </a:t>
            </a:r>
            <a:r>
              <a:rPr lang="en-US" sz="2800" b="0" i="0" u="none" strike="noStrike" baseline="0" dirty="0" err="1"/>
              <a:t>Majelis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Permusyawaratan</a:t>
            </a:r>
            <a:r>
              <a:rPr lang="en-US" sz="2800" b="0" i="0" u="none" strike="noStrike" baseline="0" dirty="0"/>
              <a:t> Rakyat;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2. Dewan </a:t>
            </a:r>
            <a:r>
              <a:rPr lang="en-US" sz="2800" b="0" i="0" u="none" strike="noStrike" baseline="0" dirty="0" err="1"/>
              <a:t>Perwakilan</a:t>
            </a:r>
            <a:r>
              <a:rPr lang="en-US" sz="2800" b="0" i="0" u="none" strike="noStrike" baseline="0" dirty="0"/>
              <a:t> Rakyat;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3. Dewan </a:t>
            </a:r>
            <a:r>
              <a:rPr lang="en-US" sz="2800" b="0" i="0" u="none" strike="noStrike" baseline="0" dirty="0" err="1"/>
              <a:t>Perwakilan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daerah</a:t>
            </a:r>
            <a:r>
              <a:rPr lang="en-US" sz="2800" b="0" i="0" u="none" strike="noStrike" baseline="0" dirty="0"/>
              <a:t>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4. </a:t>
            </a:r>
            <a:r>
              <a:rPr lang="en-US" sz="2800" b="0" i="0" u="none" strike="noStrike" baseline="0" dirty="0" err="1"/>
              <a:t>Presiden</a:t>
            </a:r>
            <a:r>
              <a:rPr lang="en-US" sz="2800" b="0" i="0" u="none" strike="noStrike" baseline="0" dirty="0"/>
              <a:t>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5. </a:t>
            </a:r>
            <a:r>
              <a:rPr lang="en-US" sz="2800" b="0" i="0" u="none" strike="noStrike" baseline="0" dirty="0" err="1"/>
              <a:t>Mahkamah</a:t>
            </a:r>
            <a:r>
              <a:rPr lang="en-US" sz="2800" b="0" i="0" u="none" strike="noStrike" baseline="0" dirty="0"/>
              <a:t> Agung;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6. </a:t>
            </a:r>
            <a:r>
              <a:rPr lang="en-US" sz="2800" b="0" i="0" u="none" strike="noStrike" baseline="0" dirty="0" err="1"/>
              <a:t>Mahkamah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Konstitusi</a:t>
            </a:r>
            <a:r>
              <a:rPr lang="en-US" sz="2800" b="0" i="0" u="none" strike="noStrike" baseline="0" dirty="0"/>
              <a:t>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7. Badan </a:t>
            </a:r>
            <a:r>
              <a:rPr lang="en-US" sz="2800" b="0" i="0" u="none" strike="noStrike" baseline="0" dirty="0" err="1"/>
              <a:t>Pemeriksa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Keuangan</a:t>
            </a:r>
            <a:r>
              <a:rPr lang="en-US" sz="2800" b="0" i="0" u="none" strike="noStrike" baseline="0" dirty="0"/>
              <a:t>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8. </a:t>
            </a:r>
            <a:r>
              <a:rPr lang="en-US" sz="2800" b="0" i="0" u="none" strike="noStrike" baseline="0" dirty="0" err="1"/>
              <a:t>Komisi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Yudisial</a:t>
            </a:r>
            <a:r>
              <a:rPr lang="en-US" sz="2800" b="0" i="0" u="none" strike="noStrike" baseline="0" dirty="0"/>
              <a:t>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9. </a:t>
            </a:r>
            <a:r>
              <a:rPr lang="en-US" sz="2800" b="0" i="0" u="none" strike="noStrike" baseline="0" dirty="0" err="1"/>
              <a:t>Komisi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Pemilihan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Umum</a:t>
            </a:r>
            <a:r>
              <a:rPr lang="en-US" sz="2800" b="0" i="0" u="none" strike="noStrike" baseline="0" dirty="0"/>
              <a:t>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10. Bank Sentral;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u="none" strike="noStrike" baseline="0" dirty="0"/>
              <a:t>11. </a:t>
            </a:r>
            <a:r>
              <a:rPr lang="en-US" sz="2800" b="0" i="0" u="none" strike="noStrike" baseline="0" dirty="0" err="1"/>
              <a:t>Pemerintahan</a:t>
            </a:r>
            <a:r>
              <a:rPr lang="en-US" sz="2800" b="0" i="0" u="none" strike="noStrike" baseline="0" dirty="0"/>
              <a:t> Daerah.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7246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B2358-C615-E8AA-33D4-FA2568018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6088" indent="-446088" algn="just">
              <a:buFont typeface="Wingdings" panose="05000000000000000000" pitchFamily="2" charset="2"/>
              <a:buChar char="q"/>
            </a:pPr>
            <a:r>
              <a:rPr lang="en-US" sz="2400" b="0" i="0" u="none" strike="noStrike" baseline="0" dirty="0" err="1"/>
              <a:t>Berkembanganya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klasifikasi</a:t>
            </a:r>
            <a:r>
              <a:rPr lang="en-US" sz="2400" b="0" i="0" u="none" strike="noStrike" baseline="0" dirty="0"/>
              <a:t> Lembaga Negara </a:t>
            </a:r>
            <a:r>
              <a:rPr lang="en-US" sz="2400" b="0" i="0" u="none" strike="noStrike" baseline="0" dirty="0" err="1"/>
              <a:t>didasarkan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atas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kewenangan</a:t>
            </a:r>
            <a:r>
              <a:rPr lang="en-US" sz="2400" b="0" i="0" u="none" strike="noStrike" baseline="0" dirty="0"/>
              <a:t> yang </a:t>
            </a:r>
            <a:r>
              <a:rPr lang="en-US" sz="2400" b="0" i="0" u="none" strike="noStrike" baseline="0" dirty="0" err="1"/>
              <a:t>diberikan</a:t>
            </a:r>
            <a:r>
              <a:rPr lang="en-US" sz="2400" b="0" i="0" u="none" strike="noStrike" baseline="0" dirty="0"/>
              <a:t> UUD </a:t>
            </a:r>
            <a:r>
              <a:rPr lang="en-US" sz="2400" b="0" i="0" u="none" strike="noStrike" baseline="0" dirty="0" err="1"/>
              <a:t>ataupun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diluar</a:t>
            </a:r>
            <a:r>
              <a:rPr lang="en-US" sz="2400" b="0" i="0" u="none" strike="noStrike" baseline="0" dirty="0"/>
              <a:t> UUD </a:t>
            </a:r>
            <a:r>
              <a:rPr lang="en-US" sz="2400" b="0" i="0" u="none" strike="noStrike" baseline="0" dirty="0" err="1"/>
              <a:t>melainkan</a:t>
            </a:r>
            <a:r>
              <a:rPr lang="en-US" sz="2400" b="0" i="0" u="none" strike="noStrike" baseline="0" dirty="0"/>
              <a:t> oleh </a:t>
            </a:r>
            <a:r>
              <a:rPr lang="en-US" sz="2400" b="0" i="0" u="none" strike="noStrike" baseline="0" dirty="0" err="1"/>
              <a:t>Undang-undang</a:t>
            </a:r>
            <a:r>
              <a:rPr lang="en-US" sz="2400" b="0" i="0" u="none" strike="noStrike" baseline="0" dirty="0"/>
              <a:t>. </a:t>
            </a:r>
          </a:p>
          <a:p>
            <a:pPr marL="446088" indent="-446088" algn="just">
              <a:buFont typeface="Wingdings" panose="05000000000000000000" pitchFamily="2" charset="2"/>
              <a:buChar char="q"/>
            </a:pPr>
            <a:r>
              <a:rPr lang="en-US" sz="2400" dirty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dibuktikan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wewenang</a:t>
            </a:r>
            <a:r>
              <a:rPr lang="en-US" sz="2400" dirty="0"/>
              <a:t> </a:t>
            </a:r>
            <a:r>
              <a:rPr lang="en-US" sz="2400" dirty="0" err="1"/>
              <a:t>Mahkamah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sengketa</a:t>
            </a:r>
            <a:r>
              <a:rPr lang="en-US" sz="2400" dirty="0"/>
              <a:t> Lembaga Negara yang </a:t>
            </a:r>
            <a:r>
              <a:rPr lang="en-US" sz="2400" dirty="0" err="1"/>
              <a:t>diberikan</a:t>
            </a:r>
            <a:r>
              <a:rPr lang="en-US" sz="2400" dirty="0"/>
              <a:t> oleh UUD.</a:t>
            </a:r>
            <a:r>
              <a:rPr lang="en-US" sz="2400" b="0" i="0" u="none" strike="noStrike" baseline="0" dirty="0"/>
              <a:t> </a:t>
            </a:r>
            <a:endParaRPr lang="en-US" sz="2400" dirty="0"/>
          </a:p>
          <a:p>
            <a:pPr marL="446088" indent="-446088" algn="just">
              <a:buFont typeface="Wingdings" panose="05000000000000000000" pitchFamily="2" charset="2"/>
              <a:buChar char="q"/>
            </a:pPr>
            <a:r>
              <a:rPr lang="en-US" sz="2400" b="0" i="0" u="none" strike="noStrike" baseline="0" dirty="0" err="1"/>
              <a:t>Selain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itu</a:t>
            </a:r>
            <a:r>
              <a:rPr lang="en-US" sz="2400" b="0" i="0" u="none" strike="noStrike" baseline="0" dirty="0"/>
              <a:t>, </a:t>
            </a:r>
            <a:r>
              <a:rPr lang="en-US" sz="2400" b="0" i="0" u="none" strike="noStrike" baseline="0" dirty="0" err="1"/>
              <a:t>Pengklasifikasian</a:t>
            </a:r>
            <a:r>
              <a:rPr lang="en-US" sz="2400" dirty="0"/>
              <a:t> </a:t>
            </a:r>
            <a:r>
              <a:rPr lang="en-US" sz="2400" b="0" i="0" u="none" strike="noStrike" baseline="0" dirty="0" err="1"/>
              <a:t>lembaga</a:t>
            </a:r>
            <a:r>
              <a:rPr lang="en-US" sz="2400" b="0" i="0" u="none" strike="noStrike" baseline="0" dirty="0"/>
              <a:t> negara </a:t>
            </a:r>
            <a:r>
              <a:rPr lang="en-US" sz="2400" b="0" i="0" u="none" strike="noStrike" baseline="0" dirty="0" err="1"/>
              <a:t>berdasarkan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pembagian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lembaga</a:t>
            </a:r>
            <a:r>
              <a:rPr lang="en-US" sz="2400" b="0" i="0" u="none" strike="noStrike" baseline="0" dirty="0"/>
              <a:t> negara </a:t>
            </a:r>
            <a:r>
              <a:rPr lang="en-US" sz="2400" b="0" i="0" u="none" strike="noStrike" baseline="0" dirty="0" err="1"/>
              <a:t>utama</a:t>
            </a:r>
            <a:r>
              <a:rPr lang="en-US" sz="2400" b="0" i="0" u="none" strike="noStrike" baseline="0" dirty="0"/>
              <a:t> (</a:t>
            </a:r>
            <a:r>
              <a:rPr lang="en-US" sz="2400" b="0" i="1" u="none" strike="noStrike" baseline="0" dirty="0"/>
              <a:t>main state’s organ</a:t>
            </a:r>
            <a:r>
              <a:rPr lang="en-US" sz="2400" b="0" i="0" u="none" strike="noStrike" baseline="0" dirty="0"/>
              <a:t>) dan </a:t>
            </a:r>
            <a:r>
              <a:rPr lang="en-US" sz="2400" b="0" i="0" u="none" strike="noStrike" baseline="0" dirty="0" err="1"/>
              <a:t>lembaga</a:t>
            </a:r>
            <a:r>
              <a:rPr lang="en-US" sz="2400" b="0" i="0" u="none" strike="noStrike" baseline="0" dirty="0"/>
              <a:t> negara </a:t>
            </a:r>
            <a:r>
              <a:rPr lang="en-US" sz="2400" b="0" i="0" u="none" strike="noStrike" baseline="0" dirty="0" err="1"/>
              <a:t>bantu</a:t>
            </a:r>
            <a:r>
              <a:rPr lang="en-US" sz="2400" b="0" i="0" u="none" strike="noStrike" baseline="0" dirty="0"/>
              <a:t> (</a:t>
            </a:r>
            <a:r>
              <a:rPr lang="en-US" sz="2400" b="0" i="1" u="none" strike="noStrike" baseline="0" dirty="0"/>
              <a:t>auxiliary state’s organ</a:t>
            </a:r>
            <a:r>
              <a:rPr lang="en-US" sz="2400" b="0" i="0" u="none" strike="noStrike" baseline="0" dirty="0"/>
              <a:t>). </a:t>
            </a:r>
            <a:r>
              <a:rPr lang="en-US" sz="2400" b="0" i="0" u="none" strike="noStrike" baseline="0" dirty="0" err="1"/>
              <a:t>Pembagian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tersebut</a:t>
            </a:r>
            <a:r>
              <a:rPr lang="en-US" sz="2400" dirty="0"/>
              <a:t> </a:t>
            </a:r>
            <a:r>
              <a:rPr lang="en-US" sz="2400" b="0" i="0" u="none" strike="noStrike" baseline="0" dirty="0" err="1"/>
              <a:t>mengacu</a:t>
            </a:r>
            <a:r>
              <a:rPr lang="en-US" sz="2400" b="0" i="0" u="none" strike="noStrike" baseline="0" dirty="0"/>
              <a:t> pada </a:t>
            </a:r>
            <a:r>
              <a:rPr lang="en-US" sz="2400" b="0" i="0" u="none" strike="noStrike" baseline="0" dirty="0" err="1"/>
              <a:t>pengelompokan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berdasarkan</a:t>
            </a:r>
            <a:r>
              <a:rPr lang="en-US" sz="2400" b="0" i="0" u="none" strike="noStrike" baseline="0" dirty="0"/>
              <a:t> </a:t>
            </a:r>
            <a:r>
              <a:rPr lang="en-US" sz="2400" b="0" i="0" u="none" strike="noStrike" baseline="0" dirty="0" err="1"/>
              <a:t>ajaran</a:t>
            </a:r>
            <a:r>
              <a:rPr lang="en-US" sz="2400" b="0" i="0" u="none" strike="noStrike" baseline="0" dirty="0"/>
              <a:t> </a:t>
            </a:r>
            <a:r>
              <a:rPr lang="en-US" sz="2400" b="0" i="1" u="none" strike="noStrike" baseline="0" dirty="0" err="1"/>
              <a:t>trias</a:t>
            </a:r>
            <a:r>
              <a:rPr lang="en-US" sz="2400" b="0" i="1" u="none" strike="noStrike" baseline="0" dirty="0"/>
              <a:t> </a:t>
            </a:r>
            <a:r>
              <a:rPr lang="en-US" sz="2400" b="0" i="1" u="none" strike="noStrike" baseline="0" dirty="0" err="1"/>
              <a:t>politica</a:t>
            </a:r>
            <a:r>
              <a:rPr lang="en-US" sz="2400" b="0" i="1" u="none" strike="noStrike" baseline="0" dirty="0"/>
              <a:t> </a:t>
            </a:r>
            <a:r>
              <a:rPr lang="en-US" sz="2400" b="0" i="0" u="none" strike="noStrike" baseline="0" dirty="0"/>
              <a:t>(Montesquieu dan </a:t>
            </a:r>
            <a:r>
              <a:rPr lang="nl-NL" sz="2400" b="0" i="0" u="none" strike="noStrike" baseline="0" dirty="0"/>
              <a:t>John Locke) dan ajaran catur praja Van Vollenhoven.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9478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E5ADE-7230-6839-0898-816E59758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560320"/>
            <a:ext cx="10058400" cy="3040380"/>
          </a:xfrm>
        </p:spPr>
        <p:txBody>
          <a:bodyPr/>
          <a:lstStyle/>
          <a:p>
            <a:pPr algn="ctr"/>
            <a:r>
              <a:rPr lang="en-US" b="1" dirty="0"/>
              <a:t>SEKIAN</a:t>
            </a:r>
            <a:br>
              <a:rPr lang="en-US" b="1" dirty="0"/>
            </a:br>
            <a:r>
              <a:rPr lang="en-US" b="1" dirty="0"/>
              <a:t>&amp;</a:t>
            </a:r>
            <a:br>
              <a:rPr lang="en-US" b="1" dirty="0"/>
            </a:br>
            <a:r>
              <a:rPr lang="en-US" b="1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53558078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</TotalTime>
  <Words>682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Times-Italic</vt:lpstr>
      <vt:lpstr>Times-Roman</vt:lpstr>
      <vt:lpstr>Wingdings</vt:lpstr>
      <vt:lpstr>Retrospect</vt:lpstr>
      <vt:lpstr>LEMBAGA-LEMBAGA NEGARA</vt:lpstr>
      <vt:lpstr>UUD 1945 Sebelum Amandemen</vt:lpstr>
      <vt:lpstr>KONSTITUSI RIS 1949</vt:lpstr>
      <vt:lpstr>UUD Sementara 1950</vt:lpstr>
      <vt:lpstr>PowerPoint Presentation</vt:lpstr>
      <vt:lpstr>Lembaga Negara Pasca Amandemen UUD 1945</vt:lpstr>
      <vt:lpstr>PowerPoint Presentation</vt:lpstr>
      <vt:lpstr>PowerPoint Presentation</vt:lpstr>
      <vt:lpstr>SEKIAN &amp; 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N6N0CV166416259</dc:creator>
  <cp:lastModifiedBy>ASUS N6N0CV166416259</cp:lastModifiedBy>
  <cp:revision>1</cp:revision>
  <dcterms:created xsi:type="dcterms:W3CDTF">2024-09-25T04:17:47Z</dcterms:created>
  <dcterms:modified xsi:type="dcterms:W3CDTF">2024-09-25T04:32:06Z</dcterms:modified>
</cp:coreProperties>
</file>