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25"/>
  </p:notes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9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C484ED-3C84-4B2D-B8CE-8906CF12E2E6}" v="1" dt="2024-09-23T23:06:23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N6N0CV166416259" userId="9182d95b41217a62" providerId="LiveId" clId="{18C484ED-3C84-4B2D-B8CE-8906CF12E2E6}"/>
    <pc:docChg chg="custSel modSld">
      <pc:chgData name="ASUS N6N0CV166416259" userId="9182d95b41217a62" providerId="LiveId" clId="{18C484ED-3C84-4B2D-B8CE-8906CF12E2E6}" dt="2024-09-23T23:07:11.341" v="37" actId="20577"/>
      <pc:docMkLst>
        <pc:docMk/>
      </pc:docMkLst>
      <pc:sldChg chg="modSp mod">
        <pc:chgData name="ASUS N6N0CV166416259" userId="9182d95b41217a62" providerId="LiveId" clId="{18C484ED-3C84-4B2D-B8CE-8906CF12E2E6}" dt="2024-09-23T23:07:11.341" v="37" actId="20577"/>
        <pc:sldMkLst>
          <pc:docMk/>
          <pc:sldMk cId="0" sldId="256"/>
        </pc:sldMkLst>
        <pc:spChg chg="mod">
          <ac:chgData name="ASUS N6N0CV166416259" userId="9182d95b41217a62" providerId="LiveId" clId="{18C484ED-3C84-4B2D-B8CE-8906CF12E2E6}" dt="2024-09-23T23:06:51.764" v="32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7:11.341" v="3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ASUS N6N0CV166416259" userId="9182d95b41217a62" providerId="LiveId" clId="{18C484ED-3C84-4B2D-B8CE-8906CF12E2E6}" dt="2024-09-23T23:06:23.360" v="0"/>
        <pc:sldMkLst>
          <pc:docMk/>
          <pc:sldMk cId="0" sldId="257"/>
        </pc:sldMkLst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57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ASUS N6N0CV166416259" userId="9182d95b41217a62" providerId="LiveId" clId="{18C484ED-3C84-4B2D-B8CE-8906CF12E2E6}" dt="2024-09-23T23:06:23.360" v="0"/>
        <pc:sldMkLst>
          <pc:docMk/>
          <pc:sldMk cId="0" sldId="258"/>
        </pc:sldMkLst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58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58"/>
            <ac:spMk id="3" creationId="{00000000-0000-0000-0000-000000000000}"/>
          </ac:spMkLst>
        </pc:spChg>
      </pc:sldChg>
      <pc:sldChg chg="modSp">
        <pc:chgData name="ASUS N6N0CV166416259" userId="9182d95b41217a62" providerId="LiveId" clId="{18C484ED-3C84-4B2D-B8CE-8906CF12E2E6}" dt="2024-09-23T23:06:23.360" v="0"/>
        <pc:sldMkLst>
          <pc:docMk/>
          <pc:sldMk cId="0" sldId="266"/>
        </pc:sldMkLst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66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ASUS N6N0CV166416259" userId="9182d95b41217a62" providerId="LiveId" clId="{18C484ED-3C84-4B2D-B8CE-8906CF12E2E6}" dt="2024-09-23T23:06:23.535" v="2" actId="27636"/>
        <pc:sldMkLst>
          <pc:docMk/>
          <pc:sldMk cId="0" sldId="267"/>
        </pc:sldMkLst>
        <pc:spChg chg="mod">
          <ac:chgData name="ASUS N6N0CV166416259" userId="9182d95b41217a62" providerId="LiveId" clId="{18C484ED-3C84-4B2D-B8CE-8906CF12E2E6}" dt="2024-09-23T23:06:23.535" v="2" actId="27636"/>
          <ac:spMkLst>
            <pc:docMk/>
            <pc:sldMk cId="0" sldId="267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67"/>
            <ac:spMk id="3" creationId="{00000000-0000-0000-0000-000000000000}"/>
          </ac:spMkLst>
        </pc:spChg>
      </pc:sldChg>
      <pc:sldChg chg="modSp">
        <pc:chgData name="ASUS N6N0CV166416259" userId="9182d95b41217a62" providerId="LiveId" clId="{18C484ED-3C84-4B2D-B8CE-8906CF12E2E6}" dt="2024-09-23T23:06:23.360" v="0"/>
        <pc:sldMkLst>
          <pc:docMk/>
          <pc:sldMk cId="0" sldId="269"/>
        </pc:sldMkLst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69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ASUS N6N0CV166416259" userId="9182d95b41217a62" providerId="LiveId" clId="{18C484ED-3C84-4B2D-B8CE-8906CF12E2E6}" dt="2024-09-23T23:06:23.550" v="3" actId="27636"/>
        <pc:sldMkLst>
          <pc:docMk/>
          <pc:sldMk cId="0" sldId="271"/>
        </pc:sldMkLst>
        <pc:spChg chg="mod">
          <ac:chgData name="ASUS N6N0CV166416259" userId="9182d95b41217a62" providerId="LiveId" clId="{18C484ED-3C84-4B2D-B8CE-8906CF12E2E6}" dt="2024-09-23T23:06:23.550" v="3" actId="27636"/>
          <ac:spMkLst>
            <pc:docMk/>
            <pc:sldMk cId="0" sldId="271"/>
            <ac:spMk id="2" creationId="{00000000-0000-0000-0000-000000000000}"/>
          </ac:spMkLst>
        </pc:spChg>
        <pc:spChg chg="mod">
          <ac:chgData name="ASUS N6N0CV166416259" userId="9182d95b41217a62" providerId="LiveId" clId="{18C484ED-3C84-4B2D-B8CE-8906CF12E2E6}" dt="2024-09-23T23:06:23.360" v="0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ASUS N6N0CV166416259" userId="9182d95b41217a62" providerId="LiveId" clId="{18C484ED-3C84-4B2D-B8CE-8906CF12E2E6}" dt="2024-09-23T23:07:03.972" v="33" actId="20577"/>
        <pc:sldMkLst>
          <pc:docMk/>
          <pc:sldMk cId="0" sldId="276"/>
        </pc:sldMkLst>
        <pc:spChg chg="mod">
          <ac:chgData name="ASUS N6N0CV166416259" userId="9182d95b41217a62" providerId="LiveId" clId="{18C484ED-3C84-4B2D-B8CE-8906CF12E2E6}" dt="2024-09-23T23:07:03.972" v="33" actId="20577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ASUS N6N0CV166416259" userId="9182d95b41217a62" providerId="LiveId" clId="{18C484ED-3C84-4B2D-B8CE-8906CF12E2E6}" dt="2024-09-23T23:06:23.535" v="1" actId="27636"/>
        <pc:sldMkLst>
          <pc:docMk/>
          <pc:sldMk cId="3846992769" sldId="279"/>
        </pc:sldMkLst>
        <pc:spChg chg="mod">
          <ac:chgData name="ASUS N6N0CV166416259" userId="9182d95b41217a62" providerId="LiveId" clId="{18C484ED-3C84-4B2D-B8CE-8906CF12E2E6}" dt="2024-09-23T23:06:23.535" v="1" actId="27636"/>
          <ac:spMkLst>
            <pc:docMk/>
            <pc:sldMk cId="3846992769" sldId="27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7348E-D0E0-4922-82E3-02AB5A355F7A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7D4FB-2988-4E86-93FC-EE191ACD0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6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77D4FB-2988-4E86-93FC-EE191ACD0B9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91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688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0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50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462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34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8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74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349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3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0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58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1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11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4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5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88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1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A74AB0-C6ED-49F4-A4E8-5225AC804613}" type="datetimeFigureOut">
              <a:rPr lang="en-US" smtClean="0"/>
              <a:pPr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599" y="406400"/>
            <a:ext cx="6324601" cy="3022600"/>
          </a:xfrm>
        </p:spPr>
        <p:txBody>
          <a:bodyPr/>
          <a:lstStyle/>
          <a:p>
            <a:r>
              <a:rPr lang="en-US" sz="3600" b="1" dirty="0"/>
              <a:t>RUANG LINGKUP HUKUM TATA NEGARA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0"/>
            <a:ext cx="8189119" cy="2057400"/>
          </a:xfrm>
        </p:spPr>
        <p:txBody>
          <a:bodyPr>
            <a:normAutofit/>
          </a:bodyPr>
          <a:lstStyle/>
          <a:p>
            <a:r>
              <a:rPr lang="en-US" sz="1400" b="1"/>
              <a:t>Dr. M</a:t>
            </a:r>
            <a:r>
              <a:rPr lang="en-US" sz="1400" b="1" dirty="0"/>
              <a:t>. </a:t>
            </a:r>
            <a:r>
              <a:rPr lang="en-US" sz="1400" b="1" dirty="0" err="1"/>
              <a:t>Yusrizal</a:t>
            </a:r>
            <a:r>
              <a:rPr lang="en-US" sz="1400" b="1" dirty="0"/>
              <a:t> </a:t>
            </a:r>
            <a:r>
              <a:rPr lang="en-US" sz="1400" b="1" dirty="0" err="1"/>
              <a:t>Adi</a:t>
            </a:r>
            <a:r>
              <a:rPr lang="en-US" sz="1400" b="1" dirty="0"/>
              <a:t> </a:t>
            </a:r>
            <a:r>
              <a:rPr lang="en-US" sz="1400" b="1" dirty="0" err="1"/>
              <a:t>Syaputra,SH.MH</a:t>
            </a:r>
            <a:endParaRPr lang="en-US" sz="1400" b="1" dirty="0"/>
          </a:p>
          <a:p>
            <a:r>
              <a:rPr lang="id-ID" sz="1400" b="1" dirty="0"/>
              <a:t>Prodi Ilmu</a:t>
            </a:r>
            <a:r>
              <a:rPr lang="en-US" sz="1400" b="1" dirty="0"/>
              <a:t> </a:t>
            </a:r>
            <a:r>
              <a:rPr lang="en-US" sz="1400" b="1" dirty="0" err="1"/>
              <a:t>Hukum</a:t>
            </a:r>
            <a:endParaRPr lang="en-US" sz="1400" b="1" dirty="0"/>
          </a:p>
          <a:p>
            <a:r>
              <a:rPr lang="id-ID" sz="1400" b="1" dirty="0"/>
              <a:t>UMA</a:t>
            </a:r>
          </a:p>
          <a:p>
            <a:r>
              <a:rPr lang="id-ID" sz="1400" b="1" dirty="0"/>
              <a:t>Medan </a:t>
            </a:r>
          </a:p>
          <a:p>
            <a:r>
              <a:rPr lang="id-ID" sz="1400" b="1" dirty="0"/>
              <a:t>202</a:t>
            </a:r>
            <a:r>
              <a:rPr lang="en-US" sz="1400" b="1" dirty="0"/>
              <a:t>4</a:t>
            </a:r>
          </a:p>
          <a:p>
            <a:endParaRPr lang="en-US" sz="1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r>
              <a:rPr lang="en-US" sz="2800" dirty="0"/>
              <a:t>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dikemukakan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bangunan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Tata Negara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dilihat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pengertiannya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asasnya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ikut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memerintah</a:t>
            </a:r>
            <a:r>
              <a:rPr lang="en-US" sz="2800" dirty="0"/>
              <a:t> (</a:t>
            </a:r>
            <a:r>
              <a:rPr lang="en-US" sz="2800" dirty="0" err="1"/>
              <a:t>mederegeren</a:t>
            </a:r>
            <a:r>
              <a:rPr lang="en-US" sz="2800" dirty="0"/>
              <a:t>)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 yang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masyarakat-masyarakat</a:t>
            </a:r>
            <a:r>
              <a:rPr lang="en-US" sz="2800" dirty="0"/>
              <a:t> yang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sederhana</a:t>
            </a:r>
            <a:r>
              <a:rPr lang="en-US" sz="2800" dirty="0"/>
              <a:t> (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)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langsung</a:t>
            </a:r>
            <a:r>
              <a:rPr lang="en-US" sz="2800" dirty="0"/>
              <a:t>) yang </a:t>
            </a:r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negara-negara</a:t>
            </a:r>
            <a:r>
              <a:rPr lang="en-US" sz="2800" dirty="0"/>
              <a:t> modern.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Sedangkan</a:t>
            </a:r>
            <a:r>
              <a:rPr lang="en-US" sz="2800" dirty="0"/>
              <a:t>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, </a:t>
            </a:r>
            <a:r>
              <a:rPr lang="en-US" sz="2800" dirty="0" err="1"/>
              <a:t>berbeda-beda</a:t>
            </a:r>
            <a:r>
              <a:rPr lang="en-US" sz="2800" dirty="0"/>
              <a:t> </a:t>
            </a:r>
            <a:r>
              <a:rPr lang="en-US" sz="2800" dirty="0" err="1"/>
              <a:t>ditunjukkan</a:t>
            </a:r>
            <a:r>
              <a:rPr lang="en-US" sz="2800" dirty="0"/>
              <a:t> </a:t>
            </a:r>
            <a:r>
              <a:rPr lang="en-US" sz="2800" dirty="0" err="1"/>
              <a:t>tergantung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pandang</a:t>
            </a:r>
            <a:r>
              <a:rPr lang="en-US" sz="2800" dirty="0"/>
              <a:t> </a:t>
            </a:r>
            <a:r>
              <a:rPr lang="en-US" sz="2800" dirty="0" err="1"/>
              <a:t>masyarakatnya</a:t>
            </a:r>
            <a:r>
              <a:rPr lang="en-US" sz="2800" dirty="0"/>
              <a:t>.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yang </a:t>
            </a:r>
            <a:r>
              <a:rPr lang="en-US" sz="2800" dirty="0" err="1"/>
              <a:t>hidup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Indonesia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kekeluargaan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mengabdi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mencapai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. </a:t>
            </a:r>
            <a:r>
              <a:rPr lang="en-US" sz="2800" dirty="0" err="1"/>
              <a:t>Sedangkan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barat</a:t>
            </a:r>
            <a:r>
              <a:rPr lang="en-US" sz="2800" dirty="0"/>
              <a:t>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yang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dirty="0" err="1"/>
              <a:t>tentu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masyarakatnya</a:t>
            </a:r>
            <a:r>
              <a:rPr lang="en-US" sz="2800" dirty="0"/>
              <a:t> </a:t>
            </a:r>
            <a:r>
              <a:rPr lang="en-US" sz="2800" dirty="0" err="1"/>
              <a:t>individualistis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PENDEKATAN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Cara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Tata Negara</a:t>
            </a:r>
          </a:p>
          <a:p>
            <a:pPr marL="514350" indent="-514350">
              <a:buAutoNum type="arabicPeriod"/>
            </a:pPr>
            <a:r>
              <a:rPr lang="id-ID" sz="2800" dirty="0"/>
              <a:t>Metode Filosofis</a:t>
            </a: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rgbClr val="FF0000"/>
                </a:solidFill>
              </a:rPr>
              <a:t>Metode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id-ID" sz="2800" dirty="0">
                <a:solidFill>
                  <a:srgbClr val="FF0000"/>
                </a:solidFill>
              </a:rPr>
              <a:t>Yuridis </a:t>
            </a:r>
            <a:endParaRPr lang="en-US" sz="2800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kemasyarakatan</a:t>
            </a:r>
            <a:r>
              <a:rPr lang="en-US" sz="2800" dirty="0"/>
              <a:t> (</a:t>
            </a:r>
            <a:r>
              <a:rPr lang="en-US" sz="2800" dirty="0" err="1"/>
              <a:t>sosiologis</a:t>
            </a:r>
            <a:r>
              <a:rPr lang="en-US" sz="2800" dirty="0"/>
              <a:t>)</a:t>
            </a:r>
          </a:p>
          <a:p>
            <a:pPr marL="514350" indent="-514350">
              <a:buAutoNum type="arabicPeriod"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sejarah</a:t>
            </a:r>
            <a:endParaRPr lang="en-US" sz="2800" dirty="0"/>
          </a:p>
          <a:p>
            <a:pPr marL="514350" indent="-514350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70718"/>
            <a:ext cx="8534400" cy="5516563"/>
          </a:xfrm>
        </p:spPr>
        <p:txBody>
          <a:bodyPr>
            <a:normAutofit/>
          </a:bodyPr>
          <a:lstStyle/>
          <a:p>
            <a:pPr algn="just"/>
            <a:r>
              <a:rPr lang="id-ID" sz="2800" dirty="0"/>
              <a:t>UU No. 12 tahun 2011, Hierarki peraturan perundang-undangan di Indonesia:</a:t>
            </a:r>
          </a:p>
          <a:p>
            <a:pPr marL="514350" indent="-514350">
              <a:buAutoNum type="arabicPeriod"/>
            </a:pPr>
            <a:r>
              <a:rPr lang="id-ID" sz="2800" dirty="0"/>
              <a:t>UUD 1945</a:t>
            </a:r>
          </a:p>
          <a:p>
            <a:pPr marL="514350" indent="-514350">
              <a:buAutoNum type="arabicPeriod"/>
            </a:pPr>
            <a:r>
              <a:rPr lang="id-ID" sz="2800" dirty="0"/>
              <a:t>Ketetapan MPR</a:t>
            </a:r>
          </a:p>
          <a:p>
            <a:pPr marL="514350" indent="-514350">
              <a:buAutoNum type="arabicPeriod"/>
            </a:pPr>
            <a:r>
              <a:rPr lang="id-ID" sz="2800" dirty="0"/>
              <a:t>Undang-Undang/Perpu (Peraturan Pemerintah Pengganti Undang-Undang)</a:t>
            </a:r>
          </a:p>
          <a:p>
            <a:pPr marL="514350" indent="-514350">
              <a:buAutoNum type="arabicPeriod"/>
            </a:pPr>
            <a:r>
              <a:rPr lang="id-ID" sz="2800" dirty="0"/>
              <a:t>Peraturan Pemerintah</a:t>
            </a:r>
          </a:p>
          <a:p>
            <a:pPr marL="514350" indent="-514350">
              <a:buAutoNum type="arabicPeriod"/>
            </a:pPr>
            <a:r>
              <a:rPr lang="id-ID" sz="2800" dirty="0"/>
              <a:t>Peraturan Presiden</a:t>
            </a:r>
          </a:p>
          <a:p>
            <a:pPr marL="514350" indent="-514350">
              <a:buAutoNum type="arabicPeriod"/>
            </a:pPr>
            <a:r>
              <a:rPr lang="id-ID" sz="2800" dirty="0"/>
              <a:t>Peraturan Daerah Provinsi</a:t>
            </a:r>
          </a:p>
          <a:p>
            <a:pPr marL="514350" indent="-514350">
              <a:buAutoNum type="arabicPeriod"/>
            </a:pPr>
            <a:r>
              <a:rPr lang="id-ID" sz="2800" dirty="0"/>
              <a:t>Peraturan Daerah Kab/Kota</a:t>
            </a:r>
          </a:p>
        </p:txBody>
      </p:sp>
    </p:spTree>
    <p:extLst>
      <p:ext uri="{BB962C8B-B14F-4D97-AF65-F5344CB8AC3E}">
        <p14:creationId xmlns:p14="http://schemas.microsoft.com/office/powerpoint/2010/main" val="3846992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ISTILAH HUKUM TATA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“ </a:t>
            </a:r>
            <a:r>
              <a:rPr lang="en-US" dirty="0" err="1"/>
              <a:t>Staatrecht</a:t>
            </a:r>
            <a:r>
              <a:rPr lang="en-US" dirty="0"/>
              <a:t>”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b="1" dirty="0" err="1"/>
              <a:t>staatrecht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,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sempit</a:t>
            </a:r>
            <a:r>
              <a:rPr lang="en-US" b="1" dirty="0"/>
              <a:t> (</a:t>
            </a:r>
            <a:r>
              <a:rPr lang="en-US" b="1" dirty="0" err="1"/>
              <a:t>staatrecht</a:t>
            </a:r>
            <a:r>
              <a:rPr lang="en-US" b="1" dirty="0"/>
              <a:t> in </a:t>
            </a:r>
            <a:r>
              <a:rPr lang="en-US" b="1" dirty="0" err="1"/>
              <a:t>engere</a:t>
            </a:r>
            <a:r>
              <a:rPr lang="en-US" b="1" dirty="0"/>
              <a:t> </a:t>
            </a:r>
            <a:r>
              <a:rPr lang="en-US" b="1" dirty="0" err="1"/>
              <a:t>zin</a:t>
            </a:r>
            <a:r>
              <a:rPr lang="en-US" b="1" dirty="0"/>
              <a:t>)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luas</a:t>
            </a:r>
            <a:r>
              <a:rPr lang="en-US" b="1" dirty="0"/>
              <a:t> (</a:t>
            </a:r>
            <a:r>
              <a:rPr lang="en-US" b="1" dirty="0" err="1"/>
              <a:t>staatrecht</a:t>
            </a:r>
            <a:r>
              <a:rPr lang="en-US" b="1" dirty="0"/>
              <a:t> in </a:t>
            </a:r>
            <a:r>
              <a:rPr lang="en-US" b="1" dirty="0" err="1"/>
              <a:t>ruimere</a:t>
            </a:r>
            <a:r>
              <a:rPr lang="en-US" b="1" dirty="0"/>
              <a:t> </a:t>
            </a:r>
            <a:r>
              <a:rPr lang="en-US" b="1" dirty="0" err="1"/>
              <a:t>zin</a:t>
            </a:r>
            <a:r>
              <a:rPr lang="en-US" b="1" dirty="0"/>
              <a:t>)</a:t>
            </a:r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(</a:t>
            </a:r>
            <a:r>
              <a:rPr lang="en-US" dirty="0" err="1"/>
              <a:t>staatrecht</a:t>
            </a:r>
            <a:r>
              <a:rPr lang="en-US" dirty="0"/>
              <a:t> in </a:t>
            </a:r>
            <a:r>
              <a:rPr lang="en-US" dirty="0" err="1"/>
              <a:t>ruimere</a:t>
            </a:r>
            <a:r>
              <a:rPr lang="en-US" dirty="0"/>
              <a:t> </a:t>
            </a:r>
            <a:r>
              <a:rPr lang="en-US" dirty="0" err="1"/>
              <a:t>zin</a:t>
            </a:r>
            <a:r>
              <a:rPr lang="en-US" dirty="0"/>
              <a:t>)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Negara.</a:t>
            </a:r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(</a:t>
            </a:r>
            <a:r>
              <a:rPr lang="en-US" dirty="0" err="1"/>
              <a:t>staatrecht</a:t>
            </a:r>
            <a:r>
              <a:rPr lang="en-US" dirty="0"/>
              <a:t> in </a:t>
            </a:r>
            <a:r>
              <a:rPr lang="en-US" dirty="0" err="1"/>
              <a:t>engere</a:t>
            </a:r>
            <a:r>
              <a:rPr lang="en-US" dirty="0"/>
              <a:t> </a:t>
            </a:r>
            <a:r>
              <a:rPr lang="en-US" dirty="0" err="1"/>
              <a:t>zin</a:t>
            </a:r>
            <a:r>
              <a:rPr lang="en-US" dirty="0"/>
              <a:t>)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Negara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Di </a:t>
            </a:r>
            <a:r>
              <a:rPr lang="en-US" sz="2800" dirty="0" err="1"/>
              <a:t>Inggris</a:t>
            </a:r>
            <a:r>
              <a:rPr lang="en-US" sz="2800" dirty="0"/>
              <a:t>, </a:t>
            </a:r>
            <a:r>
              <a:rPr lang="en-US" sz="2800" dirty="0" err="1"/>
              <a:t>penyebutan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Tata Negara </a:t>
            </a:r>
            <a:r>
              <a:rPr lang="en-US" sz="2800" dirty="0" err="1"/>
              <a:t>sebagai</a:t>
            </a:r>
            <a:r>
              <a:rPr lang="en-US" sz="2800" dirty="0"/>
              <a:t> “ CONSTITUIONAL LAW”</a:t>
            </a:r>
          </a:p>
          <a:p>
            <a:pPr algn="just"/>
            <a:r>
              <a:rPr lang="en-US" sz="2800" dirty="0"/>
              <a:t>Di </a:t>
            </a:r>
            <a:r>
              <a:rPr lang="en-US" sz="2800" dirty="0" err="1"/>
              <a:t>Perancis</a:t>
            </a:r>
            <a:r>
              <a:rPr lang="en-US" sz="2800" dirty="0"/>
              <a:t> “ </a:t>
            </a:r>
            <a:r>
              <a:rPr lang="en-US" sz="2800" dirty="0" err="1"/>
              <a:t>Droit</a:t>
            </a:r>
            <a:r>
              <a:rPr lang="en-US" sz="2800" dirty="0"/>
              <a:t> </a:t>
            </a:r>
            <a:r>
              <a:rPr lang="en-US" sz="2800" dirty="0" err="1"/>
              <a:t>Constituional</a:t>
            </a:r>
            <a:r>
              <a:rPr lang="en-US" sz="2800" dirty="0"/>
              <a:t>”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Tata  Negara </a:t>
            </a:r>
            <a:r>
              <a:rPr lang="en-US" sz="2800" dirty="0" err="1"/>
              <a:t>sedangkan</a:t>
            </a:r>
            <a:r>
              <a:rPr lang="en-US" sz="2800" dirty="0"/>
              <a:t> “</a:t>
            </a:r>
            <a:r>
              <a:rPr lang="en-US" sz="2800" dirty="0" err="1"/>
              <a:t>Droit</a:t>
            </a:r>
            <a:r>
              <a:rPr lang="en-US" sz="2800" dirty="0"/>
              <a:t> </a:t>
            </a:r>
            <a:r>
              <a:rPr lang="en-US" sz="2800" dirty="0" err="1"/>
              <a:t>Administrastive</a:t>
            </a:r>
            <a:r>
              <a:rPr lang="en-US" sz="2800" dirty="0"/>
              <a:t>”</a:t>
            </a:r>
          </a:p>
          <a:p>
            <a:pPr algn="just"/>
            <a:r>
              <a:rPr lang="en-US" sz="2800" dirty="0"/>
              <a:t>Di </a:t>
            </a:r>
            <a:r>
              <a:rPr lang="en-US" sz="2800" dirty="0" err="1"/>
              <a:t>Jerman</a:t>
            </a:r>
            <a:r>
              <a:rPr lang="en-US" sz="2800" dirty="0"/>
              <a:t> “ </a:t>
            </a:r>
            <a:r>
              <a:rPr lang="en-US" sz="2800" dirty="0" err="1"/>
              <a:t>Verfassungsrecht</a:t>
            </a:r>
            <a:r>
              <a:rPr lang="en-US" sz="2800" dirty="0"/>
              <a:t>”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Tata Negara </a:t>
            </a:r>
            <a:r>
              <a:rPr lang="en-US" sz="2800" dirty="0" err="1"/>
              <a:t>sedangkan</a:t>
            </a:r>
            <a:r>
              <a:rPr lang="en-US" sz="2800" dirty="0"/>
              <a:t> “</a:t>
            </a:r>
            <a:r>
              <a:rPr lang="en-US" sz="2800" dirty="0" err="1"/>
              <a:t>verwaltungsrecht</a:t>
            </a:r>
            <a:r>
              <a:rPr lang="en-US" sz="2800" dirty="0"/>
              <a:t>”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Administrative </a:t>
            </a:r>
            <a:r>
              <a:rPr lang="en-US" sz="2800" dirty="0" err="1"/>
              <a:t>recht</a:t>
            </a:r>
            <a:endParaRPr lang="en-US" sz="2800" dirty="0"/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Van Vollenhoven </a:t>
            </a:r>
            <a:r>
              <a:rPr lang="en-US" dirty="0" err="1"/>
              <a:t>mendefiniskan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id-ID"/>
              <a:t>adalah</a:t>
            </a:r>
            <a:r>
              <a:rPr lang="en-US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tingkatannya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yang </a:t>
            </a:r>
            <a:r>
              <a:rPr lang="en-US" dirty="0" err="1"/>
              <a:t>berkuasa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wewenangnya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badang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Paul </a:t>
            </a:r>
            <a:r>
              <a:rPr lang="en-US" b="1" dirty="0" err="1"/>
              <a:t>Scholten</a:t>
            </a:r>
            <a:endParaRPr lang="en-US" b="1" dirty="0"/>
          </a:p>
          <a:p>
            <a:pPr algn="just">
              <a:buNone/>
            </a:pP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algn="just">
              <a:buNone/>
            </a:pPr>
            <a:r>
              <a:rPr lang="en-US" b="1" dirty="0"/>
              <a:t>Van </a:t>
            </a:r>
            <a:r>
              <a:rPr lang="en-US" b="1" dirty="0" err="1"/>
              <a:t>Der</a:t>
            </a:r>
            <a:r>
              <a:rPr lang="en-US" b="1" dirty="0"/>
              <a:t> Pot</a:t>
            </a:r>
          </a:p>
          <a:p>
            <a:pPr algn="just">
              <a:buNone/>
            </a:pP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id-ID" dirty="0"/>
              <a:t> serta struktur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id-ID" dirty="0"/>
              <a:t>dan</a:t>
            </a:r>
            <a:r>
              <a:rPr lang="en-US" dirty="0"/>
              <a:t> </a:t>
            </a:r>
            <a:r>
              <a:rPr lang="en-US" dirty="0" err="1"/>
              <a:t>wewenangnya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id-ID" dirty="0"/>
              <a:t>n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id-ID" dirty="0"/>
              <a:t>antar lembaga yg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individu-individu</a:t>
            </a:r>
            <a:endParaRPr lang="en-US" dirty="0"/>
          </a:p>
          <a:p>
            <a:pPr algn="just">
              <a:buNone/>
            </a:pPr>
            <a:r>
              <a:rPr lang="en-US" b="1" dirty="0" err="1"/>
              <a:t>Logemann</a:t>
            </a:r>
            <a:endParaRPr lang="en-US" b="1" dirty="0"/>
          </a:p>
          <a:p>
            <a:pPr algn="just">
              <a:buNone/>
            </a:pP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Hubungan</a:t>
            </a:r>
            <a:r>
              <a:rPr lang="en-US" dirty="0"/>
              <a:t> HTN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Hubungan</a:t>
            </a:r>
            <a:r>
              <a:rPr lang="en-US" dirty="0"/>
              <a:t> HTN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Negara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teoritisnya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HTN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praktisnya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penyelidikannya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duduk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err="1"/>
              <a:t>Hubungan</a:t>
            </a:r>
            <a:r>
              <a:rPr lang="en-US" dirty="0"/>
              <a:t> HTN </a:t>
            </a:r>
            <a:r>
              <a:rPr lang="en-US" dirty="0" err="1"/>
              <a:t>dengan</a:t>
            </a:r>
            <a:r>
              <a:rPr lang="en-US" dirty="0"/>
              <a:t> HAN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memandang</a:t>
            </a:r>
            <a:r>
              <a:rPr lang="en-US" dirty="0"/>
              <a:t> HTN </a:t>
            </a:r>
            <a:r>
              <a:rPr lang="en-US" dirty="0" err="1"/>
              <a:t>dan</a:t>
            </a:r>
            <a:r>
              <a:rPr lang="en-US" dirty="0"/>
              <a:t> HAN,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memandang</a:t>
            </a:r>
            <a:r>
              <a:rPr lang="en-US" dirty="0"/>
              <a:t> HTN </a:t>
            </a:r>
            <a:r>
              <a:rPr lang="en-US" dirty="0" err="1"/>
              <a:t>dan</a:t>
            </a:r>
            <a:r>
              <a:rPr lang="en-US" dirty="0"/>
              <a:t> HAN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prinsipil</a:t>
            </a:r>
            <a:r>
              <a:rPr lang="en-US" dirty="0"/>
              <a:t>, </a:t>
            </a:r>
            <a:r>
              <a:rPr lang="en-US" dirty="0" err="1"/>
              <a:t>tokohnya</a:t>
            </a:r>
            <a:r>
              <a:rPr lang="en-US" dirty="0"/>
              <a:t>: </a:t>
            </a:r>
            <a:r>
              <a:rPr lang="en-US" dirty="0" err="1"/>
              <a:t>C.Van</a:t>
            </a:r>
            <a:r>
              <a:rPr lang="en-US" dirty="0"/>
              <a:t> </a:t>
            </a:r>
            <a:r>
              <a:rPr lang="en-US" dirty="0" err="1"/>
              <a:t>Vallenhoeven</a:t>
            </a:r>
            <a:r>
              <a:rPr lang="en-US" dirty="0"/>
              <a:t>, </a:t>
            </a:r>
            <a:r>
              <a:rPr lang="en-US" dirty="0" err="1"/>
              <a:t>J.H.A.Logemann</a:t>
            </a:r>
            <a:r>
              <a:rPr lang="en-US" dirty="0"/>
              <a:t>, </a:t>
            </a:r>
            <a:r>
              <a:rPr lang="en-US" dirty="0" err="1"/>
              <a:t>Stellinga</a:t>
            </a:r>
            <a:r>
              <a:rPr lang="en-US" dirty="0"/>
              <a:t>.</a:t>
            </a:r>
          </a:p>
          <a:p>
            <a:pPr marL="514350" indent="-514350" algn="just">
              <a:buNone/>
            </a:pPr>
            <a:r>
              <a:rPr lang="en-US" dirty="0"/>
              <a:t>	</a:t>
            </a:r>
            <a:r>
              <a:rPr lang="en-US" dirty="0" err="1"/>
              <a:t>C.V.Vallenhoeven</a:t>
            </a:r>
            <a:r>
              <a:rPr lang="en-US" dirty="0"/>
              <a:t>,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HTN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kenegaraan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kepadanya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modern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membagi-bagi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yang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.(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disebuah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Indonesia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menyelidiki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yang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/>
              <a:t>Sedangkan</a:t>
            </a:r>
            <a:r>
              <a:rPr lang="en-US" dirty="0"/>
              <a:t> HAN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yang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wewenangnya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HTN (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).</a:t>
            </a:r>
          </a:p>
          <a:p>
            <a:pPr algn="just">
              <a:buNone/>
            </a:pP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Logemann</a:t>
            </a:r>
            <a:r>
              <a:rPr lang="en-US" b="1" dirty="0"/>
              <a:t>. HAN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fungsionaris</a:t>
            </a:r>
            <a:r>
              <a:rPr lang="en-US" dirty="0"/>
              <a:t>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just"/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yang </a:t>
            </a:r>
            <a:r>
              <a:rPr lang="en-US" dirty="0" err="1"/>
              <a:t>berpendapat</a:t>
            </a:r>
            <a:r>
              <a:rPr lang="en-US" dirty="0"/>
              <a:t> HTN </a:t>
            </a:r>
            <a:r>
              <a:rPr lang="en-US" dirty="0" err="1"/>
              <a:t>dan</a:t>
            </a:r>
            <a:r>
              <a:rPr lang="en-US" dirty="0"/>
              <a:t> HAN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prinsipil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manfaatnya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  <a:r>
              <a:rPr lang="en-US" dirty="0" err="1"/>
              <a:t>Tokohny</a:t>
            </a:r>
            <a:r>
              <a:rPr lang="en-US" dirty="0"/>
              <a:t>: </a:t>
            </a:r>
            <a:r>
              <a:rPr lang="en-US" dirty="0" err="1"/>
              <a:t>R.Kranenbrug</a:t>
            </a:r>
            <a:r>
              <a:rPr lang="en-US" dirty="0"/>
              <a:t>., </a:t>
            </a:r>
            <a:r>
              <a:rPr lang="en-US" dirty="0" err="1"/>
              <a:t>C.W.Van</a:t>
            </a:r>
            <a:r>
              <a:rPr lang="en-US" dirty="0"/>
              <a:t> </a:t>
            </a:r>
            <a:r>
              <a:rPr lang="en-US" dirty="0" err="1"/>
              <a:t>Der</a:t>
            </a:r>
            <a:r>
              <a:rPr lang="en-US" dirty="0"/>
              <a:t> Pot, </a:t>
            </a:r>
            <a:r>
              <a:rPr lang="en-US" dirty="0" err="1"/>
              <a:t>W.G.Vegting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Kranenbrug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HTN </a:t>
            </a:r>
            <a:r>
              <a:rPr lang="en-US" dirty="0" err="1"/>
              <a:t>dan</a:t>
            </a:r>
            <a:r>
              <a:rPr lang="en-US" dirty="0"/>
              <a:t> HAN,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korporatif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/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kewilayahan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Van </a:t>
            </a:r>
            <a:r>
              <a:rPr lang="en-US" dirty="0" err="1"/>
              <a:t>Der</a:t>
            </a:r>
            <a:r>
              <a:rPr lang="en-US" dirty="0"/>
              <a:t> Pot, </a:t>
            </a:r>
            <a:r>
              <a:rPr lang="en-US" dirty="0" err="1"/>
              <a:t>Perbedaan</a:t>
            </a:r>
            <a:r>
              <a:rPr lang="en-US" dirty="0"/>
              <a:t> HTN </a:t>
            </a:r>
            <a:r>
              <a:rPr lang="en-US" dirty="0" err="1"/>
              <a:t>dan</a:t>
            </a:r>
            <a:r>
              <a:rPr lang="en-US" dirty="0"/>
              <a:t> HAN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mendatangkan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prinsipiil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diadakan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vegting</a:t>
            </a:r>
            <a:r>
              <a:rPr lang="en-US" dirty="0"/>
              <a:t>, HTN </a:t>
            </a:r>
            <a:r>
              <a:rPr lang="en-US" dirty="0" err="1"/>
              <a:t>dan</a:t>
            </a:r>
            <a:r>
              <a:rPr lang="en-US" dirty="0"/>
              <a:t> HAN </a:t>
            </a:r>
            <a:r>
              <a:rPr lang="en-US" dirty="0" err="1"/>
              <a:t>penyelidikannya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prinsipiil</a:t>
            </a:r>
            <a:r>
              <a:rPr lang="en-US" dirty="0"/>
              <a:t> </a:t>
            </a:r>
            <a:r>
              <a:rPr lang="en-US" dirty="0" err="1"/>
              <a:t>perbedaannya</a:t>
            </a:r>
            <a:r>
              <a:rPr lang="en-US" dirty="0"/>
              <a:t>. </a:t>
            </a:r>
            <a:r>
              <a:rPr lang="en-US" dirty="0" err="1"/>
              <a:t>Perbedaannya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pendekatannya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Cara </a:t>
            </a:r>
            <a:r>
              <a:rPr lang="en-US" dirty="0" err="1"/>
              <a:t>pendekatan</a:t>
            </a:r>
            <a:r>
              <a:rPr lang="en-US" dirty="0"/>
              <a:t> HTN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HAN </a:t>
            </a:r>
            <a:r>
              <a:rPr lang="en-US" dirty="0" err="1"/>
              <a:t>mengkendaki</a:t>
            </a:r>
            <a:r>
              <a:rPr lang="en-US" dirty="0"/>
              <a:t> </a:t>
            </a:r>
            <a:r>
              <a:rPr lang="en-US" dirty="0" err="1"/>
              <a:t>caranya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/>
              <a:t>SEKIAN</a:t>
            </a:r>
          </a:p>
          <a:p>
            <a:pPr algn="ctr">
              <a:buNone/>
            </a:pPr>
            <a:r>
              <a:rPr lang="en-US" sz="4400" b="1" dirty="0"/>
              <a:t>&amp;</a:t>
            </a:r>
          </a:p>
          <a:p>
            <a:pPr algn="ctr">
              <a:buNone/>
            </a:pPr>
            <a:r>
              <a:rPr lang="en-US" sz="4400" b="1" dirty="0"/>
              <a:t>TERIMA KASIH</a:t>
            </a:r>
          </a:p>
          <a:p>
            <a:pPr algn="ctr">
              <a:buNone/>
            </a:pPr>
            <a:endParaRPr lang="en-US" sz="4400" b="1" dirty="0"/>
          </a:p>
          <a:p>
            <a:pPr algn="ctr">
              <a:buNone/>
            </a:pPr>
            <a:endParaRPr lang="en-US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5745163"/>
          </a:xfrm>
        </p:spPr>
        <p:txBody>
          <a:bodyPr/>
          <a:lstStyle/>
          <a:p>
            <a:r>
              <a:rPr lang="id-ID" dirty="0"/>
              <a:t>Klasifikasi sistem hukum:</a:t>
            </a:r>
          </a:p>
          <a:p>
            <a:pPr marL="514350" indent="-514350">
              <a:buAutoNum type="arabicPeriod"/>
            </a:pPr>
            <a:r>
              <a:rPr lang="id-ID" dirty="0"/>
              <a:t>Sistem Anglo Saxon (Inggris)</a:t>
            </a:r>
          </a:p>
          <a:p>
            <a:pPr marL="514350" indent="-514350">
              <a:buAutoNum type="arabicPeriod"/>
            </a:pPr>
            <a:r>
              <a:rPr lang="id-ID" dirty="0"/>
              <a:t>Sistem Eropa Kontinental (Prancis)</a:t>
            </a:r>
          </a:p>
          <a:p>
            <a:pPr marL="514350" indent="-514350">
              <a:buAutoNum type="arabicPeriod"/>
            </a:pPr>
            <a:r>
              <a:rPr lang="id-ID" dirty="0"/>
              <a:t>Sistem hukum sosialis/komunis (Uni Soviet, Rusia, Cina, Korut,)</a:t>
            </a:r>
          </a:p>
          <a:p>
            <a:pPr marL="514350" indent="-514350">
              <a:buAutoNum type="arabicPeriod"/>
            </a:pPr>
            <a:r>
              <a:rPr lang="id-ID" dirty="0"/>
              <a:t>Sistem hukum agama ( arab saudi dan Roma)</a:t>
            </a:r>
          </a:p>
          <a:p>
            <a:pPr marL="514350" indent="-514350">
              <a:buAutoNum type="arabicPeriod"/>
            </a:pPr>
            <a:r>
              <a:rPr lang="id-ID" dirty="0"/>
              <a:t>Sistem hukum adat (Jepang dan Indonesia)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8837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RUANG LINGKUP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Hukum</a:t>
            </a:r>
            <a:r>
              <a:rPr lang="en-US" dirty="0"/>
              <a:t> Tata Negara Indonesia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menyelidiki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Positif</a:t>
            </a:r>
            <a:r>
              <a:rPr lang="en-US" dirty="0"/>
              <a:t>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disana-sini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sepintas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disinggung</a:t>
            </a:r>
            <a:r>
              <a:rPr lang="en-US" dirty="0"/>
              <a:t>. </a:t>
            </a:r>
            <a:r>
              <a:rPr lang="en-US" dirty="0" err="1"/>
              <a:t>Pengantara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Indonesia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pengertian-pengertian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/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karangan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Misalnya</a:t>
            </a:r>
            <a:r>
              <a:rPr lang="en-US" dirty="0"/>
              <a:t>; </a:t>
            </a:r>
            <a:r>
              <a:rPr lang="en-US" b="1" dirty="0"/>
              <a:t>Van </a:t>
            </a:r>
            <a:r>
              <a:rPr lang="en-US" b="1" dirty="0" err="1"/>
              <a:t>Vollenhoven</a:t>
            </a:r>
            <a:r>
              <a:rPr lang="en-US" b="1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b="1" dirty="0"/>
              <a:t>“</a:t>
            </a:r>
            <a:r>
              <a:rPr lang="en-US" b="1" dirty="0" err="1"/>
              <a:t>vorm</a:t>
            </a:r>
            <a:r>
              <a:rPr lang="en-US" b="1" dirty="0"/>
              <a:t> en </a:t>
            </a:r>
            <a:r>
              <a:rPr lang="en-US" b="1" dirty="0" err="1"/>
              <a:t>ihhoud</a:t>
            </a:r>
            <a:r>
              <a:rPr lang="en-US" b="1" dirty="0"/>
              <a:t> van het </a:t>
            </a:r>
            <a:r>
              <a:rPr lang="en-US" b="1" dirty="0" err="1"/>
              <a:t>internationaal</a:t>
            </a:r>
            <a:r>
              <a:rPr lang="en-US" b="1" dirty="0"/>
              <a:t> </a:t>
            </a:r>
            <a:r>
              <a:rPr lang="en-US" b="1" dirty="0" err="1"/>
              <a:t>recht</a:t>
            </a:r>
            <a:r>
              <a:rPr lang="en-US" b="1" dirty="0"/>
              <a:t>”</a:t>
            </a:r>
            <a:r>
              <a:rPr lang="en-US" dirty="0"/>
              <a:t> yang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b="1" dirty="0"/>
              <a:t>“</a:t>
            </a:r>
            <a:r>
              <a:rPr lang="en-US" b="1" dirty="0" err="1"/>
              <a:t>vorm</a:t>
            </a:r>
            <a:r>
              <a:rPr lang="en-US" b="1" dirty="0"/>
              <a:t>”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dirty="0"/>
              <a:t>. Dan </a:t>
            </a:r>
            <a:r>
              <a:rPr lang="en-US" b="1" dirty="0"/>
              <a:t>“</a:t>
            </a:r>
            <a:r>
              <a:rPr lang="en-US" b="1" dirty="0" err="1"/>
              <a:t>inhoud</a:t>
            </a:r>
            <a:r>
              <a:rPr lang="en-US" b="1" dirty="0"/>
              <a:t> van het”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asas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isi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Haar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bukunya</a:t>
            </a:r>
            <a:r>
              <a:rPr lang="en-US" dirty="0"/>
              <a:t> yang </a:t>
            </a:r>
            <a:r>
              <a:rPr lang="en-US" dirty="0" err="1"/>
              <a:t>berjudul</a:t>
            </a:r>
            <a:r>
              <a:rPr lang="en-US" dirty="0"/>
              <a:t> “ </a:t>
            </a:r>
            <a:r>
              <a:rPr lang="en-US" dirty="0" err="1"/>
              <a:t>beginselen</a:t>
            </a:r>
            <a:r>
              <a:rPr lang="en-US" dirty="0"/>
              <a:t> en </a:t>
            </a:r>
            <a:r>
              <a:rPr lang="en-US" dirty="0" err="1"/>
              <a:t>stelsel</a:t>
            </a:r>
            <a:r>
              <a:rPr lang="en-US" dirty="0"/>
              <a:t> van het </a:t>
            </a:r>
            <a:r>
              <a:rPr lang="en-US" dirty="0" err="1"/>
              <a:t>adatrecht</a:t>
            </a:r>
            <a:r>
              <a:rPr lang="en-US" dirty="0"/>
              <a:t>” .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“</a:t>
            </a:r>
            <a:r>
              <a:rPr lang="en-US" dirty="0" err="1"/>
              <a:t>beginselen</a:t>
            </a:r>
            <a:r>
              <a:rPr lang="en-US" dirty="0"/>
              <a:t> en </a:t>
            </a:r>
            <a:r>
              <a:rPr lang="en-US" dirty="0" err="1"/>
              <a:t>stelsel</a:t>
            </a:r>
            <a:r>
              <a:rPr lang="en-US" dirty="0"/>
              <a:t> van het </a:t>
            </a:r>
            <a:r>
              <a:rPr lang="en-US" dirty="0" err="1"/>
              <a:t>adatrecht</a:t>
            </a:r>
            <a:r>
              <a:rPr lang="en-US" dirty="0"/>
              <a:t>”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stelsel</a:t>
            </a:r>
            <a:r>
              <a:rPr lang="en-US" dirty="0"/>
              <a:t> van het </a:t>
            </a:r>
            <a:r>
              <a:rPr lang="en-US" dirty="0" err="1"/>
              <a:t>adatrecht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.</a:t>
            </a:r>
            <a:endParaRPr lang="en-US" b="1" dirty="0"/>
          </a:p>
          <a:p>
            <a:pPr algn="just"/>
            <a:r>
              <a:rPr lang="en-US" b="1" dirty="0" err="1"/>
              <a:t>Logemann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menyebut</a:t>
            </a:r>
            <a:r>
              <a:rPr lang="en-US" dirty="0"/>
              <a:t> </a:t>
            </a:r>
            <a:r>
              <a:rPr lang="en-US" b="1" dirty="0"/>
              <a:t>“</a:t>
            </a:r>
            <a:r>
              <a:rPr lang="en-US" b="1" dirty="0" err="1"/>
              <a:t>formeele</a:t>
            </a:r>
            <a:r>
              <a:rPr lang="en-US" b="1" dirty="0"/>
              <a:t> </a:t>
            </a:r>
            <a:r>
              <a:rPr lang="en-US" b="1" dirty="0" err="1"/>
              <a:t>stelselmatigheid</a:t>
            </a:r>
            <a:r>
              <a:rPr lang="en-US" b="1" dirty="0"/>
              <a:t>”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b="1" dirty="0"/>
              <a:t>“</a:t>
            </a:r>
            <a:r>
              <a:rPr lang="en-US" b="1" dirty="0" err="1"/>
              <a:t>Materieele</a:t>
            </a:r>
            <a:r>
              <a:rPr lang="en-US" b="1" dirty="0"/>
              <a:t> </a:t>
            </a:r>
            <a:r>
              <a:rPr lang="en-US" b="1" dirty="0" err="1"/>
              <a:t>stelselmatigheid</a:t>
            </a:r>
            <a:r>
              <a:rPr lang="en-US" b="1" dirty="0"/>
              <a:t>”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/>
              <a:t>Dari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dimasyarakat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memperlihatkan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kerohanian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(</a:t>
            </a:r>
            <a:r>
              <a:rPr lang="en-US" dirty="0" err="1"/>
              <a:t>masyarakat</a:t>
            </a:r>
            <a:r>
              <a:rPr lang="en-US" dirty="0"/>
              <a:t>).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jalin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dibedakan,maka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sumbernya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kerohanian</a:t>
            </a:r>
            <a:r>
              <a:rPr lang="en-US" dirty="0"/>
              <a:t>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perasaannya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yang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manusia</a:t>
            </a:r>
            <a:endParaRPr lang="en-US" dirty="0"/>
          </a:p>
          <a:p>
            <a:pPr algn="just"/>
            <a:r>
              <a:rPr lang="en-US" dirty="0" err="1"/>
              <a:t>Segi</a:t>
            </a:r>
            <a:r>
              <a:rPr lang="en-US" dirty="0"/>
              <a:t> yang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idiil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(</a:t>
            </a:r>
            <a:r>
              <a:rPr lang="en-US" dirty="0" err="1"/>
              <a:t>abstrak</a:t>
            </a:r>
            <a:r>
              <a:rPr lang="en-US" dirty="0"/>
              <a:t>)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yang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(</a:t>
            </a:r>
            <a:r>
              <a:rPr lang="en-US" dirty="0" err="1"/>
              <a:t>concreet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pikirian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Negara,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Pengertian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Tata Negara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asas-asas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berubah-ubah</a:t>
            </a:r>
            <a:r>
              <a:rPr lang="en-US" dirty="0"/>
              <a:t>.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651</TotalTime>
  <Words>1226</Words>
  <Application>Microsoft Office PowerPoint</Application>
  <PresentationFormat>On-screen Show (4:3)</PresentationFormat>
  <Paragraphs>77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Garamond</vt:lpstr>
      <vt:lpstr>Organic</vt:lpstr>
      <vt:lpstr>RUANG LINGKUP HUKUM TATA NEGARA</vt:lpstr>
      <vt:lpstr>Pengantar Hukum Tata Negara</vt:lpstr>
      <vt:lpstr>PowerPoint Presentation</vt:lpstr>
      <vt:lpstr>RUANG LINGKUP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CARA PENDEKATAN</vt:lpstr>
      <vt:lpstr>PowerPoint Presentation</vt:lpstr>
      <vt:lpstr>ISTILAH HUKUM TATA NEGARA</vt:lpstr>
      <vt:lpstr>PowerPoint Presentation</vt:lpstr>
      <vt:lpstr>DEFINISI</vt:lpstr>
      <vt:lpstr>PowerPoint Presentation</vt:lpstr>
      <vt:lpstr>Hubungan HTN dengan ilmu lainnya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TATA NEGARA</dc:title>
  <dc:creator>user</dc:creator>
  <cp:lastModifiedBy>ASUS N6N0CV166416259</cp:lastModifiedBy>
  <cp:revision>41</cp:revision>
  <dcterms:created xsi:type="dcterms:W3CDTF">2013-09-11T00:13:30Z</dcterms:created>
  <dcterms:modified xsi:type="dcterms:W3CDTF">2024-09-23T23:07:12Z</dcterms:modified>
</cp:coreProperties>
</file>