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6" d="100"/>
          <a:sy n="56" d="100"/>
        </p:scale>
        <p:origin x="10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a:xfrm>
            <a:off x="3962399" y="5870575"/>
            <a:ext cx="4893958" cy="377825"/>
          </a:xfrm>
        </p:spPr>
        <p:txBody>
          <a:bodyPr/>
          <a:lstStyle/>
          <a:p>
            <a:endParaRPr lang="en-US"/>
          </a:p>
        </p:txBody>
      </p:sp>
      <p:sp>
        <p:nvSpPr>
          <p:cNvPr id="6" name="Slide Number Placeholder 5"/>
          <p:cNvSpPr>
            <a:spLocks noGrp="1"/>
          </p:cNvSpPr>
          <p:nvPr>
            <p:ph type="sldNum" sz="quarter" idx="12"/>
          </p:nvPr>
        </p:nvSpPr>
        <p:spPr>
          <a:xfrm>
            <a:off x="10608958" y="5870575"/>
            <a:ext cx="551167" cy="377825"/>
          </a:xfrm>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16603353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BF769B-131A-414A-AF9E-B038F755F18F}"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3385707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2413374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456693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3793301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3457854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1008033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3615000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4175062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2381052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F769B-131A-414A-AF9E-B038F755F18F}"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993792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BF769B-131A-414A-AF9E-B038F755F18F}"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3992698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BF769B-131A-414A-AF9E-B038F755F18F}" type="datetimeFigureOut">
              <a:rPr lang="en-US" smtClean="0"/>
              <a:t>9/25/2024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1636947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BF769B-131A-414A-AF9E-B038F755F18F}" type="datetimeFigureOut">
              <a:rPr lang="en-US" smtClean="0"/>
              <a:t>9/25/2024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1122270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2EBF769B-131A-414A-AF9E-B038F755F18F}" type="datetimeFigureOut">
              <a:rPr lang="en-US" smtClean="0"/>
              <a:t>9/25/2024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2803450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BF769B-131A-414A-AF9E-B038F755F18F}"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593271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BF769B-131A-414A-AF9E-B038F755F18F}"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A5B4C5-FD85-41C2-B1A2-0ACECEADDBB2}" type="slidenum">
              <a:rPr lang="en-US" smtClean="0"/>
              <a:t>‹#›</a:t>
            </a:fld>
            <a:endParaRPr lang="en-US"/>
          </a:p>
        </p:txBody>
      </p:sp>
    </p:spTree>
    <p:extLst>
      <p:ext uri="{BB962C8B-B14F-4D97-AF65-F5344CB8AC3E}">
        <p14:creationId xmlns:p14="http://schemas.microsoft.com/office/powerpoint/2010/main" val="17488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EBF769B-131A-414A-AF9E-B038F755F18F}" type="datetimeFigureOut">
              <a:rPr lang="en-US" smtClean="0"/>
              <a:t>9/25/2024</a:t>
            </a:fld>
            <a:endParaRPr 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BA5B4C5-FD85-41C2-B1A2-0ACECEADDBB2}" type="slidenum">
              <a:rPr lang="en-US" smtClean="0"/>
              <a:t>‹#›</a:t>
            </a:fld>
            <a:endParaRPr lang="en-US"/>
          </a:p>
        </p:txBody>
      </p:sp>
    </p:spTree>
    <p:extLst>
      <p:ext uri="{BB962C8B-B14F-4D97-AF65-F5344CB8AC3E}">
        <p14:creationId xmlns:p14="http://schemas.microsoft.com/office/powerpoint/2010/main" val="2551081148"/>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22448-FF91-E279-9B41-2876D6A01653}"/>
              </a:ext>
            </a:extLst>
          </p:cNvPr>
          <p:cNvSpPr>
            <a:spLocks noGrp="1"/>
          </p:cNvSpPr>
          <p:nvPr>
            <p:ph type="ctrTitle"/>
          </p:nvPr>
        </p:nvSpPr>
        <p:spPr>
          <a:xfrm>
            <a:off x="1066800" y="1847294"/>
            <a:ext cx="10058400" cy="1643428"/>
          </a:xfrm>
        </p:spPr>
        <p:txBody>
          <a:bodyPr>
            <a:normAutofit/>
          </a:bodyPr>
          <a:lstStyle/>
          <a:p>
            <a:pPr algn="ctr"/>
            <a:r>
              <a:rPr lang="id-ID" sz="2400" b="1" dirty="0">
                <a:effectLst/>
                <a:latin typeface="Arial" panose="020B0604020202020204" pitchFamily="34" charset="0"/>
                <a:ea typeface="Times New Roman" panose="02020603050405020304" pitchFamily="18" charset="0"/>
                <a:cs typeface="Arial" panose="020B0604020202020204" pitchFamily="34" charset="0"/>
              </a:rPr>
              <a:t>POLITIK HUKUM PENGAWASAN IZIN TINGGAL ORANG ASING OLEH KANTOR KEIMIGRASIAN BERDASARKAN UNDANG-UNDANG</a:t>
            </a:r>
            <a:br>
              <a:rPr lang="en-US" sz="2400" dirty="0">
                <a:effectLst/>
                <a:latin typeface="Arial" panose="020B0604020202020204" pitchFamily="34" charset="0"/>
                <a:ea typeface="Times New Roman" panose="02020603050405020304" pitchFamily="18"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FC659494-F814-900A-B9B5-7EAE73C4521D}"/>
              </a:ext>
            </a:extLst>
          </p:cNvPr>
          <p:cNvSpPr>
            <a:spLocks noGrp="1"/>
          </p:cNvSpPr>
          <p:nvPr>
            <p:ph type="subTitle" idx="1"/>
          </p:nvPr>
        </p:nvSpPr>
        <p:spPr>
          <a:xfrm>
            <a:off x="1100051" y="4455620"/>
            <a:ext cx="10058400" cy="1643428"/>
          </a:xfrm>
        </p:spPr>
        <p:txBody>
          <a:bodyPr>
            <a:noAutofit/>
          </a:bodyPr>
          <a:lstStyle/>
          <a:p>
            <a:pPr algn="ctr">
              <a:lnSpc>
                <a:spcPct val="100000"/>
              </a:lnSpc>
              <a:spcBef>
                <a:spcPts val="0"/>
              </a:spcBef>
              <a:spcAft>
                <a:spcPts val="0"/>
              </a:spcAft>
            </a:pPr>
            <a:r>
              <a:rPr lang="en-US" sz="1800" b="1" dirty="0">
                <a:solidFill>
                  <a:srgbClr val="FF0000"/>
                </a:solidFill>
              </a:rPr>
              <a:t>DR. M. YUSRIZAL ADI S, SH.MH</a:t>
            </a:r>
          </a:p>
          <a:p>
            <a:pPr algn="ctr">
              <a:lnSpc>
                <a:spcPct val="100000"/>
              </a:lnSpc>
              <a:spcBef>
                <a:spcPts val="0"/>
              </a:spcBef>
              <a:spcAft>
                <a:spcPts val="0"/>
              </a:spcAft>
            </a:pPr>
            <a:r>
              <a:rPr lang="en-US" sz="1800" b="1" dirty="0" err="1">
                <a:solidFill>
                  <a:srgbClr val="FF0000"/>
                </a:solidFill>
              </a:rPr>
              <a:t>Dosen</a:t>
            </a:r>
            <a:r>
              <a:rPr lang="en-US" sz="1800" b="1" dirty="0">
                <a:solidFill>
                  <a:srgbClr val="FF0000"/>
                </a:solidFill>
              </a:rPr>
              <a:t> </a:t>
            </a:r>
            <a:r>
              <a:rPr lang="en-US" sz="1800" b="1" dirty="0" err="1">
                <a:solidFill>
                  <a:srgbClr val="FF0000"/>
                </a:solidFill>
              </a:rPr>
              <a:t>Fakultas</a:t>
            </a:r>
            <a:r>
              <a:rPr lang="en-US" sz="1800" b="1" dirty="0">
                <a:solidFill>
                  <a:srgbClr val="FF0000"/>
                </a:solidFill>
              </a:rPr>
              <a:t> Hukum</a:t>
            </a:r>
          </a:p>
          <a:p>
            <a:pPr algn="ctr">
              <a:lnSpc>
                <a:spcPct val="100000"/>
              </a:lnSpc>
              <a:spcBef>
                <a:spcPts val="0"/>
              </a:spcBef>
              <a:spcAft>
                <a:spcPts val="0"/>
              </a:spcAft>
            </a:pPr>
            <a:r>
              <a:rPr lang="en-US" sz="1800" b="1">
                <a:solidFill>
                  <a:srgbClr val="FF0000"/>
                </a:solidFill>
              </a:rPr>
              <a:t>Universitas </a:t>
            </a:r>
            <a:r>
              <a:rPr lang="en-US" b="1">
                <a:solidFill>
                  <a:srgbClr val="FF0000"/>
                </a:solidFill>
              </a:rPr>
              <a:t>MEDAN AREA</a:t>
            </a:r>
            <a:endParaRPr lang="en-US" sz="1800" b="1" dirty="0">
              <a:solidFill>
                <a:srgbClr val="FF0000"/>
              </a:solidFill>
            </a:endParaRPr>
          </a:p>
          <a:p>
            <a:pPr algn="ctr">
              <a:lnSpc>
                <a:spcPct val="100000"/>
              </a:lnSpc>
              <a:spcBef>
                <a:spcPts val="0"/>
              </a:spcBef>
              <a:spcAft>
                <a:spcPts val="0"/>
              </a:spcAft>
            </a:pPr>
            <a:r>
              <a:rPr lang="en-US" sz="1800" b="1" dirty="0">
                <a:solidFill>
                  <a:srgbClr val="FF0000"/>
                </a:solidFill>
              </a:rPr>
              <a:t>Medan </a:t>
            </a:r>
          </a:p>
          <a:p>
            <a:pPr algn="ctr">
              <a:lnSpc>
                <a:spcPct val="100000"/>
              </a:lnSpc>
              <a:spcBef>
                <a:spcPts val="0"/>
              </a:spcBef>
              <a:spcAft>
                <a:spcPts val="0"/>
              </a:spcAft>
            </a:pPr>
            <a:r>
              <a:rPr lang="en-US" sz="1800" b="1" dirty="0">
                <a:solidFill>
                  <a:srgbClr val="FF0000"/>
                </a:solidFill>
              </a:rPr>
              <a:t>2024</a:t>
            </a:r>
          </a:p>
        </p:txBody>
      </p:sp>
    </p:spTree>
    <p:extLst>
      <p:ext uri="{BB962C8B-B14F-4D97-AF65-F5344CB8AC3E}">
        <p14:creationId xmlns:p14="http://schemas.microsoft.com/office/powerpoint/2010/main" val="847786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342CE7-1C4E-290C-2E31-EE38A11377C0}"/>
              </a:ext>
            </a:extLst>
          </p:cNvPr>
          <p:cNvSpPr>
            <a:spLocks noGrp="1"/>
          </p:cNvSpPr>
          <p:nvPr>
            <p:ph sz="half" idx="1"/>
          </p:nvPr>
        </p:nvSpPr>
        <p:spPr>
          <a:xfrm>
            <a:off x="582930" y="502920"/>
            <a:ext cx="5436870" cy="5674043"/>
          </a:xfrm>
        </p:spPr>
        <p:txBody>
          <a:bodyPr>
            <a:normAutofit fontScale="85000" lnSpcReduction="10000"/>
          </a:bodyPr>
          <a:lstStyle/>
          <a:p>
            <a:pPr indent="0" algn="just">
              <a:lnSpc>
                <a:spcPct val="150000"/>
              </a:lnSpc>
              <a:buNone/>
            </a:pPr>
            <a:r>
              <a:rPr lang="id-ID" sz="1800" dirty="0">
                <a:effectLst/>
                <a:latin typeface="Arial" panose="020B0604020202020204" pitchFamily="34" charset="0"/>
                <a:ea typeface="Times New Roman" panose="02020603050405020304" pitchFamily="18" charset="0"/>
              </a:rPr>
              <a:t>Sebagai akibat dari adanya pemberian izin tinggal tersebut maka kepada orang asing untuk kelancaran dan ketertiban pengawasan, Pemerintah Indonesia  menyelenggarakan pendaftaran orang asing yang berada di wilayah Indonesia. Oleh karena itu setiap orang asing yang berada di wilayah Indonesia berkewajiban untuk:</a:t>
            </a:r>
            <a:endParaRPr lang="en-US" sz="1800" dirty="0">
              <a:effectLst/>
              <a:latin typeface="Times New Roman" panose="02020603050405020304" pitchFamily="18" charset="0"/>
              <a:ea typeface="Times New Roman" panose="02020603050405020304" pitchFamily="18" charset="0"/>
            </a:endParaRPr>
          </a:p>
          <a:p>
            <a:pPr marL="811213" lvl="0" indent="-342900" algn="just">
              <a:lnSpc>
                <a:spcPct val="150000"/>
              </a:lnSpc>
              <a:buFont typeface="+mj-lt"/>
              <a:buAutoNum type="arabicPeriod"/>
              <a:tabLst>
                <a:tab pos="228600" algn="l"/>
              </a:tabLst>
            </a:pPr>
            <a:r>
              <a:rPr lang="id-ID" sz="1800" dirty="0">
                <a:effectLst/>
                <a:latin typeface="Arial" panose="020B0604020202020204" pitchFamily="34" charset="0"/>
                <a:ea typeface="Times New Roman" panose="02020603050405020304" pitchFamily="18" charset="0"/>
              </a:rPr>
              <a:t>Memberikan segala keterangan yang perlu mengenai identitas diri dan atau keluarganya, perubahan status sipil dan kewarganegaraannya, serta perubahan alamatnya.</a:t>
            </a:r>
            <a:endParaRPr lang="en-US" sz="1800" dirty="0">
              <a:effectLst/>
              <a:latin typeface="Times New Roman" panose="02020603050405020304" pitchFamily="18" charset="0"/>
              <a:ea typeface="Times New Roman" panose="02020603050405020304" pitchFamily="18" charset="0"/>
            </a:endParaRPr>
          </a:p>
          <a:p>
            <a:pPr marL="811213" lvl="0" indent="-342900" algn="just">
              <a:lnSpc>
                <a:spcPct val="150000"/>
              </a:lnSpc>
              <a:buFont typeface="+mj-lt"/>
              <a:buAutoNum type="arabicPeriod"/>
              <a:tabLst>
                <a:tab pos="228600" algn="l"/>
              </a:tabLst>
            </a:pPr>
            <a:r>
              <a:rPr lang="id-ID" sz="1800" dirty="0">
                <a:effectLst/>
                <a:latin typeface="Arial" panose="020B0604020202020204" pitchFamily="34" charset="0"/>
                <a:ea typeface="Times New Roman" panose="02020603050405020304" pitchFamily="18" charset="0"/>
              </a:rPr>
              <a:t>Memperlihatkan surat perjalanan atau dokumen keimigrasian yang dimilikinya pada waktu diperlukan dalam rangka pengawasan.</a:t>
            </a:r>
            <a:endParaRPr lang="en-US" sz="1800" dirty="0">
              <a:effectLst/>
              <a:latin typeface="Times New Roman" panose="02020603050405020304" pitchFamily="18" charset="0"/>
              <a:ea typeface="Times New Roman" panose="02020603050405020304" pitchFamily="18" charset="0"/>
            </a:endParaRPr>
          </a:p>
          <a:p>
            <a:pPr marL="811213" lvl="0" indent="-342900" algn="just">
              <a:lnSpc>
                <a:spcPct val="150000"/>
              </a:lnSpc>
              <a:buFont typeface="+mj-lt"/>
              <a:buAutoNum type="arabicPeriod"/>
              <a:tabLst>
                <a:tab pos="228600" algn="l"/>
              </a:tabLst>
            </a:pPr>
            <a:r>
              <a:rPr lang="id-ID" sz="1800" dirty="0">
                <a:effectLst/>
                <a:latin typeface="Arial" panose="020B0604020202020204" pitchFamily="34" charset="0"/>
                <a:ea typeface="Times New Roman" panose="02020603050405020304" pitchFamily="18" charset="0"/>
              </a:rPr>
              <a:t>Mendaftarkan diri jika berada di Indonesia lebih dari Sembilan puluh hari.</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AB562CF7-562C-B5DB-1D21-7116738E72FC}"/>
              </a:ext>
            </a:extLst>
          </p:cNvPr>
          <p:cNvSpPr>
            <a:spLocks noGrp="1"/>
          </p:cNvSpPr>
          <p:nvPr>
            <p:ph sz="half" idx="2"/>
          </p:nvPr>
        </p:nvSpPr>
        <p:spPr>
          <a:xfrm>
            <a:off x="6096000" y="651510"/>
            <a:ext cx="5257800" cy="5525453"/>
          </a:xfrm>
        </p:spPr>
        <p:txBody>
          <a:bodyPr>
            <a:normAutofit fontScale="85000" lnSpcReduction="10000"/>
          </a:bodyPr>
          <a:lstStyle/>
          <a:p>
            <a:pPr algn="just"/>
            <a:r>
              <a:rPr lang="id-ID" sz="2000" dirty="0">
                <a:effectLst/>
                <a:latin typeface="Arial" panose="020B0604020202020204" pitchFamily="34" charset="0"/>
                <a:ea typeface="Times New Roman" panose="02020603050405020304" pitchFamily="18" charset="0"/>
                <a:cs typeface="Arial" panose="020B0604020202020204" pitchFamily="34" charset="0"/>
              </a:rPr>
              <a:t>Menurut ketentuan Undang-Undang No. 6 tahun 2011, yang berkewajiban untuk melakukan pengawasan adalah Pejabat Imigrasi dengan koordinasi bersama Badan atau Instansi Pemerintah yang terkait. Badan atau Instansi tersebut antara lain Departemen Luar Negeri, Departemen Dalam Negeri, Departemen Pertahanan dan Keamanan, Departemen Tenaga Kerja, Kejaksaan Agung, Badan Koordinasi Intelijan Negara, dan Kepolisian Negara Republik Indonesia. Dengan demikian koordinasi pengawasan orang asing ini dilakukan dalam hal yang berkaitan dengan pendaftaran orang asing dan kewajiban orang asing yang telah memperoleh izin tinggal untuk melapor pada Kantor Kepolisian Republik Indonesia setempat.</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algn="just"/>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370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7DAE3-B702-CF8A-63A5-A1311B1A3FF1}"/>
              </a:ext>
            </a:extLst>
          </p:cNvPr>
          <p:cNvSpPr>
            <a:spLocks noGrp="1"/>
          </p:cNvSpPr>
          <p:nvPr>
            <p:ph type="title"/>
          </p:nvPr>
        </p:nvSpPr>
        <p:spPr/>
        <p:txBody>
          <a:bodyPr>
            <a:normAutofit/>
          </a:bodyPr>
          <a:lstStyle/>
          <a:p>
            <a:pPr algn="ctr"/>
            <a:r>
              <a:rPr lang="en-US" sz="2400" b="1" dirty="0">
                <a:latin typeface="Arial" panose="020B0604020202020204" pitchFamily="34" charset="0"/>
                <a:cs typeface="Arial" panose="020B0604020202020204" pitchFamily="34" charset="0"/>
              </a:rPr>
              <a:t>Tindakan </a:t>
            </a:r>
            <a:r>
              <a:rPr lang="en-US" sz="2400" b="1" dirty="0" err="1">
                <a:latin typeface="Arial" panose="020B0604020202020204" pitchFamily="34" charset="0"/>
                <a:cs typeface="Arial" panose="020B0604020202020204" pitchFamily="34" charset="0"/>
              </a:rPr>
              <a:t>Keimigrasian</a:t>
            </a:r>
            <a:r>
              <a:rPr lang="en-US" sz="2400" b="1" dirty="0">
                <a:latin typeface="Arial" panose="020B0604020202020204" pitchFamily="34" charset="0"/>
                <a:cs typeface="Arial" panose="020B0604020202020204" pitchFamily="34" charset="0"/>
              </a:rPr>
              <a:t> yang </a:t>
            </a:r>
            <a:r>
              <a:rPr lang="en-US" sz="2400" b="1" dirty="0" err="1">
                <a:latin typeface="Arial" panose="020B0604020202020204" pitchFamily="34" charset="0"/>
                <a:cs typeface="Arial" panose="020B0604020202020204" pitchFamily="34" charset="0"/>
              </a:rPr>
              <a:t>dilakukan</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terhadap</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pengawasan</a:t>
            </a:r>
            <a:r>
              <a:rPr lang="en-US" sz="2400" b="1" dirty="0">
                <a:latin typeface="Arial" panose="020B0604020202020204" pitchFamily="34" charset="0"/>
                <a:cs typeface="Arial" panose="020B0604020202020204" pitchFamily="34" charset="0"/>
              </a:rPr>
              <a:t> orang </a:t>
            </a:r>
            <a:r>
              <a:rPr lang="en-US" sz="2400" b="1" dirty="0" err="1">
                <a:latin typeface="Arial" panose="020B0604020202020204" pitchFamily="34" charset="0"/>
                <a:cs typeface="Arial" panose="020B0604020202020204" pitchFamily="34" charset="0"/>
              </a:rPr>
              <a:t>asing</a:t>
            </a:r>
            <a:endParaRPr lang="en-US" sz="24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89FCC7C-C473-E139-A7DE-0421E1740163}"/>
              </a:ext>
            </a:extLst>
          </p:cNvPr>
          <p:cNvSpPr>
            <a:spLocks noGrp="1"/>
          </p:cNvSpPr>
          <p:nvPr>
            <p:ph sz="half" idx="1"/>
          </p:nvPr>
        </p:nvSpPr>
        <p:spPr/>
        <p:txBody>
          <a:bodyPr>
            <a:normAutofit fontScale="55000" lnSpcReduction="20000"/>
          </a:bodyPr>
          <a:lstStyle/>
          <a:p>
            <a:pPr marL="228600" indent="-228600" algn="just">
              <a:lnSpc>
                <a:spcPct val="150000"/>
              </a:lnSpc>
              <a:tabLst>
                <a:tab pos="228600" algn="l"/>
              </a:tabLst>
            </a:pPr>
            <a:r>
              <a:rPr lang="id-ID" sz="2800" dirty="0">
                <a:effectLst/>
                <a:latin typeface="Arial" panose="020B0604020202020204" pitchFamily="34" charset="0"/>
                <a:ea typeface="Times New Roman" panose="02020603050405020304" pitchFamily="18" charset="0"/>
              </a:rPr>
              <a:t>Pembatasan, perubahan atau pembatalan izin keimigrasian (izin keberadaan atau izin tinggal).</a:t>
            </a:r>
            <a:endParaRPr lang="en-US" dirty="0">
              <a:latin typeface="Times New Roman" panose="02020603050405020304" pitchFamily="18" charset="0"/>
              <a:ea typeface="Times New Roman" panose="02020603050405020304" pitchFamily="18" charset="0"/>
            </a:endParaRPr>
          </a:p>
          <a:p>
            <a:pPr marL="228600" indent="-228600" algn="just">
              <a:lnSpc>
                <a:spcPct val="150000"/>
              </a:lnSpc>
              <a:tabLst>
                <a:tab pos="228600" algn="l"/>
              </a:tabLst>
            </a:pPr>
            <a:r>
              <a:rPr lang="id-ID" sz="2800" dirty="0">
                <a:effectLst/>
                <a:latin typeface="Arial" panose="020B0604020202020204" pitchFamily="34" charset="0"/>
                <a:ea typeface="Times New Roman" panose="02020603050405020304" pitchFamily="18" charset="0"/>
              </a:rPr>
              <a:t>Larangan untuk berada di suatu wilayah atau beberapa tempat tertentu di wilayah Indonesia.</a:t>
            </a:r>
            <a:endParaRPr lang="en-US" dirty="0">
              <a:latin typeface="Times New Roman" panose="02020603050405020304" pitchFamily="18" charset="0"/>
              <a:ea typeface="Times New Roman" panose="02020603050405020304" pitchFamily="18" charset="0"/>
            </a:endParaRPr>
          </a:p>
          <a:p>
            <a:pPr marL="228600" indent="-228600" algn="just">
              <a:lnSpc>
                <a:spcPct val="150000"/>
              </a:lnSpc>
              <a:tabLst>
                <a:tab pos="228600" algn="l"/>
              </a:tabLst>
            </a:pPr>
            <a:r>
              <a:rPr lang="id-ID" sz="2800" dirty="0">
                <a:effectLst/>
                <a:latin typeface="Arial" panose="020B0604020202020204" pitchFamily="34" charset="0"/>
                <a:ea typeface="Times New Roman" panose="02020603050405020304" pitchFamily="18" charset="0"/>
              </a:rPr>
              <a:t>Keharusan untuk bertempat tinggal di suatu tempat tertentu di wilayah Indonesia.</a:t>
            </a:r>
            <a:endParaRPr lang="en-US" dirty="0">
              <a:latin typeface="Times New Roman" panose="02020603050405020304" pitchFamily="18" charset="0"/>
              <a:ea typeface="Times New Roman" panose="02020603050405020304" pitchFamily="18" charset="0"/>
            </a:endParaRPr>
          </a:p>
          <a:p>
            <a:pPr marL="228600" indent="-228600" algn="just">
              <a:lnSpc>
                <a:spcPct val="150000"/>
              </a:lnSpc>
              <a:tabLst>
                <a:tab pos="228600" algn="l"/>
              </a:tabLst>
            </a:pPr>
            <a:r>
              <a:rPr lang="id-ID" sz="2800" dirty="0">
                <a:effectLst/>
                <a:latin typeface="Arial" panose="020B0604020202020204" pitchFamily="34" charset="0"/>
                <a:ea typeface="Times New Roman" panose="02020603050405020304" pitchFamily="18" charset="0"/>
              </a:rPr>
              <a:t>Pengusiran atau deportasi dari wilayah Indonesia atau penolakan masuk ke wilayah Indonesia.</a:t>
            </a:r>
            <a:endParaRPr lang="en-US" sz="2800" dirty="0">
              <a:effectLst/>
              <a:latin typeface="Times New Roman" panose="02020603050405020304" pitchFamily="18" charset="0"/>
              <a:ea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45A38016-A8F2-F989-38AF-2FB04C1F66C9}"/>
              </a:ext>
            </a:extLst>
          </p:cNvPr>
          <p:cNvSpPr>
            <a:spLocks noGrp="1"/>
          </p:cNvSpPr>
          <p:nvPr>
            <p:ph sz="half" idx="2"/>
          </p:nvPr>
        </p:nvSpPr>
        <p:spPr/>
        <p:txBody>
          <a:bodyPr>
            <a:noAutofit/>
          </a:bodyPr>
          <a:lstStyle/>
          <a:p>
            <a:pPr indent="0" algn="just">
              <a:lnSpc>
                <a:spcPct val="100000"/>
              </a:lnSpc>
              <a:spcBef>
                <a:spcPts val="0"/>
              </a:spcBef>
              <a:buNone/>
            </a:pPr>
            <a:r>
              <a:rPr lang="id-ID" sz="2000" dirty="0">
                <a:effectLst/>
                <a:latin typeface="Arial" panose="020B0604020202020204" pitchFamily="34" charset="0"/>
                <a:ea typeface="Times New Roman" panose="02020603050405020304" pitchFamily="18" charset="0"/>
              </a:rPr>
              <a:t>Kewenangan untuk menetapkan Keputusan Tindakan Keimigrasian di tingkat operasional ada pada Kepala Kantor Imigrasi di tingkat pengawasan dan pengendalian ada pada Koordinator/Bidang Imigrasi pada setiap Kantor Wilayah dan tingkat pusat dalam hal ini Direktur Jenderal Imigrasi yang dalam pelaksanaannya pada Direktur Pengawasan dan Penindakan Keimigrasian.</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72573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F85874-3936-4C3D-BDAA-8061A59E716D}"/>
              </a:ext>
            </a:extLst>
          </p:cNvPr>
          <p:cNvSpPr>
            <a:spLocks noGrp="1"/>
          </p:cNvSpPr>
          <p:nvPr>
            <p:ph sz="half" idx="1"/>
          </p:nvPr>
        </p:nvSpPr>
        <p:spPr/>
        <p:txBody>
          <a:bodyPr>
            <a:normAutofit fontScale="92500" lnSpcReduction="20000"/>
          </a:bodyPr>
          <a:lstStyle/>
          <a:p>
            <a:pPr algn="just"/>
            <a:r>
              <a:rPr lang="id-ID" sz="2000" dirty="0">
                <a:effectLst/>
                <a:latin typeface="Arial" panose="020B0604020202020204" pitchFamily="34" charset="0"/>
                <a:ea typeface="Calibri" panose="020F0502020204030204" pitchFamily="34" charset="0"/>
              </a:rPr>
              <a:t>Politik hukum keimigrasian</a:t>
            </a:r>
            <a:r>
              <a:rPr lang="id-ID" sz="2000" dirty="0">
                <a:effectLst/>
                <a:latin typeface="Arial" panose="020B0604020202020204" pitchFamily="34" charset="0"/>
                <a:ea typeface="Times New Roman" panose="02020603050405020304" pitchFamily="18" charset="0"/>
              </a:rPr>
              <a:t> </a:t>
            </a:r>
            <a:r>
              <a:rPr lang="id-ID" sz="2000" dirty="0">
                <a:effectLst/>
                <a:latin typeface="Arial" panose="020B0604020202020204" pitchFamily="34" charset="0"/>
                <a:ea typeface="Calibri" panose="020F0502020204030204" pitchFamily="34" charset="0"/>
              </a:rPr>
              <a:t>berdasarkan Undang-Undang membedakan fungsi</a:t>
            </a:r>
            <a:r>
              <a:rPr lang="en-US" sz="2000" dirty="0">
                <a:effectLst/>
                <a:latin typeface="Arial" panose="020B0604020202020204" pitchFamily="34" charset="0"/>
                <a:ea typeface="Calibri" panose="020F0502020204030204" pitchFamily="34" charset="0"/>
              </a:rPr>
              <a:t> (Tri </a:t>
            </a:r>
            <a:r>
              <a:rPr lang="en-US" sz="2000" dirty="0" err="1">
                <a:effectLst/>
                <a:latin typeface="Arial" panose="020B0604020202020204" pitchFamily="34" charset="0"/>
                <a:ea typeface="Calibri" panose="020F0502020204030204" pitchFamily="34" charset="0"/>
              </a:rPr>
              <a:t>fungsi</a:t>
            </a:r>
            <a:r>
              <a:rPr lang="en-US" sz="2000" dirty="0">
                <a:effectLst/>
                <a:latin typeface="Arial" panose="020B0604020202020204" pitchFamily="34" charset="0"/>
                <a:ea typeface="Calibri" panose="020F0502020204030204" pitchFamily="34" charset="0"/>
              </a:rPr>
              <a:t> </a:t>
            </a:r>
            <a:r>
              <a:rPr lang="en-US" sz="2000" dirty="0" err="1">
                <a:effectLst/>
                <a:latin typeface="Arial" panose="020B0604020202020204" pitchFamily="34" charset="0"/>
                <a:ea typeface="Calibri" panose="020F0502020204030204" pitchFamily="34" charset="0"/>
              </a:rPr>
              <a:t>Imigrasi</a:t>
            </a:r>
            <a:r>
              <a:rPr lang="en-US" sz="2000" dirty="0">
                <a:latin typeface="Arial" panose="020B0604020202020204" pitchFamily="34" charset="0"/>
                <a:ea typeface="Calibri" panose="020F0502020204030204" pitchFamily="34" charset="0"/>
              </a:rPr>
              <a:t>:</a:t>
            </a:r>
          </a:p>
          <a:p>
            <a:pPr marL="457200" indent="-457200" algn="just">
              <a:buAutoNum type="arabicPeriod"/>
            </a:pPr>
            <a:r>
              <a:rPr lang="id-ID" sz="2000" dirty="0">
                <a:effectLst/>
                <a:latin typeface="Arial" panose="020B0604020202020204" pitchFamily="34" charset="0"/>
                <a:ea typeface="Calibri" panose="020F0502020204030204" pitchFamily="34" charset="0"/>
              </a:rPr>
              <a:t>pelayanan</a:t>
            </a:r>
            <a:r>
              <a:rPr lang="id-ID" sz="2000" dirty="0">
                <a:effectLst/>
                <a:latin typeface="Arial" panose="020B0604020202020204" pitchFamily="34" charset="0"/>
                <a:ea typeface="Times New Roman" panose="02020603050405020304" pitchFamily="18" charset="0"/>
              </a:rPr>
              <a:t> </a:t>
            </a:r>
            <a:r>
              <a:rPr lang="id-ID" sz="2000" dirty="0">
                <a:effectLst/>
                <a:latin typeface="Arial" panose="020B0604020202020204" pitchFamily="34" charset="0"/>
                <a:ea typeface="Calibri" panose="020F0502020204030204" pitchFamily="34" charset="0"/>
              </a:rPr>
              <a:t>masyarakat</a:t>
            </a:r>
            <a:endParaRPr lang="en-US" sz="2000" dirty="0">
              <a:effectLst/>
              <a:latin typeface="Arial" panose="020B0604020202020204" pitchFamily="34" charset="0"/>
              <a:ea typeface="Calibri" panose="020F0502020204030204" pitchFamily="34" charset="0"/>
            </a:endParaRPr>
          </a:p>
          <a:p>
            <a:pPr marL="457200" indent="-457200" algn="just">
              <a:buAutoNum type="arabicPeriod"/>
            </a:pPr>
            <a:r>
              <a:rPr lang="id-ID" sz="2000" dirty="0">
                <a:effectLst/>
                <a:latin typeface="Arial" panose="020B0604020202020204" pitchFamily="34" charset="0"/>
                <a:ea typeface="Calibri" panose="020F0502020204030204" pitchFamily="34" charset="0"/>
              </a:rPr>
              <a:t>penegakan hukum, dan</a:t>
            </a:r>
            <a:r>
              <a:rPr lang="id-ID" sz="2000" dirty="0">
                <a:effectLst/>
                <a:latin typeface="Arial" panose="020B0604020202020204" pitchFamily="34" charset="0"/>
                <a:ea typeface="Times New Roman" panose="02020603050405020304" pitchFamily="18" charset="0"/>
              </a:rPr>
              <a:t> </a:t>
            </a:r>
            <a:endParaRPr lang="en-US" sz="2000" dirty="0">
              <a:effectLst/>
              <a:latin typeface="Arial" panose="020B0604020202020204" pitchFamily="34" charset="0"/>
              <a:ea typeface="Times New Roman" panose="02020603050405020304" pitchFamily="18" charset="0"/>
            </a:endParaRPr>
          </a:p>
          <a:p>
            <a:pPr marL="457200" indent="-457200" algn="just">
              <a:buAutoNum type="arabicPeriod"/>
            </a:pPr>
            <a:r>
              <a:rPr lang="id-ID" sz="2000" dirty="0">
                <a:effectLst/>
                <a:latin typeface="Arial" panose="020B0604020202020204" pitchFamily="34" charset="0"/>
                <a:ea typeface="Calibri" panose="020F0502020204030204" pitchFamily="34" charset="0"/>
              </a:rPr>
              <a:t>keamanan </a:t>
            </a:r>
            <a:endParaRPr lang="en-US" sz="2000" dirty="0"/>
          </a:p>
        </p:txBody>
      </p:sp>
      <p:sp>
        <p:nvSpPr>
          <p:cNvPr id="4" name="Content Placeholder 3">
            <a:extLst>
              <a:ext uri="{FF2B5EF4-FFF2-40B4-BE49-F238E27FC236}">
                <a16:creationId xmlns:a16="http://schemas.microsoft.com/office/drawing/2014/main" id="{F9F1A5C1-7128-D62D-9A48-36254C9F05D5}"/>
              </a:ext>
            </a:extLst>
          </p:cNvPr>
          <p:cNvSpPr>
            <a:spLocks noGrp="1"/>
          </p:cNvSpPr>
          <p:nvPr>
            <p:ph sz="half" idx="2"/>
          </p:nvPr>
        </p:nvSpPr>
        <p:spPr/>
        <p:txBody>
          <a:bodyPr>
            <a:normAutofit fontScale="92500" lnSpcReduction="20000"/>
          </a:bodyPr>
          <a:lstStyle/>
          <a:p>
            <a:pPr algn="just"/>
            <a:r>
              <a:rPr lang="id-ID" sz="1800" dirty="0">
                <a:effectLst/>
                <a:latin typeface="Arial" panose="020B0604020202020204" pitchFamily="34" charset="0"/>
                <a:ea typeface="Calibri" panose="020F0502020204030204" pitchFamily="34" charset="0"/>
              </a:rPr>
              <a:t>Politik hukum pemerintah Indonesia dengan memberikan ijin tinggal kepada orang asing yang diatur melalui UU No. 6 tahun 2011 merupakan pelaksanaan asas prinsip kesetaraan dan non diskriminasi dalam rangka penghormatan terhadap hak asasi manusia. Sedangkan Politik hukum pemberian ijin tinggal kepada Tenaga Kerja Asing yang bekerja di Indonesia adalah dalam rangka melaksanaan asas manfaat secara ekonomi yang dilaksanakan berdasarkan </a:t>
            </a:r>
            <a:r>
              <a:rPr lang="id-ID" sz="1800" i="1" dirty="0">
                <a:effectLst/>
                <a:latin typeface="Arial" panose="020B0604020202020204" pitchFamily="34" charset="0"/>
                <a:ea typeface="Calibri" panose="020F0502020204030204" pitchFamily="34" charset="0"/>
              </a:rPr>
              <a:t>selective policy </a:t>
            </a:r>
            <a:r>
              <a:rPr lang="id-ID" sz="1800" dirty="0">
                <a:effectLst/>
                <a:latin typeface="Arial" panose="020B0604020202020204" pitchFamily="34" charset="0"/>
                <a:ea typeface="Calibri" panose="020F0502020204030204" pitchFamily="34" charset="0"/>
              </a:rPr>
              <a:t>dengan mengedepankan perlindungan terhadap tenaga kerja dalam negeri dan memberikan keuntungan manfaat secara ekonomi dan ilmi pengetahuan teknologi kepada negara</a:t>
            </a:r>
            <a:endParaRPr lang="en-US" dirty="0"/>
          </a:p>
        </p:txBody>
      </p:sp>
    </p:spTree>
    <p:extLst>
      <p:ext uri="{BB962C8B-B14F-4D97-AF65-F5344CB8AC3E}">
        <p14:creationId xmlns:p14="http://schemas.microsoft.com/office/powerpoint/2010/main" val="1451353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89EA3-B32A-9477-68D8-AB5E597E88BE}"/>
              </a:ext>
            </a:extLst>
          </p:cNvPr>
          <p:cNvSpPr>
            <a:spLocks noGrp="1"/>
          </p:cNvSpPr>
          <p:nvPr>
            <p:ph type="title"/>
          </p:nvPr>
        </p:nvSpPr>
        <p:spPr>
          <a:xfrm>
            <a:off x="685801" y="609601"/>
            <a:ext cx="10131425" cy="750570"/>
          </a:xfrm>
        </p:spPr>
        <p:txBody>
          <a:bodyPr/>
          <a:lstStyle/>
          <a:p>
            <a:r>
              <a:rPr lang="en-US" b="1" dirty="0" err="1">
                <a:latin typeface="Arial" panose="020B0604020202020204" pitchFamily="34" charset="0"/>
                <a:cs typeface="Arial" panose="020B0604020202020204" pitchFamily="34" charset="0"/>
              </a:rPr>
              <a:t>Rekomendasi</a:t>
            </a:r>
            <a:r>
              <a:rPr lang="en-US"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D15531FE-FD35-9CD5-F4C8-962D858911AF}"/>
              </a:ext>
            </a:extLst>
          </p:cNvPr>
          <p:cNvSpPr>
            <a:spLocks noGrp="1"/>
          </p:cNvSpPr>
          <p:nvPr>
            <p:ph sz="half" idx="1"/>
          </p:nvPr>
        </p:nvSpPr>
        <p:spPr/>
        <p:txBody>
          <a:bodyPr>
            <a:noAutofit/>
          </a:bodyPr>
          <a:lstStyle/>
          <a:p>
            <a:pPr marL="457200" lvl="1" indent="0" algn="just">
              <a:lnSpc>
                <a:spcPct val="100000"/>
              </a:lnSpc>
              <a:spcBef>
                <a:spcPts val="0"/>
              </a:spcBef>
              <a:buNone/>
            </a:pPr>
            <a:r>
              <a:rPr lang="id-ID" sz="2000" dirty="0">
                <a:effectLst/>
                <a:latin typeface="Arial" panose="020B0604020202020204" pitchFamily="34" charset="0"/>
                <a:ea typeface="Times New Roman" panose="02020603050405020304" pitchFamily="18" charset="0"/>
                <a:cs typeface="Arial" panose="020B0604020202020204" pitchFamily="34" charset="0"/>
              </a:rPr>
              <a:t>Pengawasan Hukum Keimigrasian harus disesuaikan dengan perkembangan Hukum Internasional dan kepentingan nasional di masa datang, maka perlu dilakukan perubahan atau penyesuaian kebijakan keimigrasian yang bersifat nasional dari </a:t>
            </a:r>
            <a:r>
              <a:rPr lang="id-ID" sz="2000" i="1" dirty="0">
                <a:effectLst/>
                <a:latin typeface="Arial" panose="020B0604020202020204" pitchFamily="34" charset="0"/>
                <a:ea typeface="Times New Roman" panose="02020603050405020304" pitchFamily="18" charset="0"/>
                <a:cs typeface="Arial" panose="020B0604020202020204" pitchFamily="34" charset="0"/>
              </a:rPr>
              <a:t>selective policy </a:t>
            </a:r>
            <a:r>
              <a:rPr lang="id-ID" sz="2000" dirty="0">
                <a:effectLst/>
                <a:latin typeface="Arial" panose="020B0604020202020204" pitchFamily="34" charset="0"/>
                <a:ea typeface="Times New Roman" panose="02020603050405020304" pitchFamily="18" charset="0"/>
                <a:cs typeface="Arial" panose="020B0604020202020204" pitchFamily="34" charset="0"/>
              </a:rPr>
              <a:t>menjadi </a:t>
            </a:r>
            <a:r>
              <a:rPr lang="id-ID" sz="2000" i="1" dirty="0">
                <a:effectLst/>
                <a:latin typeface="Arial" panose="020B0604020202020204" pitchFamily="34" charset="0"/>
                <a:ea typeface="Times New Roman" panose="02020603050405020304" pitchFamily="18" charset="0"/>
                <a:cs typeface="Arial" panose="020B0604020202020204" pitchFamily="34" charset="0"/>
              </a:rPr>
              <a:t>selective and non</a:t>
            </a:r>
            <a:r>
              <a:rPr lang="id-ID" sz="2000" dirty="0">
                <a:effectLst/>
                <a:latin typeface="Arial" panose="020B0604020202020204" pitchFamily="34" charset="0"/>
                <a:ea typeface="Times New Roman" panose="02020603050405020304" pitchFamily="18" charset="0"/>
                <a:cs typeface="Arial" panose="020B0604020202020204" pitchFamily="34" charset="0"/>
              </a:rPr>
              <a:t> </a:t>
            </a:r>
            <a:r>
              <a:rPr lang="id-ID" sz="2000" i="1" dirty="0">
                <a:effectLst/>
                <a:latin typeface="Arial" panose="020B0604020202020204" pitchFamily="34" charset="0"/>
                <a:ea typeface="Times New Roman" panose="02020603050405020304" pitchFamily="18" charset="0"/>
                <a:cs typeface="Arial" panose="020B0604020202020204" pitchFamily="34" charset="0"/>
              </a:rPr>
              <a:t>dicsciminative policy </a:t>
            </a:r>
            <a:r>
              <a:rPr lang="id-ID" sz="2000" dirty="0">
                <a:effectLst/>
                <a:latin typeface="Arial" panose="020B0604020202020204" pitchFamily="34" charset="0"/>
                <a:ea typeface="Times New Roman" panose="02020603050405020304" pitchFamily="18" charset="0"/>
                <a:cs typeface="Arial" panose="020B0604020202020204" pitchFamily="34" charset="0"/>
              </a:rPr>
              <a:t>sebagai pedoman dalam perubahan subtansi yang mengedepankan keseimbangan antara pendekatan </a:t>
            </a:r>
            <a:r>
              <a:rPr lang="id-ID" sz="2000" i="1" dirty="0">
                <a:effectLst/>
                <a:latin typeface="Arial" panose="020B0604020202020204" pitchFamily="34" charset="0"/>
                <a:ea typeface="Times New Roman" panose="02020603050405020304" pitchFamily="18" charset="0"/>
                <a:cs typeface="Arial" panose="020B0604020202020204" pitchFamily="34" charset="0"/>
              </a:rPr>
              <a:t>prosperity approach </a:t>
            </a:r>
            <a:r>
              <a:rPr lang="id-ID" sz="2000" dirty="0">
                <a:effectLst/>
                <a:latin typeface="Arial" panose="020B0604020202020204" pitchFamily="34" charset="0"/>
                <a:ea typeface="Times New Roman" panose="02020603050405020304" pitchFamily="18" charset="0"/>
                <a:cs typeface="Arial" panose="020B0604020202020204" pitchFamily="34" charset="0"/>
              </a:rPr>
              <a:t>dan </a:t>
            </a:r>
            <a:r>
              <a:rPr lang="id-ID" sz="2000" i="1" dirty="0">
                <a:effectLst/>
                <a:latin typeface="Arial" panose="020B0604020202020204" pitchFamily="34" charset="0"/>
                <a:ea typeface="Times New Roman" panose="02020603050405020304" pitchFamily="18" charset="0"/>
                <a:cs typeface="Arial" panose="020B0604020202020204" pitchFamily="34" charset="0"/>
              </a:rPr>
              <a:t>security approach </a:t>
            </a:r>
            <a:r>
              <a:rPr lang="id-ID" sz="2000" dirty="0">
                <a:effectLst/>
                <a:latin typeface="Arial" panose="020B0604020202020204" pitchFamily="34" charset="0"/>
                <a:ea typeface="Times New Roman" panose="02020603050405020304" pitchFamily="18" charset="0"/>
                <a:cs typeface="Arial" panose="020B0604020202020204" pitchFamily="34" charset="0"/>
              </a:rPr>
              <a:t>dengan berlandaskan nilai-nilai HAM Universal.</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00000"/>
              </a:lnSpc>
              <a:spcBef>
                <a:spcPts val="0"/>
              </a:spcBef>
            </a:pPr>
            <a:endParaRPr lang="en-US" sz="20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5849BC80-C8EC-37F1-098D-0AF30555A1AA}"/>
              </a:ext>
            </a:extLst>
          </p:cNvPr>
          <p:cNvSpPr>
            <a:spLocks noGrp="1"/>
          </p:cNvSpPr>
          <p:nvPr>
            <p:ph sz="half" idx="2"/>
          </p:nvPr>
        </p:nvSpPr>
        <p:spPr/>
        <p:txBody>
          <a:bodyPr>
            <a:normAutofit/>
          </a:bodyPr>
          <a:lstStyle/>
          <a:p>
            <a:pPr algn="just"/>
            <a:r>
              <a:rPr lang="id-ID" sz="2000" dirty="0">
                <a:effectLst/>
                <a:latin typeface="Arial" panose="020B0604020202020204" pitchFamily="34" charset="0"/>
                <a:ea typeface="Times New Roman" panose="02020603050405020304" pitchFamily="18" charset="0"/>
                <a:cs typeface="Arial" panose="020B0604020202020204" pitchFamily="34" charset="0"/>
              </a:rPr>
              <a:t>Disarankan kepada pemerintah untuk meningkatkan sumber daya manusia personil imigrasi melalui pendidikan dan pelatihan agar lebih memahami substansi yang lebih manusiawi yang berlandaskan nilai-nilai HAM dan pelaksanaan </a:t>
            </a:r>
            <a:r>
              <a:rPr lang="id-ID" sz="2000" i="1" dirty="0">
                <a:effectLst/>
                <a:latin typeface="Arial" panose="020B0604020202020204" pitchFamily="34" charset="0"/>
                <a:ea typeface="Times New Roman" panose="02020603050405020304" pitchFamily="18" charset="0"/>
                <a:cs typeface="Arial" panose="020B0604020202020204" pitchFamily="34" charset="0"/>
              </a:rPr>
              <a:t>Good</a:t>
            </a:r>
            <a:r>
              <a:rPr lang="id-ID" sz="2000" dirty="0">
                <a:effectLst/>
                <a:latin typeface="Arial" panose="020B0604020202020204" pitchFamily="34" charset="0"/>
                <a:ea typeface="Times New Roman" panose="02020603050405020304" pitchFamily="18" charset="0"/>
                <a:cs typeface="Arial" panose="020B0604020202020204" pitchFamily="34" charset="0"/>
              </a:rPr>
              <a:t> </a:t>
            </a:r>
            <a:r>
              <a:rPr lang="id-ID" sz="2000" i="1" dirty="0">
                <a:effectLst/>
                <a:latin typeface="Arial" panose="020B0604020202020204" pitchFamily="34" charset="0"/>
                <a:ea typeface="Times New Roman" panose="02020603050405020304" pitchFamily="18" charset="0"/>
                <a:cs typeface="Arial" panose="020B0604020202020204" pitchFamily="34" charset="0"/>
              </a:rPr>
              <a:t>Governance </a:t>
            </a:r>
            <a:r>
              <a:rPr lang="id-ID" sz="2000" dirty="0">
                <a:effectLst/>
                <a:latin typeface="Arial" panose="020B0604020202020204" pitchFamily="34" charset="0"/>
                <a:ea typeface="Times New Roman" panose="02020603050405020304" pitchFamily="18" charset="0"/>
                <a:cs typeface="Arial" panose="020B0604020202020204" pitchFamily="34" charset="0"/>
              </a:rPr>
              <a:t>dan </a:t>
            </a:r>
            <a:r>
              <a:rPr lang="id-ID" sz="2000" i="1" dirty="0">
                <a:effectLst/>
                <a:latin typeface="Arial" panose="020B0604020202020204" pitchFamily="34" charset="0"/>
                <a:ea typeface="Times New Roman" panose="02020603050405020304" pitchFamily="18" charset="0"/>
                <a:cs typeface="Arial" panose="020B0604020202020204" pitchFamily="34" charset="0"/>
              </a:rPr>
              <a:t>Clean Governance </a:t>
            </a:r>
            <a:r>
              <a:rPr lang="id-ID" sz="2000" dirty="0">
                <a:effectLst/>
                <a:latin typeface="Arial" panose="020B0604020202020204" pitchFamily="34" charset="0"/>
                <a:ea typeface="Times New Roman" panose="02020603050405020304" pitchFamily="18" charset="0"/>
                <a:cs typeface="Arial" panose="020B0604020202020204" pitchFamily="34" charset="0"/>
              </a:rPr>
              <a:t>serta diikuti dengan peningkatan kesejahteraan yang sejalan dengan ketegasan dalam pemberian </a:t>
            </a:r>
            <a:r>
              <a:rPr lang="id-ID" sz="2000" i="1" dirty="0">
                <a:effectLst/>
                <a:latin typeface="Arial" panose="020B0604020202020204" pitchFamily="34" charset="0"/>
                <a:ea typeface="Times New Roman" panose="02020603050405020304" pitchFamily="18" charset="0"/>
                <a:cs typeface="Arial" panose="020B0604020202020204" pitchFamily="34" charset="0"/>
              </a:rPr>
              <a:t>punishment</a:t>
            </a:r>
            <a:r>
              <a:rPr lang="id-ID" sz="2000" dirty="0">
                <a:effectLst/>
                <a:latin typeface="Arial" panose="020B0604020202020204" pitchFamily="34" charset="0"/>
                <a:ea typeface="Times New Roman" panose="02020603050405020304" pitchFamily="18" charset="0"/>
                <a:cs typeface="Arial" panose="020B0604020202020204" pitchFamily="34" charset="0"/>
              </a:rPr>
              <a:t> </a:t>
            </a:r>
            <a:r>
              <a:rPr lang="id-ID" sz="2000" i="1" dirty="0">
                <a:effectLst/>
                <a:latin typeface="Arial" panose="020B0604020202020204" pitchFamily="34" charset="0"/>
                <a:ea typeface="Times New Roman" panose="02020603050405020304" pitchFamily="18" charset="0"/>
                <a:cs typeface="Arial" panose="020B0604020202020204" pitchFamily="34" charset="0"/>
              </a:rPr>
              <a:t>and reward.</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algn="just"/>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7184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44876-6D45-E828-59C7-14A8C5F58691}"/>
              </a:ext>
            </a:extLst>
          </p:cNvPr>
          <p:cNvSpPr>
            <a:spLocks noGrp="1"/>
          </p:cNvSpPr>
          <p:nvPr>
            <p:ph type="ctrTitle"/>
          </p:nvPr>
        </p:nvSpPr>
        <p:spPr/>
        <p:txBody>
          <a:bodyPr>
            <a:normAutofit fontScale="90000"/>
          </a:bodyPr>
          <a:lstStyle/>
          <a:p>
            <a:pPr algn="ctr"/>
            <a:r>
              <a:rPr lang="en-US" sz="6600" dirty="0" err="1">
                <a:latin typeface="Arial" panose="020B0604020202020204" pitchFamily="34" charset="0"/>
                <a:cs typeface="Arial" panose="020B0604020202020204" pitchFamily="34" charset="0"/>
              </a:rPr>
              <a:t>Sekian</a:t>
            </a:r>
            <a:br>
              <a:rPr lang="en-US" sz="6600" dirty="0">
                <a:latin typeface="Arial" panose="020B0604020202020204" pitchFamily="34" charset="0"/>
                <a:cs typeface="Arial" panose="020B0604020202020204" pitchFamily="34" charset="0"/>
              </a:rPr>
            </a:br>
            <a:r>
              <a:rPr lang="en-US" sz="6600" dirty="0">
                <a:latin typeface="Arial" panose="020B0604020202020204" pitchFamily="34" charset="0"/>
                <a:cs typeface="Arial" panose="020B0604020202020204" pitchFamily="34" charset="0"/>
              </a:rPr>
              <a:t>&amp;</a:t>
            </a:r>
            <a:br>
              <a:rPr lang="en-US" sz="6600" dirty="0">
                <a:latin typeface="Arial" panose="020B0604020202020204" pitchFamily="34" charset="0"/>
                <a:cs typeface="Arial" panose="020B0604020202020204" pitchFamily="34" charset="0"/>
              </a:rPr>
            </a:br>
            <a:r>
              <a:rPr lang="en-US" sz="6600" dirty="0" err="1">
                <a:latin typeface="Arial" panose="020B0604020202020204" pitchFamily="34" charset="0"/>
                <a:cs typeface="Arial" panose="020B0604020202020204" pitchFamily="34" charset="0"/>
              </a:rPr>
              <a:t>terima</a:t>
            </a:r>
            <a:r>
              <a:rPr lang="en-US" sz="6600" dirty="0">
                <a:latin typeface="Arial" panose="020B0604020202020204" pitchFamily="34" charset="0"/>
                <a:cs typeface="Arial" panose="020B0604020202020204" pitchFamily="34" charset="0"/>
              </a:rPr>
              <a:t> </a:t>
            </a:r>
            <a:r>
              <a:rPr lang="en-US" sz="6600" dirty="0" err="1">
                <a:latin typeface="Arial" panose="020B0604020202020204" pitchFamily="34" charset="0"/>
                <a:cs typeface="Arial" panose="020B0604020202020204" pitchFamily="34" charset="0"/>
              </a:rPr>
              <a:t>kasih</a:t>
            </a:r>
            <a:endParaRPr lang="en-US"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8526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742A0-CC85-1B49-8074-5D1C4A94603E}"/>
              </a:ext>
            </a:extLst>
          </p:cNvPr>
          <p:cNvSpPr>
            <a:spLocks noGrp="1"/>
          </p:cNvSpPr>
          <p:nvPr>
            <p:ph type="title"/>
          </p:nvPr>
        </p:nvSpPr>
        <p:spPr/>
        <p:txBody>
          <a:bodyPr/>
          <a:lstStyle/>
          <a:p>
            <a:r>
              <a:rPr lang="en-US" b="1" dirty="0"/>
              <a:t>PENDAHULUAN</a:t>
            </a:r>
          </a:p>
        </p:txBody>
      </p:sp>
      <p:sp>
        <p:nvSpPr>
          <p:cNvPr id="3" name="Content Placeholder 2">
            <a:extLst>
              <a:ext uri="{FF2B5EF4-FFF2-40B4-BE49-F238E27FC236}">
                <a16:creationId xmlns:a16="http://schemas.microsoft.com/office/drawing/2014/main" id="{21DEFBB9-9751-AA72-E7D7-6EE832E8DD84}"/>
              </a:ext>
            </a:extLst>
          </p:cNvPr>
          <p:cNvSpPr>
            <a:spLocks noGrp="1"/>
          </p:cNvSpPr>
          <p:nvPr>
            <p:ph sz="half" idx="1"/>
          </p:nvPr>
        </p:nvSpPr>
        <p:spPr/>
        <p:txBody>
          <a:bodyPr>
            <a:normAutofit fontScale="62500" lnSpcReduction="20000"/>
          </a:bodyPr>
          <a:lstStyle/>
          <a:p>
            <a:pPr algn="just"/>
            <a:r>
              <a:rPr lang="id-ID" sz="2000" dirty="0">
                <a:effectLst/>
                <a:latin typeface="Arial" panose="020B0604020202020204" pitchFamily="34" charset="0"/>
                <a:ea typeface="Times New Roman" panose="02020603050405020304" pitchFamily="18" charset="0"/>
              </a:rPr>
              <a:t>Meningkatnya arus masuk dan keluar setiap orang keluar wilayah Negara Republik Indonesia menjadikan tugas imigrasi semakin vital dalam mengawasi setiap orang asing. Imigrasi memiliki kewenangan dalam perizinan terhadap individu yang akan masuk atau keluar dari wilayah Negara Republik Indonesia, karena imigrasi merupakan penjaga pintu gerbang kedatangan warga negara asing ke wilayah Indonesia.</a:t>
            </a:r>
            <a:endParaRPr lang="en-US" sz="2000" dirty="0">
              <a:effectLst/>
              <a:latin typeface="Arial" panose="020B0604020202020204" pitchFamily="34" charset="0"/>
              <a:ea typeface="Times New Roman" panose="02020603050405020304" pitchFamily="18" charset="0"/>
            </a:endParaRPr>
          </a:p>
          <a:p>
            <a:pPr algn="just"/>
            <a:r>
              <a:rPr lang="id-ID" sz="2000" dirty="0">
                <a:effectLst/>
                <a:latin typeface="Arial" panose="020B0604020202020204" pitchFamily="34" charset="0"/>
                <a:ea typeface="Times New Roman" panose="02020603050405020304" pitchFamily="18" charset="0"/>
              </a:rPr>
              <a:t>Semakin meningkatnya jumlah warga negara asing yang masuk atau keluar dari wilayah Negara Republik Indonesia menjadikan tugas dalam melakukan pengawasan terhadap warga negara asing di Indonesia semakin sulit, hal ini disebabkan perizinan yang diberikan oleh negara kepada warga negara asing dibatasi sesuai dengan izin yang diajukan oleh warga negara asing tersebut untuk dapat tinggal sesuai dengan peruntukkannya.</a:t>
            </a:r>
            <a:endParaRPr lang="en-US" sz="2000" dirty="0">
              <a:effectLst/>
              <a:latin typeface="Times New Roman" panose="02020603050405020304" pitchFamily="18" charset="0"/>
              <a:ea typeface="Times New Roman" panose="02020603050405020304" pitchFamily="18" charset="0"/>
            </a:endParaRPr>
          </a:p>
          <a:p>
            <a:endParaRPr lang="en-US" sz="3200" dirty="0"/>
          </a:p>
        </p:txBody>
      </p:sp>
      <p:sp>
        <p:nvSpPr>
          <p:cNvPr id="4" name="Content Placeholder 3">
            <a:extLst>
              <a:ext uri="{FF2B5EF4-FFF2-40B4-BE49-F238E27FC236}">
                <a16:creationId xmlns:a16="http://schemas.microsoft.com/office/drawing/2014/main" id="{0EB9403C-1D01-C9BF-8D5F-9609618CA775}"/>
              </a:ext>
            </a:extLst>
          </p:cNvPr>
          <p:cNvSpPr>
            <a:spLocks noGrp="1"/>
          </p:cNvSpPr>
          <p:nvPr>
            <p:ph sz="half" idx="2"/>
          </p:nvPr>
        </p:nvSpPr>
        <p:spPr/>
        <p:txBody>
          <a:bodyPr>
            <a:normAutofit fontScale="62500" lnSpcReduction="20000"/>
          </a:bodyPr>
          <a:lstStyle/>
          <a:p>
            <a:pPr algn="just"/>
            <a:r>
              <a:rPr lang="id-ID" sz="2800" dirty="0">
                <a:effectLst/>
                <a:latin typeface="Arial" panose="020B0604020202020204" pitchFamily="34" charset="0"/>
                <a:ea typeface="Times New Roman" panose="02020603050405020304" pitchFamily="18" charset="0"/>
              </a:rPr>
              <a:t>Untuk dapat memasuki suatu wilayah kedaulatan negara lain maka dibutuhkan suatu identitas yang jelas dikenal dengan paspor. Dalam Undang-Undang Nomor 6 Tahun 2011 tentang Keimigrasian disebutkan secara implisit apa yang dimaksud dengan paspor, “ </a:t>
            </a:r>
            <a:r>
              <a:rPr lang="id-ID" sz="2800" dirty="0">
                <a:effectLst/>
                <a:latin typeface="Arial" panose="020B0604020202020204" pitchFamily="34" charset="0"/>
                <a:ea typeface="Calibri" panose="020F0502020204030204" pitchFamily="34" charset="0"/>
              </a:rPr>
              <a:t>Paspor Republik Indonesia yang selanjutnya disebut Paspor adalah dokumen yang dikeluarkan oleh Pemerintah Republik Indonesia kepada warga negara Indonesia untuk melakukan perjalanan antar negara yang berlaku selama jangka waktu tertentu</a:t>
            </a:r>
            <a:endParaRPr lang="en-US" sz="2800" dirty="0">
              <a:effectLst/>
              <a:latin typeface="Arial" panose="020B060402020202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47315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8905B9-0452-EA8D-23FC-FF94DDDE3B02}"/>
              </a:ext>
            </a:extLst>
          </p:cNvPr>
          <p:cNvSpPr>
            <a:spLocks noGrp="1"/>
          </p:cNvSpPr>
          <p:nvPr>
            <p:ph sz="half" idx="1"/>
          </p:nvPr>
        </p:nvSpPr>
        <p:spPr/>
        <p:txBody>
          <a:bodyPr>
            <a:normAutofit fontScale="85000" lnSpcReduction="20000"/>
          </a:bodyPr>
          <a:lstStyle/>
          <a:p>
            <a:pPr algn="just"/>
            <a:r>
              <a:rPr lang="id-ID" sz="2000" dirty="0">
                <a:effectLst/>
                <a:latin typeface="Arial" panose="020B0604020202020204" pitchFamily="34" charset="0"/>
                <a:ea typeface="Calibri" panose="020F0502020204030204" pitchFamily="34" charset="0"/>
              </a:rPr>
              <a:t>P</a:t>
            </a:r>
            <a:r>
              <a:rPr lang="id-ID" sz="2000" dirty="0">
                <a:effectLst/>
                <a:latin typeface="Arial" panose="020B0604020202020204" pitchFamily="34" charset="0"/>
                <a:ea typeface="Times New Roman" panose="02020603050405020304" pitchFamily="18" charset="0"/>
              </a:rPr>
              <a:t>aspor merupakan syarat untuk dapat diterimanya seseorang untuk memasuki atau meninggalkan suatu negara tertentu. Setelah memiliki surat perjalanan maka agar seseorang warga negara asing dapat memasuki wilayah negara Indonesia haruslah memiliki Visa, dimana Visa diberikan kepada warga negara asing yang memiliki maksud dan tujuan kedatangan yang bermanfaat dan tidak mengganggu stabilitas ekonomi, politik dan keamanan di Wilayah Negara Kesatuan Republik Indonesia</a:t>
            </a:r>
            <a:endParaRPr lang="en-US" sz="2000" dirty="0"/>
          </a:p>
        </p:txBody>
      </p:sp>
      <p:sp>
        <p:nvSpPr>
          <p:cNvPr id="5" name="Content Placeholder 4">
            <a:extLst>
              <a:ext uri="{FF2B5EF4-FFF2-40B4-BE49-F238E27FC236}">
                <a16:creationId xmlns:a16="http://schemas.microsoft.com/office/drawing/2014/main" id="{A8A682C6-3063-C705-9542-BC73AB6BA03A}"/>
              </a:ext>
            </a:extLst>
          </p:cNvPr>
          <p:cNvSpPr>
            <a:spLocks noGrp="1"/>
          </p:cNvSpPr>
          <p:nvPr>
            <p:ph sz="half" idx="2"/>
          </p:nvPr>
        </p:nvSpPr>
        <p:spPr/>
        <p:txBody>
          <a:bodyPr>
            <a:normAutofit fontScale="85000" lnSpcReduction="20000"/>
          </a:bodyPr>
          <a:lstStyle/>
          <a:p>
            <a:r>
              <a:rPr lang="id-ID" sz="2800" dirty="0">
                <a:effectLst/>
                <a:latin typeface="Arial" panose="020B0604020202020204" pitchFamily="34" charset="0"/>
                <a:ea typeface="Times New Roman" panose="02020603050405020304" pitchFamily="18" charset="0"/>
                <a:cs typeface="Arial" panose="020B0604020202020204" pitchFamily="34" charset="0"/>
              </a:rPr>
              <a:t>Dewasa ini banyaknya investor yang masuk dan melakukan kegiatan usaha di wilayah Indonesia mengakibatkan semakin meningkatnya pengurusan terhadap perizinan Keimigrasian di Indonesia, mulai dari pengurusan Izin Tinggal , Izin Tinggal Tetap sampai dengan Izin Masuk Kembali kepada Warga Negara Asing.</a:t>
            </a:r>
            <a:endParaRPr lang="en-US" sz="2800" dirty="0">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448824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6F59F-A2F7-FECE-D507-690528C8C227}"/>
              </a:ext>
            </a:extLst>
          </p:cNvPr>
          <p:cNvSpPr>
            <a:spLocks noGrp="1"/>
          </p:cNvSpPr>
          <p:nvPr>
            <p:ph sz="half" idx="1"/>
          </p:nvPr>
        </p:nvSpPr>
        <p:spPr>
          <a:xfrm>
            <a:off x="754380" y="422910"/>
            <a:ext cx="5265420" cy="5754053"/>
          </a:xfrm>
        </p:spPr>
        <p:txBody>
          <a:bodyPr>
            <a:noAutofit/>
          </a:bodyPr>
          <a:lstStyle/>
          <a:p>
            <a:pPr algn="just">
              <a:lnSpc>
                <a:spcPct val="100000"/>
              </a:lnSpc>
              <a:spcBef>
                <a:spcPts val="0"/>
              </a:spcBef>
              <a:tabLst>
                <a:tab pos="457200" algn="l"/>
              </a:tabLst>
            </a:pPr>
            <a:r>
              <a:rPr lang="id-ID" sz="2400" dirty="0">
                <a:effectLst/>
                <a:latin typeface="Arial" panose="020B0604020202020204" pitchFamily="34" charset="0"/>
                <a:ea typeface="Times New Roman" panose="02020603050405020304" pitchFamily="18" charset="0"/>
                <a:cs typeface="Arial" panose="020B0604020202020204" pitchFamily="34" charset="0"/>
              </a:rPr>
              <a:t>Fungsi Keimigrasian merupakan fungsi penyelenggaraan administrasi negara atau penyelenggaraan administrasi pemerintahan, oleh karena itu sebagai bagian dari penyelenggaraan kekuasaan eksekutif, yaitu fungsi administrasi negara dan pemerintahan, maka hukum keimigrasian dapat dikatakan bagian dari bidang hukum administrasi negara</a:t>
            </a:r>
            <a:endParaRPr lang="en-US" sz="2400" dirty="0">
              <a:latin typeface="Arial" panose="020B0604020202020204" pitchFamily="34" charset="0"/>
              <a:cs typeface="Arial" panose="020B0604020202020204" pitchFamily="34" charset="0"/>
            </a:endParaRPr>
          </a:p>
        </p:txBody>
      </p:sp>
      <p:sp>
        <p:nvSpPr>
          <p:cNvPr id="5" name="Content Placeholder 4">
            <a:extLst>
              <a:ext uri="{FF2B5EF4-FFF2-40B4-BE49-F238E27FC236}">
                <a16:creationId xmlns:a16="http://schemas.microsoft.com/office/drawing/2014/main" id="{4FF86A2D-4DA3-4E71-A526-712E1B0C714F}"/>
              </a:ext>
            </a:extLst>
          </p:cNvPr>
          <p:cNvSpPr>
            <a:spLocks noGrp="1"/>
          </p:cNvSpPr>
          <p:nvPr>
            <p:ph sz="half" idx="2"/>
          </p:nvPr>
        </p:nvSpPr>
        <p:spPr>
          <a:xfrm>
            <a:off x="6686550" y="514350"/>
            <a:ext cx="4667250" cy="5662613"/>
          </a:xfrm>
        </p:spPr>
        <p:txBody>
          <a:bodyPr>
            <a:normAutofit fontScale="62500" lnSpcReduction="20000"/>
          </a:bodyPr>
          <a:lstStyle/>
          <a:p>
            <a:pPr algn="just">
              <a:lnSpc>
                <a:spcPct val="150000"/>
              </a:lnSpc>
              <a:tabLst>
                <a:tab pos="457200" algn="l"/>
              </a:tabLst>
            </a:pPr>
            <a:r>
              <a:rPr lang="id-ID" sz="2800" dirty="0">
                <a:effectLst/>
                <a:latin typeface="Arial" panose="020B0604020202020204" pitchFamily="34" charset="0"/>
                <a:ea typeface="Times New Roman" panose="02020603050405020304" pitchFamily="18" charset="0"/>
              </a:rPr>
              <a:t>Dalam praktiknya banyak warga negara asing yang masuk ke wilayah negara Indonesia dengan menggunakan Visa Singgah untuk melakukan kegiatan usaha, namun pada kenyataannya dilapangan Warga Negara Asing tersebut menggunakan Visa tersebut untuk melakukan Visa bekerja, hal ini terlihat dari Izin yang sering disalahgunakan oleh pemain sepakbola yang merupakan Warga Negara Asing, sehingga sering kita lihat bahwa pemain tersebut tidak dapat mengikuti pertandingan karena tidak memiliki Visa Izin bekerja di Indonesia.</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80088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7044F0-E6F9-1BC2-CF60-C06A89935391}"/>
              </a:ext>
            </a:extLst>
          </p:cNvPr>
          <p:cNvSpPr>
            <a:spLocks noGrp="1"/>
          </p:cNvSpPr>
          <p:nvPr>
            <p:ph idx="1"/>
          </p:nvPr>
        </p:nvSpPr>
        <p:spPr/>
        <p:txBody>
          <a:bodyPr>
            <a:normAutofit/>
          </a:bodyPr>
          <a:lstStyle/>
          <a:p>
            <a:pPr algn="just">
              <a:lnSpc>
                <a:spcPct val="150000"/>
              </a:lnSpc>
              <a:tabLst>
                <a:tab pos="457200" algn="l"/>
              </a:tabLst>
            </a:pPr>
            <a:r>
              <a:rPr lang="en-US" sz="1800" dirty="0" err="1">
                <a:effectLst/>
                <a:latin typeface="Arial" panose="020B0604020202020204" pitchFamily="34" charset="0"/>
                <a:ea typeface="Times New Roman" panose="02020603050405020304" pitchFamily="18" charset="0"/>
              </a:rPr>
              <a:t>Kompleksnya</a:t>
            </a:r>
            <a:r>
              <a:rPr lang="en-US" sz="1800" dirty="0">
                <a:effectLst/>
                <a:latin typeface="Arial" panose="020B0604020202020204" pitchFamily="34" charset="0"/>
                <a:ea typeface="Times New Roman" panose="02020603050405020304" pitchFamily="18" charset="0"/>
              </a:rPr>
              <a:t> </a:t>
            </a:r>
            <a:r>
              <a:rPr lang="id-ID" sz="1800" dirty="0">
                <a:effectLst/>
                <a:latin typeface="Arial" panose="020B0604020202020204" pitchFamily="34" charset="0"/>
                <a:ea typeface="Times New Roman" panose="02020603050405020304" pitchFamily="18" charset="0"/>
              </a:rPr>
              <a:t>permasalahan yang terjadi serta untuk mempersiapkan rencana perekonomian Global dan Regional, maka pengawasan yang dilakukan oleh pihak Imigrasi sebagai penjaga pintu masuk Negara Kesatuan Republik Indonesia harus dapat lebih dimaksimalkan, sehingga penyimpangan terhadap penggunaan Izin Tinggal yang sering disalahgunakan oleh Warga Negara Asing dapat diminimalisasikan, sehingga akan berdampak positif kepada pendapatan dan ketertiban lalu lintas antar negara. Hal ini penting karena merupakan tampilan wajah Indonesia di mata dunia.</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252434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5AC04-15A0-712A-8BB2-6ABBECED61C8}"/>
              </a:ext>
            </a:extLst>
          </p:cNvPr>
          <p:cNvSpPr>
            <a:spLocks noGrp="1"/>
          </p:cNvSpPr>
          <p:nvPr>
            <p:ph type="title"/>
          </p:nvPr>
        </p:nvSpPr>
        <p:spPr/>
        <p:txBody>
          <a:bodyPr>
            <a:normAutofit/>
          </a:bodyPr>
          <a:lstStyle/>
          <a:p>
            <a:pPr algn="ctr"/>
            <a:r>
              <a:rPr lang="id-ID" sz="2000" b="1" dirty="0">
                <a:effectLst/>
                <a:latin typeface="Arial" panose="020B0604020202020204" pitchFamily="34" charset="0"/>
                <a:ea typeface="Times New Roman" panose="02020603050405020304" pitchFamily="18" charset="0"/>
                <a:cs typeface="Arial" panose="020B0604020202020204" pitchFamily="34" charset="0"/>
              </a:rPr>
              <a:t>BENTUK PENGAWASAN OLEH KANTOR KEIMIGRASIAN </a:t>
            </a:r>
            <a:br>
              <a:rPr lang="en-US" sz="2000" b="1" dirty="0">
                <a:effectLst/>
                <a:latin typeface="Arial" panose="020B0604020202020204" pitchFamily="34" charset="0"/>
                <a:ea typeface="Times New Roman" panose="02020603050405020304" pitchFamily="18" charset="0"/>
                <a:cs typeface="Arial" panose="020B0604020202020204" pitchFamily="34" charset="0"/>
              </a:rPr>
            </a:br>
            <a:r>
              <a:rPr lang="id-ID" sz="2000" b="1" dirty="0">
                <a:effectLst/>
                <a:latin typeface="Arial" panose="020B0604020202020204" pitchFamily="34" charset="0"/>
                <a:ea typeface="Times New Roman" panose="02020603050405020304" pitchFamily="18" charset="0"/>
                <a:cs typeface="Arial" panose="020B0604020202020204" pitchFamily="34" charset="0"/>
              </a:rPr>
              <a:t>TERHADAP IZIN TINGGAL ORANG ASING</a:t>
            </a:r>
            <a:br>
              <a:rPr lang="en-US" sz="2000" dirty="0">
                <a:effectLst/>
                <a:latin typeface="Arial" panose="020B0604020202020204" pitchFamily="34" charset="0"/>
                <a:ea typeface="Times New Roman" panose="02020603050405020304" pitchFamily="18"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F59CD7E-B98E-AC8A-743D-ED03145C10C3}"/>
              </a:ext>
            </a:extLst>
          </p:cNvPr>
          <p:cNvSpPr>
            <a:spLocks noGrp="1"/>
          </p:cNvSpPr>
          <p:nvPr>
            <p:ph idx="1"/>
          </p:nvPr>
        </p:nvSpPr>
        <p:spPr/>
        <p:txBody>
          <a:bodyPr>
            <a:normAutofit/>
          </a:bodyPr>
          <a:lstStyle/>
          <a:p>
            <a:pPr indent="0" algn="just">
              <a:lnSpc>
                <a:spcPct val="150000"/>
              </a:lnSpc>
              <a:buNone/>
            </a:pPr>
            <a:r>
              <a:rPr lang="id-ID" sz="1800" dirty="0">
                <a:effectLst/>
                <a:latin typeface="Arial" panose="020B0604020202020204" pitchFamily="34" charset="0"/>
                <a:ea typeface="Times New Roman" panose="02020603050405020304" pitchFamily="18" charset="0"/>
              </a:rPr>
              <a:t>Berdasarkan ketentuan pasal 71 Undang-Undang No. 6 Tahun 2011 disebutkan kewajiban bagi setiap orang asing yang berada di wilayah Indonesia, wajib :</a:t>
            </a:r>
            <a:endParaRPr lang="en-US"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mj-lt"/>
              <a:buAutoNum type="alphaLcPeriod"/>
            </a:pPr>
            <a:r>
              <a:rPr lang="id-ID" sz="1800" dirty="0">
                <a:effectLst/>
                <a:latin typeface="Arial" panose="020B0604020202020204" pitchFamily="34" charset="0"/>
                <a:ea typeface="Times New Roman" panose="02020603050405020304" pitchFamily="18" charset="0"/>
              </a:rPr>
              <a:t>Memberikan segala keterangan yang diperlukan mengenai identitas diri dan atau keluarganya serta melaporkan setiap perubahan status sipil, kewarganegaraan, pekerjaan, penjamin atau perubahan alamat.</a:t>
            </a:r>
            <a:endParaRPr lang="en-US" sz="1800" dirty="0">
              <a:effectLst/>
              <a:latin typeface="Arial" panose="020B0604020202020204" pitchFamily="34" charset="0"/>
              <a:ea typeface="Times New Roman" panose="02020603050405020304" pitchFamily="18" charset="0"/>
            </a:endParaRPr>
          </a:p>
          <a:p>
            <a:pPr marL="342900" lvl="0" indent="-342900" algn="just">
              <a:lnSpc>
                <a:spcPct val="150000"/>
              </a:lnSpc>
              <a:buFont typeface="+mj-lt"/>
              <a:buAutoNum type="alphaLcPeriod"/>
            </a:pPr>
            <a:r>
              <a:rPr lang="id-ID" sz="1800" dirty="0">
                <a:effectLst/>
                <a:latin typeface="Arial" panose="020B0604020202020204" pitchFamily="34" charset="0"/>
                <a:ea typeface="Times New Roman" panose="02020603050405020304" pitchFamily="18" charset="0"/>
              </a:rPr>
              <a:t>Memperlihatkan dan menyerahkan Dokumen Perjalanan atau izin tinggal yang dimilikinya apabila diminta oleh pejabat imigrasi yang bertugas dalam rangka pengawasan keimigrasian</a:t>
            </a:r>
            <a:endParaRPr lang="en-US" dirty="0"/>
          </a:p>
        </p:txBody>
      </p:sp>
    </p:spTree>
    <p:extLst>
      <p:ext uri="{BB962C8B-B14F-4D97-AF65-F5344CB8AC3E}">
        <p14:creationId xmlns:p14="http://schemas.microsoft.com/office/powerpoint/2010/main" val="1708430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488E8D23-9E1E-679B-51D0-626DBC55BC30}"/>
              </a:ext>
            </a:extLst>
          </p:cNvPr>
          <p:cNvSpPr/>
          <p:nvPr/>
        </p:nvSpPr>
        <p:spPr>
          <a:xfrm>
            <a:off x="617220" y="2011680"/>
            <a:ext cx="3943350" cy="1817370"/>
          </a:xfrm>
          <a:prstGeom prst="round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err="1">
                <a:latin typeface="Arial" panose="020B0604020202020204" pitchFamily="34" charset="0"/>
                <a:cs typeface="Arial" panose="020B0604020202020204" pitchFamily="34" charset="0"/>
              </a:rPr>
              <a:t>Pengawasan</a:t>
            </a:r>
            <a:r>
              <a:rPr lang="en-US" sz="2000" b="1" dirty="0">
                <a:latin typeface="Arial" panose="020B0604020202020204" pitchFamily="34" charset="0"/>
                <a:cs typeface="Arial" panose="020B0604020202020204" pitchFamily="34" charset="0"/>
              </a:rPr>
              <a:t> orang </a:t>
            </a:r>
            <a:r>
              <a:rPr lang="en-US" sz="2000" b="1" dirty="0" err="1">
                <a:latin typeface="Arial" panose="020B0604020202020204" pitchFamily="34" charset="0"/>
                <a:cs typeface="Arial" panose="020B0604020202020204" pitchFamily="34" charset="0"/>
              </a:rPr>
              <a:t>asing</a:t>
            </a:r>
            <a:endParaRPr lang="en-US" sz="2000" b="1"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311A2525-8215-3121-35F7-0F2AB0FCE02E}"/>
              </a:ext>
            </a:extLst>
          </p:cNvPr>
          <p:cNvSpPr/>
          <p:nvPr/>
        </p:nvSpPr>
        <p:spPr>
          <a:xfrm>
            <a:off x="5966460" y="811530"/>
            <a:ext cx="5486400" cy="1817370"/>
          </a:xfrm>
          <a:prstGeom prst="roundRect">
            <a:avLst/>
          </a:prstGeom>
          <a:solidFill>
            <a:schemeClr val="accent3">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id-ID" sz="2000" dirty="0">
                <a:effectLst/>
                <a:latin typeface="Arial" panose="020B0604020202020204" pitchFamily="34" charset="0"/>
                <a:ea typeface="Times New Roman" panose="02020603050405020304" pitchFamily="18" charset="0"/>
              </a:rPr>
              <a:t>Pengawasan yang bersifat </a:t>
            </a:r>
            <a:r>
              <a:rPr lang="id-ID" sz="2000" i="1" dirty="0">
                <a:effectLst/>
                <a:latin typeface="Arial" panose="020B0604020202020204" pitchFamily="34" charset="0"/>
                <a:ea typeface="Times New Roman" panose="02020603050405020304" pitchFamily="18" charset="0"/>
              </a:rPr>
              <a:t>administratif </a:t>
            </a:r>
            <a:r>
              <a:rPr lang="id-ID" sz="2000" dirty="0">
                <a:effectLst/>
                <a:latin typeface="Arial" panose="020B0604020202020204" pitchFamily="34" charset="0"/>
                <a:ea typeface="Times New Roman" panose="02020603050405020304" pitchFamily="18" charset="0"/>
              </a:rPr>
              <a:t>yaitu termasuk di dalam hal pengumpulan dan pengolahan data keluar masuk orang asing di wilayah Indonesia. </a:t>
            </a:r>
            <a:endParaRPr lang="en-US" sz="2000" dirty="0">
              <a:effectLst/>
              <a:latin typeface="Times New Roman" panose="02020603050405020304" pitchFamily="18" charset="0"/>
              <a:ea typeface="Times New Roman" panose="02020603050405020304" pitchFamily="18" charset="0"/>
            </a:endParaRPr>
          </a:p>
        </p:txBody>
      </p:sp>
      <p:sp>
        <p:nvSpPr>
          <p:cNvPr id="7" name="Rectangle: Rounded Corners 6">
            <a:extLst>
              <a:ext uri="{FF2B5EF4-FFF2-40B4-BE49-F238E27FC236}">
                <a16:creationId xmlns:a16="http://schemas.microsoft.com/office/drawing/2014/main" id="{073A6BD7-A06F-BA1C-0B7C-92A236F99FDC}"/>
              </a:ext>
            </a:extLst>
          </p:cNvPr>
          <p:cNvSpPr/>
          <p:nvPr/>
        </p:nvSpPr>
        <p:spPr>
          <a:xfrm>
            <a:off x="5966460" y="3863340"/>
            <a:ext cx="5608320" cy="1817370"/>
          </a:xfrm>
          <a:prstGeom prst="roundRect">
            <a:avLst/>
          </a:prstGeom>
          <a:solidFill>
            <a:schemeClr val="accent3">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id-ID" sz="2000" dirty="0">
                <a:effectLst/>
                <a:latin typeface="Arial" panose="020B0604020202020204" pitchFamily="34" charset="0"/>
                <a:ea typeface="Times New Roman" panose="02020603050405020304" pitchFamily="18" charset="0"/>
              </a:rPr>
              <a:t>Pengawasan yang bersifat </a:t>
            </a:r>
            <a:r>
              <a:rPr lang="id-ID" sz="2000" i="1" dirty="0">
                <a:effectLst/>
                <a:latin typeface="Arial" panose="020B0604020202020204" pitchFamily="34" charset="0"/>
                <a:ea typeface="Times New Roman" panose="02020603050405020304" pitchFamily="18" charset="0"/>
              </a:rPr>
              <a:t>operasional</a:t>
            </a:r>
            <a:r>
              <a:rPr lang="id-ID" sz="2000" dirty="0">
                <a:effectLst/>
                <a:latin typeface="Arial" panose="020B0604020202020204" pitchFamily="34" charset="0"/>
                <a:ea typeface="Times New Roman" panose="02020603050405020304" pitchFamily="18" charset="0"/>
              </a:rPr>
              <a:t>, pelaksanaan pengawasan terhadap orang asing yang berada di wilayah Indonesia dilakukan secara terkoordinasi.</a:t>
            </a:r>
            <a:endParaRPr lang="en-US" sz="2000" dirty="0">
              <a:effectLst/>
              <a:latin typeface="Times New Roman" panose="02020603050405020304" pitchFamily="18" charset="0"/>
              <a:ea typeface="Times New Roman" panose="02020603050405020304" pitchFamily="18" charset="0"/>
            </a:endParaRPr>
          </a:p>
        </p:txBody>
      </p:sp>
      <p:cxnSp>
        <p:nvCxnSpPr>
          <p:cNvPr id="9" name="Straight Arrow Connector 8">
            <a:extLst>
              <a:ext uri="{FF2B5EF4-FFF2-40B4-BE49-F238E27FC236}">
                <a16:creationId xmlns:a16="http://schemas.microsoft.com/office/drawing/2014/main" id="{F659C425-4FA3-25A5-7E92-20197B433A0D}"/>
              </a:ext>
            </a:extLst>
          </p:cNvPr>
          <p:cNvCxnSpPr>
            <a:stCxn id="5" idx="3"/>
            <a:endCxn id="6" idx="1"/>
          </p:cNvCxnSpPr>
          <p:nvPr/>
        </p:nvCxnSpPr>
        <p:spPr>
          <a:xfrm flipV="1">
            <a:off x="4560570" y="1720215"/>
            <a:ext cx="1405890" cy="1200150"/>
          </a:xfrm>
          <a:prstGeom prst="straightConnector1">
            <a:avLst/>
          </a:prstGeom>
          <a:ln>
            <a:solidFill>
              <a:schemeClr val="accent5">
                <a:lumMod val="60000"/>
                <a:lumOff val="40000"/>
              </a:schemeClr>
            </a:solidFill>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3D484A11-85D4-2026-987B-AFB107F5A33F}"/>
              </a:ext>
            </a:extLst>
          </p:cNvPr>
          <p:cNvCxnSpPr>
            <a:stCxn id="5" idx="3"/>
            <a:endCxn id="7" idx="1"/>
          </p:cNvCxnSpPr>
          <p:nvPr/>
        </p:nvCxnSpPr>
        <p:spPr>
          <a:xfrm>
            <a:off x="4560570" y="2920365"/>
            <a:ext cx="1405890" cy="1851660"/>
          </a:xfrm>
          <a:prstGeom prst="straightConnector1">
            <a:avLst/>
          </a:prstGeom>
          <a:ln>
            <a:solidFill>
              <a:schemeClr val="accent5">
                <a:lumMod val="60000"/>
                <a:lumOff val="40000"/>
              </a:schemeClr>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42485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44C84B-10DF-FD00-9D2C-35C8AFF6CAE5}"/>
              </a:ext>
            </a:extLst>
          </p:cNvPr>
          <p:cNvSpPr>
            <a:spLocks noGrp="1"/>
          </p:cNvSpPr>
          <p:nvPr>
            <p:ph sz="half" idx="1"/>
          </p:nvPr>
        </p:nvSpPr>
        <p:spPr/>
        <p:txBody>
          <a:bodyPr>
            <a:normAutofit/>
          </a:bodyPr>
          <a:lstStyle/>
          <a:p>
            <a:pPr indent="457200" algn="just">
              <a:lnSpc>
                <a:spcPct val="150000"/>
              </a:lnSpc>
            </a:pPr>
            <a:r>
              <a:rPr lang="id-ID" sz="1800" dirty="0">
                <a:effectLst/>
                <a:latin typeface="Arial" panose="020B0604020202020204" pitchFamily="34" charset="0"/>
                <a:ea typeface="Times New Roman" panose="02020603050405020304" pitchFamily="18" charset="0"/>
                <a:cs typeface="Arial" panose="020B0604020202020204" pitchFamily="34" charset="0"/>
              </a:rPr>
              <a:t>Ada dua hal yang menjadi sasaran pengawasan terhadap orang asing di Indonesia, yaitu pengawasan terhadap keberadaannya (secara </a:t>
            </a:r>
            <a:r>
              <a:rPr lang="id-ID" sz="1800" i="1" dirty="0">
                <a:effectLst/>
                <a:latin typeface="Arial" panose="020B0604020202020204" pitchFamily="34" charset="0"/>
                <a:ea typeface="Times New Roman" panose="02020603050405020304" pitchFamily="18" charset="0"/>
                <a:cs typeface="Arial" panose="020B0604020202020204" pitchFamily="34" charset="0"/>
              </a:rPr>
              <a:t>immigratoir</a:t>
            </a:r>
            <a:r>
              <a:rPr lang="id-ID" sz="1800" dirty="0">
                <a:effectLst/>
                <a:latin typeface="Arial" panose="020B0604020202020204" pitchFamily="34" charset="0"/>
                <a:ea typeface="Times New Roman" panose="02020603050405020304" pitchFamily="18" charset="0"/>
                <a:cs typeface="Arial" panose="020B0604020202020204" pitchFamily="34" charset="0"/>
              </a:rPr>
              <a:t>) dan pengawasan terhadap kegiatan orang asing selama berada di Indonesia.</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066285B3-BCCE-E4E2-1724-29C6CB70B050}"/>
              </a:ext>
            </a:extLst>
          </p:cNvPr>
          <p:cNvSpPr>
            <a:spLocks noGrp="1"/>
          </p:cNvSpPr>
          <p:nvPr>
            <p:ph sz="half" idx="2"/>
          </p:nvPr>
        </p:nvSpPr>
        <p:spPr>
          <a:xfrm>
            <a:off x="6423660" y="1845735"/>
            <a:ext cx="4732020" cy="4023360"/>
          </a:xfrm>
        </p:spPr>
        <p:txBody>
          <a:bodyPr>
            <a:normAutofit/>
          </a:bodyPr>
          <a:lstStyle/>
          <a:p>
            <a:pPr algn="just"/>
            <a:r>
              <a:rPr lang="id-ID" sz="2000" dirty="0">
                <a:effectLst/>
                <a:latin typeface="Arial" panose="020B0604020202020204" pitchFamily="34" charset="0"/>
                <a:ea typeface="Times New Roman" panose="02020603050405020304" pitchFamily="18" charset="0"/>
                <a:cs typeface="Arial" panose="020B0604020202020204" pitchFamily="34" charset="0"/>
              </a:rPr>
              <a:t>Di dalam prosesnya penegakan Hukum keimigrasian dimulai dari titik tolak hal ikhwal keimigrasian yang meliputi pengawasan terhadap lalu lintas orang yang masuk dan keluar wilayah negara Indonesia dan pengawasan orang asing di wilayah negara Indonesia.</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3364041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1F567-4F0E-0451-8371-87740711E1DE}"/>
              </a:ext>
            </a:extLst>
          </p:cNvPr>
          <p:cNvSpPr>
            <a:spLocks noGrp="1"/>
          </p:cNvSpPr>
          <p:nvPr>
            <p:ph type="title"/>
          </p:nvPr>
        </p:nvSpPr>
        <p:spPr/>
        <p:txBody>
          <a:bodyPr>
            <a:normAutofit/>
          </a:bodyPr>
          <a:lstStyle/>
          <a:p>
            <a:pPr algn="ctr"/>
            <a:r>
              <a:rPr lang="id-ID" sz="2000" b="1" dirty="0">
                <a:effectLst/>
                <a:latin typeface="Arial" panose="020B0604020202020204" pitchFamily="34" charset="0"/>
                <a:ea typeface="Times New Roman" panose="02020603050405020304" pitchFamily="18" charset="0"/>
              </a:rPr>
              <a:t>Politik Hukum Kantor Keimigrasian Dalam Melakukan Tindakan terhadap Orang Asing yang telah menyalahgunakan Izin Tinggal</a:t>
            </a:r>
            <a:endParaRPr lang="en-US" sz="2000" dirty="0"/>
          </a:p>
        </p:txBody>
      </p:sp>
      <p:sp>
        <p:nvSpPr>
          <p:cNvPr id="3" name="Content Placeholder 2">
            <a:extLst>
              <a:ext uri="{FF2B5EF4-FFF2-40B4-BE49-F238E27FC236}">
                <a16:creationId xmlns:a16="http://schemas.microsoft.com/office/drawing/2014/main" id="{AFB66AE5-D3F5-41DF-4050-26058275C625}"/>
              </a:ext>
            </a:extLst>
          </p:cNvPr>
          <p:cNvSpPr>
            <a:spLocks noGrp="1"/>
          </p:cNvSpPr>
          <p:nvPr>
            <p:ph sz="half" idx="1"/>
          </p:nvPr>
        </p:nvSpPr>
        <p:spPr/>
        <p:txBody>
          <a:bodyPr>
            <a:noAutofit/>
          </a:bodyPr>
          <a:lstStyle/>
          <a:p>
            <a:pPr indent="0" algn="just">
              <a:lnSpc>
                <a:spcPct val="150000"/>
              </a:lnSpc>
              <a:buNone/>
            </a:pPr>
            <a:r>
              <a:rPr lang="id-ID" sz="1200" dirty="0">
                <a:effectLst/>
                <a:latin typeface="Arial" panose="020B0604020202020204" pitchFamily="34" charset="0"/>
                <a:ea typeface="Times New Roman" panose="02020603050405020304" pitchFamily="18" charset="0"/>
                <a:cs typeface="Arial" panose="020B0604020202020204" pitchFamily="34" charset="0"/>
              </a:rPr>
              <a:t>Dalam rangka pengawasan terhadap orang asing ini maka timbul apa yang disebut dengan izin tinggal bagi warga Negara asing yang berada di Indonesia. Izin tinggal tidak secara utuh disebutkan atau diatur dalam pasal 48 butir 3 Undang-Undang No.6 Tahun 2011 tentang keimigrasian, tetapi disebutkan bahwa setiap orang asing yang berada di wilayah Indonesia wajib memiliki izin keimigrasian. Izin keimigrasian tersebut terdiri dari :</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1349375" lvl="0" indent="-342900" algn="just">
              <a:lnSpc>
                <a:spcPct val="150000"/>
              </a:lnSpc>
              <a:buFont typeface="+mj-lt"/>
              <a:buAutoNum type="arabicPeriod"/>
            </a:pPr>
            <a:r>
              <a:rPr lang="id-ID" sz="1200" dirty="0">
                <a:effectLst/>
                <a:latin typeface="Arial" panose="020B0604020202020204" pitchFamily="34" charset="0"/>
                <a:ea typeface="Times New Roman" panose="02020603050405020304" pitchFamily="18" charset="0"/>
                <a:cs typeface="Arial" panose="020B0604020202020204" pitchFamily="34" charset="0"/>
              </a:rPr>
              <a:t>Izin Tinggal diplomatik</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1349375" lvl="0" indent="-342900" algn="just">
              <a:lnSpc>
                <a:spcPct val="150000"/>
              </a:lnSpc>
              <a:buFont typeface="+mj-lt"/>
              <a:buAutoNum type="arabicPeriod"/>
            </a:pPr>
            <a:r>
              <a:rPr lang="id-ID" sz="1200" dirty="0">
                <a:effectLst/>
                <a:latin typeface="Arial" panose="020B0604020202020204" pitchFamily="34" charset="0"/>
                <a:ea typeface="Times New Roman" panose="02020603050405020304" pitchFamily="18" charset="0"/>
                <a:cs typeface="Arial" panose="020B0604020202020204" pitchFamily="34" charset="0"/>
              </a:rPr>
              <a:t>Izin Tinggal Dinas </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1349375" lvl="0" indent="-342900" algn="just">
              <a:lnSpc>
                <a:spcPct val="150000"/>
              </a:lnSpc>
              <a:buFont typeface="+mj-lt"/>
              <a:buAutoNum type="arabicPeriod"/>
            </a:pPr>
            <a:r>
              <a:rPr lang="id-ID" sz="1200" dirty="0">
                <a:effectLst/>
                <a:latin typeface="Arial" panose="020B0604020202020204" pitchFamily="34" charset="0"/>
                <a:ea typeface="Times New Roman" panose="02020603050405020304" pitchFamily="18" charset="0"/>
                <a:cs typeface="Arial" panose="020B0604020202020204" pitchFamily="34" charset="0"/>
              </a:rPr>
              <a:t>Izin Tinggal Kunjungan </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1349375" lvl="0" indent="-342900" algn="just">
              <a:lnSpc>
                <a:spcPct val="150000"/>
              </a:lnSpc>
              <a:buFont typeface="+mj-lt"/>
              <a:buAutoNum type="arabicPeriod"/>
            </a:pPr>
            <a:r>
              <a:rPr lang="id-ID" sz="1200" dirty="0">
                <a:effectLst/>
                <a:latin typeface="Arial" panose="020B0604020202020204" pitchFamily="34" charset="0"/>
                <a:ea typeface="Times New Roman" panose="02020603050405020304" pitchFamily="18" charset="0"/>
                <a:cs typeface="Arial" panose="020B0604020202020204" pitchFamily="34" charset="0"/>
              </a:rPr>
              <a:t>Izin Tinggal Terbatas, dan</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1349375" lvl="0" indent="-342900" algn="just">
              <a:lnSpc>
                <a:spcPct val="150000"/>
              </a:lnSpc>
              <a:buFont typeface="+mj-lt"/>
              <a:buAutoNum type="arabicPeriod"/>
            </a:pPr>
            <a:r>
              <a:rPr lang="id-ID" sz="1200" dirty="0">
                <a:effectLst/>
                <a:latin typeface="Arial" panose="020B0604020202020204" pitchFamily="34" charset="0"/>
                <a:ea typeface="Times New Roman" panose="02020603050405020304" pitchFamily="18" charset="0"/>
                <a:cs typeface="Arial" panose="020B0604020202020204" pitchFamily="34" charset="0"/>
              </a:rPr>
              <a:t>Izin Tinggal Tetap.</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E9FED718-8D45-B49F-7D09-7863FEEE3A92}"/>
              </a:ext>
            </a:extLst>
          </p:cNvPr>
          <p:cNvSpPr>
            <a:spLocks noGrp="1"/>
          </p:cNvSpPr>
          <p:nvPr>
            <p:ph sz="half" idx="2"/>
          </p:nvPr>
        </p:nvSpPr>
        <p:spPr/>
        <p:txBody>
          <a:bodyPr>
            <a:noAutofit/>
          </a:bodyPr>
          <a:lstStyle/>
          <a:p>
            <a:pPr algn="just">
              <a:lnSpc>
                <a:spcPct val="150000"/>
              </a:lnSpc>
            </a:pPr>
            <a:r>
              <a:rPr lang="id-ID" sz="1600" dirty="0">
                <a:effectLst/>
                <a:latin typeface="Arial" panose="020B0604020202020204" pitchFamily="34" charset="0"/>
                <a:ea typeface="Times New Roman" panose="02020603050405020304" pitchFamily="18" charset="0"/>
              </a:rPr>
              <a:t>Dengan demikian setiap warga Negara asing yang berada di Indonesia diwajibkan memiliki izin tinggal sebagaimana disebutkan di atas. Pengaturan mengenai izin di atas dapat diberikan pengertian izin tinggal adalah suatu bentuk izin yang diberikan kepada orang asing oleh Pejabat Imigrasi atau pejabat dinas luar negeri untuk berada di wilayah Indonesia, baik tinggalnya tersebut hanya bersifat singgah, kunjungan, terbatas maupun tetap.</a:t>
            </a:r>
            <a:endParaRPr lang="en-US" sz="1600" dirty="0">
              <a:effectLst/>
              <a:latin typeface="Times New Roman" panose="02020603050405020304" pitchFamily="18" charset="0"/>
              <a:ea typeface="Times New Roman" panose="02020603050405020304" pitchFamily="18" charset="0"/>
            </a:endParaRPr>
          </a:p>
          <a:p>
            <a:endParaRPr lang="en-US" sz="1600" dirty="0"/>
          </a:p>
        </p:txBody>
      </p:sp>
    </p:spTree>
    <p:extLst>
      <p:ext uri="{BB962C8B-B14F-4D97-AF65-F5344CB8AC3E}">
        <p14:creationId xmlns:p14="http://schemas.microsoft.com/office/powerpoint/2010/main" val="1718015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14</TotalTime>
  <Words>1381</Words>
  <Application>Microsoft Office PowerPoint</Application>
  <PresentationFormat>Widescreen</PresentationFormat>
  <Paragraphs>52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Celestial</vt:lpstr>
      <vt:lpstr>POLITIK HUKUM PENGAWASAN IZIN TINGGAL ORANG ASING OLEH KANTOR KEIMIGRASIAN BERDASARKAN UNDANG-UNDANG </vt:lpstr>
      <vt:lpstr>PENDAHULUAN</vt:lpstr>
      <vt:lpstr>PowerPoint Presentation</vt:lpstr>
      <vt:lpstr>PowerPoint Presentation</vt:lpstr>
      <vt:lpstr>PowerPoint Presentation</vt:lpstr>
      <vt:lpstr>BENTUK PENGAWASAN OLEH KANTOR KEIMIGRASIAN  TERHADAP IZIN TINGGAL ORANG ASING </vt:lpstr>
      <vt:lpstr>PowerPoint Presentation</vt:lpstr>
      <vt:lpstr>PowerPoint Presentation</vt:lpstr>
      <vt:lpstr>Politik Hukum Kantor Keimigrasian Dalam Melakukan Tindakan terhadap Orang Asing yang telah menyalahgunakan Izin Tinggal</vt:lpstr>
      <vt:lpstr>PowerPoint Presentation</vt:lpstr>
      <vt:lpstr>Tindakan Keimigrasian yang dilakukan terhadap pengawasan orang asing</vt:lpstr>
      <vt:lpstr>PowerPoint Presentation</vt:lpstr>
      <vt:lpstr>Rekomendasi </vt:lpstr>
      <vt:lpstr>Sekian &amp; 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ASUS N6N0CV166416259</dc:creator>
  <cp:lastModifiedBy>ASUS N6N0CV166416259</cp:lastModifiedBy>
  <cp:revision>4</cp:revision>
  <dcterms:created xsi:type="dcterms:W3CDTF">2024-08-10T08:14:54Z</dcterms:created>
  <dcterms:modified xsi:type="dcterms:W3CDTF">2024-09-25T04:13:33Z</dcterms:modified>
</cp:coreProperties>
</file>