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71359690-A906-4B89-96B2-6EBB81C78029}" type="datetimeFigureOut">
              <a:rPr lang="id-ID" smtClean="0"/>
              <a:t>25/10/2024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434C638-6765-4B39-9AAC-EF15623C33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290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9690-A906-4B89-96B2-6EBB81C78029}" type="datetimeFigureOut">
              <a:rPr lang="id-ID" smtClean="0"/>
              <a:t>25/10/2024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C638-6765-4B39-9AAC-EF15623C33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58869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1359690-A906-4B89-96B2-6EBB81C78029}" type="datetimeFigureOut">
              <a:rPr lang="id-ID" smtClean="0"/>
              <a:t>25/10/2024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434C638-6765-4B39-9AAC-EF15623C33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37740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9690-A906-4B89-96B2-6EBB81C78029}" type="datetimeFigureOut">
              <a:rPr lang="id-ID" smtClean="0"/>
              <a:t>25/10/2024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C638-6765-4B39-9AAC-EF15623C33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243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1359690-A906-4B89-96B2-6EBB81C78029}" type="datetimeFigureOut">
              <a:rPr lang="id-ID" smtClean="0"/>
              <a:t>25/10/2024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434C638-6765-4B39-9AAC-EF15623C33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48367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1359690-A906-4B89-96B2-6EBB81C78029}" type="datetimeFigureOut">
              <a:rPr lang="id-ID" smtClean="0"/>
              <a:t>25/10/2024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434C638-6765-4B39-9AAC-EF15623C33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90701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1359690-A906-4B89-96B2-6EBB81C78029}" type="datetimeFigureOut">
              <a:rPr lang="id-ID" smtClean="0"/>
              <a:t>25/10/2024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434C638-6765-4B39-9AAC-EF15623C33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39123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9690-A906-4B89-96B2-6EBB81C78029}" type="datetimeFigureOut">
              <a:rPr lang="id-ID" smtClean="0"/>
              <a:t>25/10/2024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C638-6765-4B39-9AAC-EF15623C33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49052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1359690-A906-4B89-96B2-6EBB81C78029}" type="datetimeFigureOut">
              <a:rPr lang="id-ID" smtClean="0"/>
              <a:t>25/10/2024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434C638-6765-4B39-9AAC-EF15623C33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31437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9690-A906-4B89-96B2-6EBB81C78029}" type="datetimeFigureOut">
              <a:rPr lang="id-ID" smtClean="0"/>
              <a:t>25/10/2024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4C638-6765-4B39-9AAC-EF15623C33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97352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71359690-A906-4B89-96B2-6EBB81C78029}" type="datetimeFigureOut">
              <a:rPr lang="id-ID" smtClean="0"/>
              <a:t>25/10/2024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D434C638-6765-4B39-9AAC-EF15623C33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3589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359690-A906-4B89-96B2-6EBB81C78029}" type="datetimeFigureOut">
              <a:rPr lang="id-ID" smtClean="0"/>
              <a:t>25/10/2024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4C638-6765-4B39-9AAC-EF15623C33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696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b="1" dirty="0"/>
              <a:t>DEMOKRASI DAN KEKUASAAN PEMERINTAHAN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DR. </a:t>
            </a:r>
            <a:r>
              <a:rPr lang="id-ID" dirty="0"/>
              <a:t>M. YUSRIZAL ADI S, SH.MH</a:t>
            </a:r>
          </a:p>
          <a:p>
            <a:r>
              <a:rPr lang="en-US"/>
              <a:t>FAKULTAS PSIKOOLOGI</a:t>
            </a:r>
            <a:endParaRPr lang="id-ID" dirty="0"/>
          </a:p>
          <a:p>
            <a:r>
              <a:rPr lang="id-ID" dirty="0"/>
              <a:t>UMA</a:t>
            </a:r>
          </a:p>
          <a:p>
            <a:r>
              <a:rPr lang="id-ID" dirty="0"/>
              <a:t>MEDAN, 202</a:t>
            </a:r>
            <a:r>
              <a:rPr lang="en-US" dirty="0"/>
              <a:t>4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87574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8240" y="685801"/>
            <a:ext cx="6416040" cy="5440363"/>
          </a:xfrm>
        </p:spPr>
        <p:txBody>
          <a:bodyPr>
            <a:noAutofit/>
          </a:bodyPr>
          <a:lstStyle/>
          <a:p>
            <a:r>
              <a:rPr lang="en-US" sz="2000" dirty="0" err="1"/>
              <a:t>Bentuk</a:t>
            </a:r>
            <a:r>
              <a:rPr lang="en-US" sz="2000" dirty="0"/>
              <a:t> Negara:</a:t>
            </a:r>
          </a:p>
          <a:p>
            <a:pPr marL="514350" indent="-514350">
              <a:buAutoNum type="arabicPeriod"/>
            </a:pPr>
            <a:r>
              <a:rPr lang="en-US" sz="2000" b="1" dirty="0" err="1"/>
              <a:t>Monarchie</a:t>
            </a:r>
            <a:endParaRPr lang="en-US" sz="2000" b="1" dirty="0"/>
          </a:p>
          <a:p>
            <a:pPr marL="514350" indent="-514350">
              <a:buNone/>
            </a:pPr>
            <a:r>
              <a:rPr lang="en-US" sz="2000" dirty="0"/>
              <a:t>	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kepala</a:t>
            </a:r>
            <a:r>
              <a:rPr lang="en-US" sz="2000" dirty="0"/>
              <a:t> </a:t>
            </a:r>
            <a:r>
              <a:rPr lang="en-US" sz="2000" dirty="0" err="1"/>
              <a:t>negaranya</a:t>
            </a:r>
            <a:r>
              <a:rPr lang="en-US" sz="2000" dirty="0"/>
              <a:t> </a:t>
            </a:r>
            <a:r>
              <a:rPr lang="en-US" sz="2000" dirty="0" err="1"/>
              <a:t>diangkat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warisnya</a:t>
            </a:r>
            <a:endParaRPr lang="en-US" sz="2000" dirty="0"/>
          </a:p>
          <a:p>
            <a:pPr marL="514350" indent="-514350">
              <a:buAutoNum type="arabicPeriod"/>
            </a:pPr>
            <a:r>
              <a:rPr lang="en-US" sz="2000" b="1" dirty="0" err="1"/>
              <a:t>Republik</a:t>
            </a:r>
            <a:endParaRPr lang="en-US" sz="2000" b="1" dirty="0"/>
          </a:p>
          <a:p>
            <a:pPr marL="514350" indent="-514350">
              <a:buNone/>
            </a:pPr>
            <a:r>
              <a:rPr lang="en-US" sz="2000" dirty="0"/>
              <a:t>	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kepala</a:t>
            </a:r>
            <a:r>
              <a:rPr lang="en-US" sz="2000" dirty="0"/>
              <a:t> </a:t>
            </a:r>
            <a:r>
              <a:rPr lang="en-US" sz="2000" dirty="0" err="1"/>
              <a:t>negaranya</a:t>
            </a:r>
            <a:r>
              <a:rPr lang="en-US" sz="2000" dirty="0"/>
              <a:t> </a:t>
            </a:r>
            <a:r>
              <a:rPr lang="en-US" sz="2000" dirty="0" err="1"/>
              <a:t>dipilih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pemilihan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masa</a:t>
            </a:r>
            <a:r>
              <a:rPr lang="en-US" sz="2000" dirty="0"/>
              <a:t> </a:t>
            </a:r>
            <a:r>
              <a:rPr lang="en-US" sz="2000" dirty="0" err="1"/>
              <a:t>jabatannya</a:t>
            </a:r>
            <a:r>
              <a:rPr lang="en-US" sz="2000" dirty="0"/>
              <a:t> </a:t>
            </a:r>
            <a:r>
              <a:rPr lang="en-US" sz="2000" dirty="0" err="1"/>
              <a:t>ditentukan</a:t>
            </a:r>
            <a:r>
              <a:rPr lang="en-US" sz="2000" dirty="0"/>
              <a:t>.</a:t>
            </a:r>
          </a:p>
          <a:p>
            <a:pPr marL="514350" indent="-514350">
              <a:buAutoNum type="arabi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44999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7280" y="381001"/>
            <a:ext cx="6675120" cy="5745163"/>
          </a:xfrm>
        </p:spPr>
        <p:txBody>
          <a:bodyPr>
            <a:normAutofit/>
          </a:bodyPr>
          <a:lstStyle/>
          <a:p>
            <a:pPr algn="just"/>
            <a:r>
              <a:rPr lang="en-US" sz="2000" dirty="0" err="1"/>
              <a:t>Susunan</a:t>
            </a:r>
            <a:r>
              <a:rPr lang="en-US" sz="2000" dirty="0"/>
              <a:t> Negara (</a:t>
            </a:r>
            <a:r>
              <a:rPr lang="en-US" sz="2000" dirty="0" err="1"/>
              <a:t>menurut</a:t>
            </a:r>
            <a:r>
              <a:rPr lang="en-US" sz="2000" dirty="0"/>
              <a:t> </a:t>
            </a:r>
            <a:r>
              <a:rPr lang="en-US" sz="2000" b="1" dirty="0" err="1"/>
              <a:t>Jellinek</a:t>
            </a:r>
            <a:r>
              <a:rPr lang="en-US" sz="2000" dirty="0"/>
              <a:t> </a:t>
            </a:r>
            <a:r>
              <a:rPr lang="en-US" sz="2000" dirty="0" err="1"/>
              <a:t>disebut</a:t>
            </a:r>
            <a:r>
              <a:rPr lang="en-US" sz="2000" dirty="0"/>
              <a:t> “ </a:t>
            </a:r>
            <a:r>
              <a:rPr lang="en-US" sz="2000" b="1" i="1" dirty="0" err="1"/>
              <a:t>staatsverbindungen</a:t>
            </a:r>
            <a:r>
              <a:rPr lang="en-US" sz="2000" dirty="0"/>
              <a:t>)</a:t>
            </a:r>
          </a:p>
          <a:p>
            <a:pPr marL="514350" indent="-514350" algn="just">
              <a:buAutoNum type="alphaLcPeriod"/>
            </a:pPr>
            <a:r>
              <a:rPr lang="en-US" sz="2000" b="1" dirty="0"/>
              <a:t>Negara </a:t>
            </a:r>
            <a:r>
              <a:rPr lang="en-US" sz="2000" b="1" dirty="0" err="1"/>
              <a:t>Kesatuan</a:t>
            </a:r>
            <a:endParaRPr lang="en-US" sz="2000" b="1" dirty="0"/>
          </a:p>
          <a:p>
            <a:pPr marL="514350" indent="-514350" algn="just">
              <a:buNone/>
            </a:pPr>
            <a:r>
              <a:rPr lang="en-US" sz="2000" dirty="0"/>
              <a:t>	</a:t>
            </a:r>
            <a:r>
              <a:rPr lang="en-US" sz="2000" dirty="0" err="1"/>
              <a:t>daerah-daerah</a:t>
            </a:r>
            <a:r>
              <a:rPr lang="en-US" sz="2000" dirty="0"/>
              <a:t> </a:t>
            </a:r>
            <a:r>
              <a:rPr lang="en-US" sz="2000" dirty="0" err="1"/>
              <a:t>di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kesatuan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konstitusi</a:t>
            </a:r>
            <a:endParaRPr lang="en-US" sz="2000" dirty="0"/>
          </a:p>
          <a:p>
            <a:pPr marL="514350" indent="-514350" algn="just">
              <a:buAutoNum type="alphaLcPeriod"/>
            </a:pPr>
            <a:r>
              <a:rPr lang="en-US" sz="2000" b="1" dirty="0"/>
              <a:t>Negara Federal</a:t>
            </a:r>
          </a:p>
          <a:p>
            <a:pPr marL="514350" indent="-514350" algn="just">
              <a:buNone/>
            </a:pPr>
            <a:r>
              <a:rPr lang="en-US" sz="2000" dirty="0"/>
              <a:t>	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di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federal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wewenang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undang-undang</a:t>
            </a:r>
            <a:r>
              <a:rPr lang="en-US" sz="2000" dirty="0"/>
              <a:t> </a:t>
            </a:r>
            <a:r>
              <a:rPr lang="en-US" sz="2000" dirty="0" err="1"/>
              <a:t>dasarnya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 </a:t>
            </a:r>
            <a:r>
              <a:rPr lang="en-US" sz="2000" i="1" dirty="0"/>
              <a:t>(</a:t>
            </a:r>
            <a:r>
              <a:rPr lang="en-US" sz="2000" i="1" dirty="0" err="1"/>
              <a:t>pouvoir</a:t>
            </a:r>
            <a:r>
              <a:rPr lang="en-US" sz="2000" i="1" dirty="0"/>
              <a:t> </a:t>
            </a:r>
            <a:r>
              <a:rPr lang="en-US" sz="2000" i="1" dirty="0" err="1"/>
              <a:t>constituant</a:t>
            </a:r>
            <a:r>
              <a:rPr lang="en-US" sz="2000" i="1" dirty="0"/>
              <a:t>)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organisasinya</a:t>
            </a:r>
            <a:r>
              <a:rPr lang="en-US" sz="2000" dirty="0"/>
              <a:t> </a:t>
            </a:r>
            <a:r>
              <a:rPr lang="en-US" sz="2000" dirty="0" err="1"/>
              <a:t>masing-masing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batas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bertentangan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konsitusi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federal </a:t>
            </a:r>
            <a:r>
              <a:rPr lang="en-US" sz="2000" dirty="0" err="1"/>
              <a:t>seluruhnya</a:t>
            </a:r>
            <a:r>
              <a:rPr lang="en-US" sz="2000" dirty="0"/>
              <a:t>.</a:t>
            </a:r>
          </a:p>
          <a:p>
            <a:pPr marL="514350" indent="-514350" algn="just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74202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KEKUASAAN DALAM PEMERINTAHAN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6280" y="106680"/>
            <a:ext cx="7223759" cy="6217920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/>
              <a:t>Kekuasaan</a:t>
            </a:r>
            <a:r>
              <a:rPr lang="en-US" sz="2800" dirty="0"/>
              <a:t>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dipisahkan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tiga</a:t>
            </a:r>
            <a:r>
              <a:rPr lang="en-US" sz="2800" dirty="0"/>
              <a:t> </a:t>
            </a:r>
            <a:r>
              <a:rPr lang="en-US" sz="2800" dirty="0" err="1"/>
              <a:t>bentuk</a:t>
            </a:r>
            <a:r>
              <a:rPr lang="en-US" sz="2800" dirty="0"/>
              <a:t>:</a:t>
            </a:r>
          </a:p>
          <a:p>
            <a:pPr algn="just">
              <a:buNone/>
            </a:pPr>
            <a:r>
              <a:rPr lang="en-US" sz="2800" dirty="0" err="1"/>
              <a:t>Menurut</a:t>
            </a:r>
            <a:r>
              <a:rPr lang="en-US" sz="2800" dirty="0"/>
              <a:t> </a:t>
            </a:r>
            <a:r>
              <a:rPr lang="en-US" sz="2800" dirty="0" err="1"/>
              <a:t>Teori</a:t>
            </a:r>
            <a:r>
              <a:rPr lang="en-US" sz="2800" dirty="0"/>
              <a:t> </a:t>
            </a:r>
            <a:r>
              <a:rPr lang="en-US" sz="2800" dirty="0" err="1"/>
              <a:t>Trias</a:t>
            </a:r>
            <a:r>
              <a:rPr lang="en-US" sz="2800" dirty="0"/>
              <a:t> </a:t>
            </a:r>
            <a:r>
              <a:rPr lang="en-US" sz="2800" dirty="0" err="1"/>
              <a:t>Politica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b="1" dirty="0" err="1"/>
              <a:t>Jhon</a:t>
            </a:r>
            <a:r>
              <a:rPr lang="en-US" sz="2800" b="1" dirty="0"/>
              <a:t> Locke</a:t>
            </a:r>
            <a:r>
              <a:rPr lang="en-US" sz="2800" dirty="0"/>
              <a:t>:</a:t>
            </a:r>
          </a:p>
          <a:p>
            <a:pPr marL="514350" indent="-514350" algn="just">
              <a:buAutoNum type="arabicPeriod"/>
            </a:pPr>
            <a:r>
              <a:rPr lang="en-US" sz="2800" dirty="0" err="1">
                <a:solidFill>
                  <a:srgbClr val="FFC000"/>
                </a:solidFill>
              </a:rPr>
              <a:t>Kekuasaan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  <a:r>
              <a:rPr lang="en-US" sz="2800" dirty="0" err="1">
                <a:solidFill>
                  <a:srgbClr val="FFC000"/>
                </a:solidFill>
              </a:rPr>
              <a:t>legislatif</a:t>
            </a:r>
            <a:r>
              <a:rPr lang="en-US" sz="2800" dirty="0">
                <a:solidFill>
                  <a:srgbClr val="FFC000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sz="2800" b="1" dirty="0" err="1">
                <a:solidFill>
                  <a:srgbClr val="92D050"/>
                </a:solidFill>
              </a:rPr>
              <a:t>Keuasaan</a:t>
            </a:r>
            <a:r>
              <a:rPr lang="en-US" sz="2800" b="1" dirty="0">
                <a:solidFill>
                  <a:srgbClr val="92D050"/>
                </a:solidFill>
              </a:rPr>
              <a:t> </a:t>
            </a:r>
            <a:r>
              <a:rPr lang="en-US" sz="2800" b="1" dirty="0" err="1">
                <a:solidFill>
                  <a:srgbClr val="92D050"/>
                </a:solidFill>
              </a:rPr>
              <a:t>eksekutif</a:t>
            </a:r>
            <a:endParaRPr lang="en-US" sz="2800" b="1" dirty="0">
              <a:solidFill>
                <a:srgbClr val="92D050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</a:rPr>
              <a:t>Kekuasaan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</a:rPr>
              <a:t>federatif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3546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480" y="0"/>
            <a:ext cx="7726680" cy="6614159"/>
          </a:xfrm>
        </p:spPr>
        <p:txBody>
          <a:bodyPr>
            <a:noAutofit/>
          </a:bodyPr>
          <a:lstStyle/>
          <a:p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Trias</a:t>
            </a:r>
            <a:r>
              <a:rPr lang="en-US" sz="2000" dirty="0"/>
              <a:t> </a:t>
            </a:r>
            <a:r>
              <a:rPr lang="en-US" sz="2000" dirty="0" err="1"/>
              <a:t>Politica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b="1" dirty="0" err="1"/>
              <a:t>Montesqieu</a:t>
            </a:r>
            <a:endParaRPr lang="en-US" sz="2000" b="1" dirty="0"/>
          </a:p>
          <a:p>
            <a:pPr marL="514350" indent="-514350">
              <a:buAutoNum type="alphaLcPeriod"/>
            </a:pP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legislatif</a:t>
            </a:r>
            <a:r>
              <a:rPr lang="id-ID" sz="2000" dirty="0"/>
              <a:t> : pembentuk UU</a:t>
            </a:r>
            <a:endParaRPr lang="en-US" sz="2000" dirty="0"/>
          </a:p>
          <a:p>
            <a:pPr marL="514350" indent="-514350">
              <a:buAutoNum type="alphaLcPeriod"/>
            </a:pP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eksekutif</a:t>
            </a:r>
            <a:r>
              <a:rPr lang="id-ID" sz="2000" dirty="0"/>
              <a:t> : Pelaksana UU</a:t>
            </a:r>
            <a:endParaRPr lang="en-US" sz="2000" dirty="0"/>
          </a:p>
          <a:p>
            <a:pPr marL="514350" indent="-514350">
              <a:buAutoNum type="alphaLcPeriod"/>
            </a:pP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yudikatif</a:t>
            </a:r>
            <a:r>
              <a:rPr lang="id-ID" sz="2000" dirty="0"/>
              <a:t> : Kehakiman/mengawasi pelaksanaan UU</a:t>
            </a:r>
          </a:p>
          <a:p>
            <a:pPr marL="0" indent="0">
              <a:buNone/>
            </a:pPr>
            <a:r>
              <a:rPr lang="id-ID" sz="2000" dirty="0"/>
              <a:t>3 CABANG KEKUASAAN INI TERPISAH</a:t>
            </a:r>
            <a:endParaRPr lang="en-US" sz="2000" dirty="0"/>
          </a:p>
          <a:p>
            <a:pPr marL="514350" indent="-514350">
              <a:buNone/>
            </a:pPr>
            <a:r>
              <a:rPr lang="id-ID" sz="2000" b="1" dirty="0">
                <a:solidFill>
                  <a:schemeClr val="accent1">
                    <a:lumMod val="75000"/>
                  </a:schemeClr>
                </a:solidFill>
              </a:rPr>
              <a:t>Coba List lembaga-lembaga negara di dalam UUD 1945 yang menjalankan kekuasaan trias politika ?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>
              <a:buNone/>
            </a:pPr>
            <a:r>
              <a:rPr lang="en-US" sz="2000" b="1" dirty="0"/>
              <a:t>SISTEM PEMERINTAHAN</a:t>
            </a:r>
          </a:p>
          <a:p>
            <a:pPr marL="514350" indent="-514350">
              <a:buAutoNum type="arabicPeriod"/>
            </a:pP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pemerintahan</a:t>
            </a:r>
            <a:r>
              <a:rPr lang="en-US" sz="2000" dirty="0"/>
              <a:t> </a:t>
            </a:r>
            <a:r>
              <a:rPr lang="en-US" sz="2000" dirty="0" err="1"/>
              <a:t>diktator</a:t>
            </a:r>
            <a:endParaRPr lang="en-US" sz="2000" dirty="0"/>
          </a:p>
          <a:p>
            <a:pPr marL="514350" indent="-514350">
              <a:buAutoNum type="arabicPeriod"/>
            </a:pP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pemerintahan</a:t>
            </a:r>
            <a:r>
              <a:rPr lang="en-US" sz="2000" dirty="0"/>
              <a:t> </a:t>
            </a:r>
            <a:r>
              <a:rPr lang="en-US" sz="2000" dirty="0" err="1"/>
              <a:t>parlementer</a:t>
            </a:r>
            <a:endParaRPr lang="en-US" sz="2000" dirty="0"/>
          </a:p>
          <a:p>
            <a:pPr marL="514350" indent="-514350">
              <a:buAutoNum type="arabicPeriod"/>
            </a:pP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pemerinatahan</a:t>
            </a:r>
            <a:r>
              <a:rPr lang="en-US" sz="2000" dirty="0"/>
              <a:t> </a:t>
            </a:r>
            <a:r>
              <a:rPr lang="en-US" sz="2000" dirty="0" err="1"/>
              <a:t>presidensial</a:t>
            </a:r>
            <a:endParaRPr lang="en-US" sz="2000" dirty="0"/>
          </a:p>
          <a:p>
            <a:pPr marL="514350" indent="-514350">
              <a:buAutoNum type="arabicPeriod"/>
            </a:pP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pemerintahan</a:t>
            </a:r>
            <a:r>
              <a:rPr lang="en-US" sz="2000" dirty="0"/>
              <a:t> </a:t>
            </a:r>
            <a:r>
              <a:rPr lang="en-US" sz="2000" dirty="0" err="1"/>
              <a:t>campuran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887403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PEMERINTAHAN NEGARA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6281" y="304800"/>
            <a:ext cx="6874040" cy="574700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800" b="1" dirty="0" err="1"/>
              <a:t>Kekuasaan</a:t>
            </a:r>
            <a:r>
              <a:rPr lang="en-US" sz="2800" b="1" dirty="0"/>
              <a:t> </a:t>
            </a:r>
            <a:r>
              <a:rPr lang="en-US" sz="2800" b="1" dirty="0" err="1"/>
              <a:t>Legistif</a:t>
            </a:r>
            <a:endParaRPr lang="en-US" sz="2800" b="1" dirty="0"/>
          </a:p>
          <a:p>
            <a:pPr marL="514350" indent="-514350">
              <a:buAutoNum type="arabicPeriod"/>
            </a:pPr>
            <a:r>
              <a:rPr lang="en-US" sz="2800" b="1" dirty="0" err="1"/>
              <a:t>Keuasaan</a:t>
            </a:r>
            <a:r>
              <a:rPr lang="en-US" sz="2800" b="1" dirty="0"/>
              <a:t> </a:t>
            </a:r>
            <a:r>
              <a:rPr lang="en-US" sz="2800" b="1" dirty="0" err="1"/>
              <a:t>Eksekutif</a:t>
            </a:r>
            <a:endParaRPr lang="en-US" sz="2800" b="1" dirty="0"/>
          </a:p>
          <a:p>
            <a:pPr marL="514350" indent="-514350">
              <a:buAutoNum type="arabicPeriod"/>
            </a:pPr>
            <a:r>
              <a:rPr lang="en-US" sz="2800" b="1" dirty="0" err="1"/>
              <a:t>Kekuasaan</a:t>
            </a:r>
            <a:r>
              <a:rPr lang="en-US" sz="2800" b="1" dirty="0"/>
              <a:t> </a:t>
            </a:r>
            <a:r>
              <a:rPr lang="en-US" sz="2800" b="1" dirty="0" err="1"/>
              <a:t>Yudikatif</a:t>
            </a:r>
            <a:endParaRPr lang="en-US" sz="2800" b="1" dirty="0"/>
          </a:p>
          <a:p>
            <a:pPr lvl="1">
              <a:buNone/>
            </a:pPr>
            <a:endParaRPr lang="en-US" sz="2400" b="1" dirty="0"/>
          </a:p>
          <a:p>
            <a:pPr marL="457200" lvl="1" indent="0">
              <a:buNone/>
            </a:pPr>
            <a:r>
              <a:rPr lang="en-US" sz="2400" dirty="0" err="1"/>
              <a:t>Kekuasaan</a:t>
            </a:r>
            <a:r>
              <a:rPr lang="en-US" sz="2400" dirty="0"/>
              <a:t>  </a:t>
            </a:r>
            <a:r>
              <a:rPr lang="en-US" sz="2400" dirty="0" err="1"/>
              <a:t>legislatif</a:t>
            </a:r>
            <a:r>
              <a:rPr lang="en-US" sz="2400" dirty="0"/>
              <a:t> </a:t>
            </a:r>
            <a:r>
              <a:rPr lang="en-US" sz="2400" dirty="0" err="1"/>
              <a:t>dijalankan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DPR </a:t>
            </a:r>
          </a:p>
          <a:p>
            <a:pPr marL="457200" lvl="1" indent="0">
              <a:buNone/>
            </a:pPr>
            <a:r>
              <a:rPr lang="en-US" sz="2400" dirty="0" err="1"/>
              <a:t>Kekuasaan</a:t>
            </a:r>
            <a:r>
              <a:rPr lang="en-US" sz="2400" dirty="0"/>
              <a:t> </a:t>
            </a:r>
            <a:r>
              <a:rPr lang="en-US" sz="2400" dirty="0" err="1"/>
              <a:t>Eksekutif</a:t>
            </a:r>
            <a:r>
              <a:rPr lang="en-US" sz="2400" dirty="0"/>
              <a:t> </a:t>
            </a:r>
            <a:r>
              <a:rPr lang="en-US" sz="2400" dirty="0" err="1"/>
              <a:t>dijalankan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Presiden</a:t>
            </a:r>
            <a:r>
              <a:rPr lang="en-US" sz="2400" dirty="0"/>
              <a:t>/</a:t>
            </a:r>
            <a:r>
              <a:rPr lang="en-US" sz="2400" dirty="0" err="1"/>
              <a:t>wakil</a:t>
            </a:r>
            <a:r>
              <a:rPr lang="en-US" sz="2400" dirty="0"/>
              <a:t> </a:t>
            </a:r>
            <a:r>
              <a:rPr lang="en-US" sz="2400" dirty="0" err="1"/>
              <a:t>presiden</a:t>
            </a:r>
            <a:endParaRPr lang="en-US" sz="2400" dirty="0"/>
          </a:p>
          <a:p>
            <a:pPr marL="457200" lvl="1" indent="0">
              <a:buNone/>
            </a:pPr>
            <a:r>
              <a:rPr lang="en-US" sz="2400" dirty="0" err="1"/>
              <a:t>Kekuasaa</a:t>
            </a:r>
            <a:r>
              <a:rPr lang="en-US" sz="2400" dirty="0"/>
              <a:t> </a:t>
            </a:r>
            <a:r>
              <a:rPr lang="en-US" sz="2400" dirty="0" err="1"/>
              <a:t>yudikatif</a:t>
            </a:r>
            <a:r>
              <a:rPr lang="en-US" sz="2400" dirty="0"/>
              <a:t> </a:t>
            </a:r>
            <a:r>
              <a:rPr lang="en-US" sz="2400" dirty="0" err="1"/>
              <a:t>dijalankan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mahkamah</a:t>
            </a:r>
            <a:r>
              <a:rPr lang="en-US" sz="2400" dirty="0"/>
              <a:t> </a:t>
            </a:r>
            <a:r>
              <a:rPr lang="en-US" sz="2400" dirty="0" err="1"/>
              <a:t>agung</a:t>
            </a:r>
            <a:r>
              <a:rPr lang="en-US" sz="2400" dirty="0"/>
              <a:t> </a:t>
            </a:r>
            <a:r>
              <a:rPr lang="en-US" sz="2400" dirty="0" err="1"/>
              <a:t>danmahmakah</a:t>
            </a:r>
            <a:r>
              <a:rPr lang="en-US" sz="2400" dirty="0"/>
              <a:t> </a:t>
            </a:r>
            <a:r>
              <a:rPr lang="en-US" sz="2400" dirty="0" err="1"/>
              <a:t>konstitusi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5955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SEKIAN</a:t>
            </a:r>
            <a:br>
              <a:rPr lang="id-ID"/>
            </a:br>
            <a:r>
              <a:rPr lang="id-ID"/>
              <a:t>&amp;</a:t>
            </a:r>
            <a:br>
              <a:rPr lang="id-ID"/>
            </a:br>
            <a:r>
              <a:rPr lang="id-ID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1464922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lgerian" panose="04020705040A02060702" pitchFamily="82" charset="0"/>
              </a:rPr>
              <a:t>DEMOKRASI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err="1"/>
              <a:t>Istilah</a:t>
            </a:r>
            <a:r>
              <a:rPr lang="en-US" b="1" dirty="0"/>
              <a:t> </a:t>
            </a:r>
          </a:p>
          <a:p>
            <a:pPr algn="just">
              <a:buNone/>
            </a:pPr>
            <a:r>
              <a:rPr lang="en-US" i="1" dirty="0"/>
              <a:t>Demos </a:t>
            </a:r>
            <a:r>
              <a:rPr lang="en-US" dirty="0"/>
              <a:t>yang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rakyat</a:t>
            </a:r>
            <a:endParaRPr lang="en-US" dirty="0"/>
          </a:p>
          <a:p>
            <a:pPr algn="just">
              <a:buNone/>
            </a:pPr>
            <a:r>
              <a:rPr lang="en-US" i="1" dirty="0" err="1"/>
              <a:t>Kratien</a:t>
            </a:r>
            <a:r>
              <a:rPr lang="en-US" i="1" dirty="0"/>
              <a:t> (</a:t>
            </a:r>
            <a:r>
              <a:rPr lang="en-US" i="1" dirty="0" err="1"/>
              <a:t>kratos</a:t>
            </a:r>
            <a:r>
              <a:rPr lang="en-US" i="1" dirty="0"/>
              <a:t>)</a:t>
            </a:r>
            <a:r>
              <a:rPr lang="en-US" dirty="0"/>
              <a:t>  yang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kekuasaan</a:t>
            </a:r>
            <a:endParaRPr lang="en-US" dirty="0"/>
          </a:p>
          <a:p>
            <a:pPr algn="just">
              <a:buNone/>
            </a:pPr>
            <a:endParaRPr lang="en-US" dirty="0"/>
          </a:p>
          <a:p>
            <a:pPr indent="-3175" algn="just">
              <a:buNone/>
            </a:pPr>
            <a:r>
              <a:rPr lang="en-US" b="1" dirty="0" err="1"/>
              <a:t>Kekuasaan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</a:t>
            </a:r>
            <a:r>
              <a:rPr lang="en-US" b="1" dirty="0" err="1"/>
              <a:t>itu</a:t>
            </a:r>
            <a:r>
              <a:rPr lang="en-US" b="1" dirty="0"/>
              <a:t> </a:t>
            </a:r>
            <a:r>
              <a:rPr lang="en-US" b="1" dirty="0" err="1"/>
              <a:t>bersumber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berasal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rakyat</a:t>
            </a:r>
            <a:r>
              <a:rPr lang="en-US" b="1" dirty="0"/>
              <a:t>, </a:t>
            </a:r>
            <a:r>
              <a:rPr lang="en-US" b="1" dirty="0" err="1"/>
              <a:t>oleh</a:t>
            </a:r>
            <a:r>
              <a:rPr lang="en-US" b="1" dirty="0"/>
              <a:t> </a:t>
            </a:r>
            <a:r>
              <a:rPr lang="en-US" b="1" dirty="0" err="1"/>
              <a:t>rakyat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rakyat</a:t>
            </a:r>
            <a:r>
              <a:rPr lang="en-US" b="1" dirty="0"/>
              <a:t>.</a:t>
            </a:r>
          </a:p>
          <a:p>
            <a:pPr indent="-3175" algn="just">
              <a:buNone/>
            </a:pPr>
            <a:r>
              <a:rPr lang="en-US" dirty="0"/>
              <a:t>Rakyat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penentu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387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1560" y="685801"/>
            <a:ext cx="5349240" cy="5440363"/>
          </a:xfrm>
        </p:spPr>
        <p:txBody>
          <a:bodyPr>
            <a:noAutofit/>
          </a:bodyPr>
          <a:lstStyle/>
          <a:p>
            <a:pPr algn="just"/>
            <a:r>
              <a:rPr lang="en-US" dirty="0" err="1"/>
              <a:t>Ajaran</a:t>
            </a:r>
            <a:r>
              <a:rPr lang="en-US" dirty="0"/>
              <a:t> </a:t>
            </a:r>
            <a:r>
              <a:rPr lang="en-US" dirty="0" err="1"/>
              <a:t>kedaulatan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 err="1"/>
              <a:t>J.H.Rousseau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kelanjutan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filsafatnya</a:t>
            </a:r>
            <a:r>
              <a:rPr lang="en-US" dirty="0"/>
              <a:t> yang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Penemuan</a:t>
            </a:r>
            <a:r>
              <a:rPr lang="en-US" dirty="0"/>
              <a:t> Rousseau </a:t>
            </a:r>
            <a:r>
              <a:rPr lang="en-US" dirty="0" err="1"/>
              <a:t>berpangkal</a:t>
            </a:r>
            <a:r>
              <a:rPr lang="en-US" dirty="0"/>
              <a:t> </a:t>
            </a:r>
            <a:r>
              <a:rPr lang="en-US" dirty="0" err="1"/>
              <a:t>tolak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penemuannya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tertib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binatang</a:t>
            </a:r>
            <a:r>
              <a:rPr lang="en-US" dirty="0"/>
              <a:t> yang </a:t>
            </a:r>
            <a:r>
              <a:rPr lang="en-US" dirty="0" err="1"/>
              <a:t>buas</a:t>
            </a:r>
            <a:r>
              <a:rPr lang="en-US" dirty="0"/>
              <a:t> </a:t>
            </a:r>
            <a:r>
              <a:rPr lang="en-US" b="1" i="1" dirty="0"/>
              <a:t>“ homo </a:t>
            </a:r>
            <a:r>
              <a:rPr lang="en-US" b="1" i="1" dirty="0" err="1"/>
              <a:t>homini</a:t>
            </a:r>
            <a:r>
              <a:rPr lang="en-US" b="1" i="1" dirty="0"/>
              <a:t> lupus”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sesaman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b="1" i="1" dirty="0"/>
              <a:t>“</a:t>
            </a:r>
            <a:r>
              <a:rPr lang="en-US" b="1" i="1" dirty="0" err="1"/>
              <a:t>belllum</a:t>
            </a:r>
            <a:r>
              <a:rPr lang="en-US" b="1" i="1" dirty="0"/>
              <a:t> </a:t>
            </a:r>
            <a:r>
              <a:rPr lang="en-US" b="1" i="1" dirty="0" err="1"/>
              <a:t>omnium</a:t>
            </a:r>
            <a:r>
              <a:rPr lang="en-US" b="1" i="1" dirty="0"/>
              <a:t> contra </a:t>
            </a:r>
            <a:r>
              <a:rPr lang="en-US" b="1" i="1" dirty="0" err="1"/>
              <a:t>omnes</a:t>
            </a:r>
            <a:r>
              <a:rPr lang="en-US" b="1" i="1" dirty="0"/>
              <a:t>”. </a:t>
            </a:r>
            <a:r>
              <a:rPr lang="en-US" dirty="0" err="1"/>
              <a:t>Itulah</a:t>
            </a:r>
            <a:r>
              <a:rPr lang="en-US" dirty="0"/>
              <a:t> </a:t>
            </a:r>
            <a:r>
              <a:rPr lang="en-US" dirty="0" err="1"/>
              <a:t>sebabnya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mengadakan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2507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640" y="685801"/>
            <a:ext cx="5090160" cy="5440363"/>
          </a:xfrm>
        </p:spPr>
        <p:txBody>
          <a:bodyPr/>
          <a:lstStyle/>
          <a:p>
            <a:pPr algn="just"/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b="1" dirty="0" err="1"/>
              <a:t>Rosseau</a:t>
            </a:r>
            <a:r>
              <a:rPr lang="en-US" b="1" dirty="0"/>
              <a:t>,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menyerahkan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individu-individu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menyerahkan</a:t>
            </a:r>
            <a:r>
              <a:rPr lang="en-US" dirty="0"/>
              <a:t> </a:t>
            </a:r>
            <a:r>
              <a:rPr lang="en-US" dirty="0" err="1"/>
              <a:t>haknya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. </a:t>
            </a:r>
            <a:r>
              <a:rPr lang="en-US" dirty="0" err="1"/>
              <a:t>Penguasa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kekuasaannya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haknya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mandataris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. </a:t>
            </a:r>
            <a:r>
              <a:rPr lang="en-US" dirty="0" err="1"/>
              <a:t>Sewaktu-waktu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merubah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mandat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846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1040" y="533401"/>
            <a:ext cx="7147560" cy="5211763"/>
          </a:xfrm>
        </p:spPr>
        <p:txBody>
          <a:bodyPr>
            <a:normAutofit/>
          </a:bodyPr>
          <a:lstStyle/>
          <a:p>
            <a:pPr algn="just">
              <a:tabLst>
                <a:tab pos="625475" algn="l"/>
              </a:tabLst>
            </a:pPr>
            <a:r>
              <a:rPr lang="en-US" sz="2400" dirty="0" err="1"/>
              <a:t>Penyampaian</a:t>
            </a:r>
            <a:r>
              <a:rPr lang="en-US" sz="2400" dirty="0"/>
              <a:t> </a:t>
            </a:r>
            <a:r>
              <a:rPr lang="en-US" sz="2400" dirty="0" err="1"/>
              <a:t>kehendak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:</a:t>
            </a:r>
          </a:p>
          <a:p>
            <a:pPr marL="1252538" indent="-514350" algn="just">
              <a:buAutoNum type="arabicPeriod"/>
            </a:pPr>
            <a:r>
              <a:rPr lang="en-US" sz="2800" dirty="0" err="1"/>
              <a:t>Kehendak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 </a:t>
            </a:r>
            <a:r>
              <a:rPr lang="en-US" sz="2800" dirty="0" err="1"/>
              <a:t>selurunya</a:t>
            </a:r>
            <a:r>
              <a:rPr lang="en-US" sz="2800" dirty="0"/>
              <a:t> </a:t>
            </a:r>
            <a:r>
              <a:rPr lang="en-US" sz="2800" dirty="0" err="1"/>
              <a:t>disebut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b="1" dirty="0"/>
              <a:t>“</a:t>
            </a:r>
            <a:r>
              <a:rPr lang="en-US" sz="2800" b="1" dirty="0" err="1"/>
              <a:t>volonte</a:t>
            </a:r>
            <a:r>
              <a:rPr lang="en-US" sz="2800" b="1" dirty="0"/>
              <a:t> de </a:t>
            </a:r>
            <a:r>
              <a:rPr lang="en-US" sz="2800" b="1" dirty="0" err="1"/>
              <a:t>tous</a:t>
            </a:r>
            <a:r>
              <a:rPr lang="en-US" sz="2800" b="1" dirty="0"/>
              <a:t>”</a:t>
            </a:r>
          </a:p>
          <a:p>
            <a:pPr marL="1252538" indent="-514350" algn="just">
              <a:buAutoNum type="arabicPeriod"/>
            </a:pPr>
            <a:r>
              <a:rPr lang="en-US" sz="2800" dirty="0" err="1"/>
              <a:t>Kehendak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 </a:t>
            </a:r>
            <a:r>
              <a:rPr lang="en-US" sz="2800" dirty="0" err="1"/>
              <a:t>sebagian</a:t>
            </a:r>
            <a:r>
              <a:rPr lang="en-US" sz="2800" dirty="0"/>
              <a:t> </a:t>
            </a:r>
            <a:r>
              <a:rPr lang="en-US" sz="2800" dirty="0" err="1"/>
              <a:t>besar</a:t>
            </a:r>
            <a:r>
              <a:rPr lang="en-US" sz="2800" dirty="0"/>
              <a:t> </a:t>
            </a:r>
            <a:r>
              <a:rPr lang="en-US" sz="2800" dirty="0" err="1"/>
              <a:t>disebut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b="1" dirty="0"/>
              <a:t>“</a:t>
            </a:r>
            <a:r>
              <a:rPr lang="en-US" sz="2800" b="1" dirty="0" err="1"/>
              <a:t>volonte</a:t>
            </a:r>
            <a:r>
              <a:rPr lang="en-US" sz="2800" b="1" dirty="0"/>
              <a:t> </a:t>
            </a:r>
            <a:r>
              <a:rPr lang="en-US" sz="2800" b="1" dirty="0" err="1"/>
              <a:t>generale</a:t>
            </a:r>
            <a:r>
              <a:rPr lang="en-US" sz="2800" b="1" dirty="0"/>
              <a:t>”</a:t>
            </a:r>
          </a:p>
          <a:p>
            <a:pPr marL="514350" indent="-514350" algn="just">
              <a:buAutoNum type="arabicPeriod"/>
            </a:pP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402871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2960" y="533401"/>
            <a:ext cx="5577840" cy="5592763"/>
          </a:xfrm>
        </p:spPr>
        <p:txBody>
          <a:bodyPr>
            <a:normAutofit/>
          </a:bodyPr>
          <a:lstStyle/>
          <a:p>
            <a:pPr marL="514350" indent="-514350" algn="just">
              <a:buNone/>
            </a:pPr>
            <a:r>
              <a:rPr lang="en-US" b="1" dirty="0" err="1"/>
              <a:t>Volonte</a:t>
            </a:r>
            <a:r>
              <a:rPr lang="en-US" b="1" dirty="0"/>
              <a:t> de </a:t>
            </a:r>
            <a:r>
              <a:rPr lang="en-US" b="1" dirty="0" err="1"/>
              <a:t>tous</a:t>
            </a:r>
            <a:r>
              <a:rPr lang="en-US" b="1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selurunya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hendak</a:t>
            </a:r>
            <a:r>
              <a:rPr lang="en-US" dirty="0"/>
              <a:t>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perajanjian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Maksudnya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agar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abadi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kebulatan</a:t>
            </a:r>
            <a:r>
              <a:rPr lang="en-US" dirty="0"/>
              <a:t> </a:t>
            </a:r>
            <a:r>
              <a:rPr lang="en-US" dirty="0" err="1"/>
              <a:t>kehendak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ditarik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.</a:t>
            </a:r>
          </a:p>
          <a:p>
            <a:pPr marL="514350" indent="-514350" algn="just">
              <a:buNone/>
            </a:pPr>
            <a:r>
              <a:rPr lang="en-US" b="1" dirty="0" err="1"/>
              <a:t>Sedangkan</a:t>
            </a:r>
            <a:r>
              <a:rPr lang="en-US" b="1" dirty="0"/>
              <a:t> </a:t>
            </a:r>
            <a:r>
              <a:rPr lang="en-US" b="1" dirty="0" err="1"/>
              <a:t>volonte</a:t>
            </a:r>
            <a:r>
              <a:rPr lang="en-US" b="1" dirty="0"/>
              <a:t> </a:t>
            </a:r>
            <a:r>
              <a:rPr lang="en-US" b="1" dirty="0" err="1"/>
              <a:t>generale</a:t>
            </a:r>
            <a:r>
              <a:rPr lang="en-US" b="1" dirty="0"/>
              <a:t>,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rosseau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pernyataan</a:t>
            </a:r>
            <a:r>
              <a:rPr lang="en-US" dirty="0"/>
              <a:t> </a:t>
            </a:r>
            <a:r>
              <a:rPr lang="en-US" dirty="0" err="1"/>
              <a:t>kehendak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terbanyak</a:t>
            </a:r>
            <a:r>
              <a:rPr lang="en-US" dirty="0"/>
              <a:t>.</a:t>
            </a:r>
            <a:endParaRPr lang="en-US" b="1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337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120" y="685801"/>
            <a:ext cx="5440680" cy="5440363"/>
          </a:xfrm>
        </p:spPr>
        <p:txBody>
          <a:bodyPr/>
          <a:lstStyle/>
          <a:p>
            <a:pPr algn="just"/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antonominya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b="1" dirty="0"/>
              <a:t>DEMOS</a:t>
            </a:r>
            <a:r>
              <a:rPr lang="en-US" dirty="0"/>
              <a:t> versus </a:t>
            </a:r>
            <a:r>
              <a:rPr lang="en-US" b="1" dirty="0"/>
              <a:t>NOMOS.</a:t>
            </a:r>
          </a:p>
          <a:p>
            <a:pPr algn="just"/>
            <a:r>
              <a:rPr lang="en-US" b="1" dirty="0" err="1"/>
              <a:t>Nomos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konsepsi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yang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dihadapkan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demos,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kenyataan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keterbatasan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kelemahan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12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381001"/>
            <a:ext cx="8229600" cy="5745163"/>
          </a:xfrm>
        </p:spPr>
        <p:txBody>
          <a:bodyPr>
            <a:normAutofit/>
          </a:bodyPr>
          <a:lstStyle/>
          <a:p>
            <a:r>
              <a:rPr lang="en-US" b="1" dirty="0" err="1"/>
              <a:t>Salah</a:t>
            </a:r>
            <a:r>
              <a:rPr lang="en-US" b="1" dirty="0"/>
              <a:t> </a:t>
            </a:r>
            <a:r>
              <a:rPr lang="en-US" b="1" dirty="0" err="1"/>
              <a:t>satu</a:t>
            </a:r>
            <a:r>
              <a:rPr lang="en-US" b="1" dirty="0"/>
              <a:t> </a:t>
            </a:r>
            <a:r>
              <a:rPr lang="en-US" b="1" dirty="0" err="1"/>
              <a:t>kelemahan</a:t>
            </a:r>
            <a:r>
              <a:rPr lang="en-US" b="1" dirty="0"/>
              <a:t> </a:t>
            </a:r>
            <a:r>
              <a:rPr lang="en-US" b="1" dirty="0" err="1"/>
              <a:t>demokrasi</a:t>
            </a:r>
            <a:endParaRPr lang="en-US" b="1" dirty="0"/>
          </a:p>
          <a:p>
            <a:pPr algn="just">
              <a:buNone/>
            </a:pPr>
            <a:r>
              <a:rPr lang="en-US" dirty="0"/>
              <a:t>	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mengandalkan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</a:t>
            </a:r>
            <a:r>
              <a:rPr lang="en-US" dirty="0" err="1"/>
              <a:t>mayoritas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doktrin</a:t>
            </a:r>
            <a:r>
              <a:rPr lang="en-US" dirty="0"/>
              <a:t> </a:t>
            </a:r>
            <a:r>
              <a:rPr lang="en-US" b="1" i="1" dirty="0"/>
              <a:t>“one man one vote”</a:t>
            </a:r>
            <a:r>
              <a:rPr lang="en-US" dirty="0"/>
              <a:t>.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yang paling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suaranya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yang paling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identik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kapitalis</a:t>
            </a:r>
            <a:r>
              <a:rPr lang="en-US" dirty="0"/>
              <a:t> </a:t>
            </a:r>
            <a:r>
              <a:rPr lang="en-US" b="1" i="1" dirty="0"/>
              <a:t>“ one share one vote”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yang paling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dialah</a:t>
            </a:r>
            <a:r>
              <a:rPr lang="en-US" dirty="0"/>
              <a:t> yang </a:t>
            </a:r>
            <a:r>
              <a:rPr lang="en-US" dirty="0" err="1"/>
              <a:t>menentuka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.</a:t>
            </a:r>
          </a:p>
          <a:p>
            <a:pPr algn="ctr">
              <a:buNone/>
            </a:pPr>
            <a:r>
              <a:rPr lang="en-US" b="1" i="1" dirty="0"/>
              <a:t>“</a:t>
            </a:r>
            <a:r>
              <a:rPr lang="en-US" b="1" i="1" dirty="0" err="1"/>
              <a:t>mayoritas</a:t>
            </a:r>
            <a:r>
              <a:rPr lang="en-US" b="1" i="1" dirty="0"/>
              <a:t> </a:t>
            </a:r>
            <a:r>
              <a:rPr lang="en-US" b="1" i="1" dirty="0" err="1"/>
              <a:t>suara</a:t>
            </a:r>
            <a:r>
              <a:rPr lang="en-US" b="1" i="1" dirty="0"/>
              <a:t> </a:t>
            </a:r>
            <a:r>
              <a:rPr lang="en-US" b="1" i="1" dirty="0" err="1"/>
              <a:t>belum</a:t>
            </a:r>
            <a:r>
              <a:rPr lang="en-US" b="1" i="1" dirty="0"/>
              <a:t> </a:t>
            </a:r>
            <a:r>
              <a:rPr lang="en-US" b="1" i="1" dirty="0" err="1"/>
              <a:t>tentu</a:t>
            </a:r>
            <a:r>
              <a:rPr lang="en-US" b="1" i="1" dirty="0"/>
              <a:t> </a:t>
            </a:r>
            <a:r>
              <a:rPr lang="en-US" b="1" i="1" dirty="0" err="1"/>
              <a:t>mencerminkan</a:t>
            </a:r>
            <a:r>
              <a:rPr lang="en-US" b="1" i="1" dirty="0"/>
              <a:t> </a:t>
            </a:r>
            <a:r>
              <a:rPr lang="en-US" b="1" i="1" dirty="0" err="1"/>
              <a:t>kebenaran</a:t>
            </a:r>
            <a:r>
              <a:rPr lang="en-US" b="1" i="1" dirty="0"/>
              <a:t> </a:t>
            </a:r>
            <a:r>
              <a:rPr lang="en-US" b="1" i="1" dirty="0" err="1"/>
              <a:t>dan</a:t>
            </a:r>
            <a:r>
              <a:rPr lang="en-US" b="1" i="1" dirty="0"/>
              <a:t> </a:t>
            </a:r>
            <a:r>
              <a:rPr lang="en-US" b="1" i="1" dirty="0" err="1"/>
              <a:t>keadilan</a:t>
            </a:r>
            <a:r>
              <a:rPr lang="en-US" b="1" i="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9441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1520" y="685801"/>
            <a:ext cx="7086600" cy="54403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kelemahan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penerapan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diimbangi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keadilan</a:t>
            </a:r>
            <a:r>
              <a:rPr lang="en-US" sz="2400" dirty="0"/>
              <a:t>, </a:t>
            </a:r>
            <a:r>
              <a:rPr lang="en-US" sz="2400" dirty="0" err="1"/>
              <a:t>nomokrasi</a:t>
            </a:r>
            <a:r>
              <a:rPr lang="en-US" sz="2400" dirty="0"/>
              <a:t> </a:t>
            </a:r>
            <a:r>
              <a:rPr lang="en-US" sz="2400" b="1" i="1" dirty="0"/>
              <a:t>“rule of law” </a:t>
            </a:r>
            <a:r>
              <a:rPr lang="en-US" sz="2400" dirty="0"/>
              <a:t>yang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b="1" i="1" dirty="0"/>
              <a:t>“</a:t>
            </a:r>
            <a:r>
              <a:rPr lang="en-US" sz="2400" b="1" i="1" dirty="0" err="1"/>
              <a:t>prinsip</a:t>
            </a:r>
            <a:r>
              <a:rPr lang="en-US" sz="2400" b="1" i="1" dirty="0"/>
              <a:t> </a:t>
            </a:r>
            <a:r>
              <a:rPr lang="en-US" sz="2400" b="1" i="1" dirty="0" err="1"/>
              <a:t>negara</a:t>
            </a:r>
            <a:r>
              <a:rPr lang="en-US" sz="2400" b="1" i="1" dirty="0"/>
              <a:t> </a:t>
            </a:r>
            <a:r>
              <a:rPr lang="en-US" sz="2400" b="1" i="1" dirty="0" err="1"/>
              <a:t>hukum</a:t>
            </a:r>
            <a:r>
              <a:rPr lang="en-US" sz="2400" b="1" i="1" dirty="0"/>
              <a:t>”</a:t>
            </a:r>
          </a:p>
          <a:p>
            <a:pPr algn="just"/>
            <a:r>
              <a:rPr lang="en-US" sz="2400" b="1" dirty="0" err="1"/>
              <a:t>Ciri-ciri</a:t>
            </a:r>
            <a:r>
              <a:rPr lang="en-US" sz="2400" b="1" dirty="0"/>
              <a:t> Negara </a:t>
            </a:r>
            <a:r>
              <a:rPr lang="en-US" sz="2400" b="1" dirty="0" err="1"/>
              <a:t>Hukum</a:t>
            </a:r>
            <a:endParaRPr lang="en-US" sz="2400" b="1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err="1"/>
              <a:t>Kedaulatan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endParaRPr lang="en-US" sz="24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supremasi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id-ID" sz="2400" dirty="0"/>
              <a:t>/</a:t>
            </a:r>
            <a:r>
              <a:rPr lang="en-US" sz="2400" dirty="0" err="1"/>
              <a:t>kekuasaan</a:t>
            </a:r>
            <a:r>
              <a:rPr lang="en-US" sz="2400" dirty="0"/>
              <a:t> </a:t>
            </a:r>
            <a:r>
              <a:rPr lang="en-US" sz="2400" dirty="0" err="1"/>
              <a:t>tertinggi</a:t>
            </a:r>
            <a:r>
              <a:rPr lang="en-US" sz="2400" dirty="0"/>
              <a:t> di </a:t>
            </a:r>
            <a:r>
              <a:rPr lang="en-US" sz="2400" dirty="0" err="1"/>
              <a:t>tangan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endParaRPr lang="id-ID" sz="2400" dirty="0"/>
          </a:p>
          <a:p>
            <a:pPr marL="457200" indent="-457200" algn="just">
              <a:buFont typeface="+mj-lt"/>
              <a:buAutoNum type="arabicPeriod"/>
            </a:pPr>
            <a:r>
              <a:rPr lang="id-ID" sz="2400" dirty="0"/>
              <a:t>Kekuasaan Kehakiman yang merdeka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d-ID" sz="2400" dirty="0"/>
              <a:t>Perlindungan HAM dan Hak warga negara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d-ID" sz="2400" dirty="0"/>
              <a:t>Sistem trias politika/pemisahan kekuasaan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d-ID" sz="2400" dirty="0"/>
              <a:t>Adanya peradilan administrasi negara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d-ID" sz="2400" dirty="0"/>
              <a:t>Adanya batasan jabatan pemerintahan dan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d-ID" sz="2400" dirty="0"/>
              <a:t> pelaksaan pemilihan umum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1077312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27</TotalTime>
  <Words>654</Words>
  <Application>Microsoft Office PowerPoint</Application>
  <PresentationFormat>Widescreen</PresentationFormat>
  <Paragraphs>71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Algerian</vt:lpstr>
      <vt:lpstr>Calibri Light</vt:lpstr>
      <vt:lpstr>Rockwell</vt:lpstr>
      <vt:lpstr>Wingdings</vt:lpstr>
      <vt:lpstr>Atlas</vt:lpstr>
      <vt:lpstr>DEMOKRASI DAN KEKUASAAN PEMERINTAHAN</vt:lpstr>
      <vt:lpstr>DEMOKRASI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KEKUASAAN DALAM PEMERINTAHAN</vt:lpstr>
      <vt:lpstr>PowerPoint Presentation</vt:lpstr>
      <vt:lpstr>PEMERINTAHAN NEGARA INDONESIA</vt:lpstr>
      <vt:lpstr>SEKIAN &amp; 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DEMOKRASI DAN KEKUASAAN PEMERINTAHAN</dc:title>
  <dc:creator>Windows User</dc:creator>
  <cp:lastModifiedBy>ASUS N6N0CV166416259</cp:lastModifiedBy>
  <cp:revision>6</cp:revision>
  <dcterms:created xsi:type="dcterms:W3CDTF">2022-04-06T01:04:20Z</dcterms:created>
  <dcterms:modified xsi:type="dcterms:W3CDTF">2024-10-25T06:57:15Z</dcterms:modified>
</cp:coreProperties>
</file>