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0" r:id="rId1"/>
  </p:sldMasterIdLst>
  <p:sldIdLst>
    <p:sldId id="256" r:id="rId2"/>
    <p:sldId id="297" r:id="rId3"/>
    <p:sldId id="265" r:id="rId4"/>
    <p:sldId id="264" r:id="rId5"/>
    <p:sldId id="266" r:id="rId6"/>
    <p:sldId id="267" r:id="rId7"/>
    <p:sldId id="258" r:id="rId8"/>
    <p:sldId id="260" r:id="rId9"/>
    <p:sldId id="261" r:id="rId10"/>
    <p:sldId id="268" r:id="rId11"/>
    <p:sldId id="262" r:id="rId12"/>
    <p:sldId id="263"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E527D3E9-9368-4146-96C9-6C55D0B8D744}" type="datetimeFigureOut">
              <a:rPr lang="id-ID" smtClean="0"/>
              <a:t>24/07/2025</a:t>
            </a:fld>
            <a:endParaRPr lang="id-ID"/>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04127C39-AED1-4983-BD1A-05BD7DFB58FF}"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08063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24/07/2025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88967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24/07/2025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917842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24/07/2025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2918563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527D3E9-9368-4146-96C9-6C55D0B8D744}" type="datetimeFigureOut">
              <a:rPr lang="id-ID" smtClean="0"/>
              <a:t>24/07/2025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343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27D3E9-9368-4146-96C9-6C55D0B8D744}" type="datetimeFigureOut">
              <a:rPr lang="id-ID" smtClean="0"/>
              <a:t>24/07/2025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45472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27D3E9-9368-4146-96C9-6C55D0B8D744}" type="datetimeFigureOut">
              <a:rPr lang="id-ID" smtClean="0"/>
              <a:t>24/07/2025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540638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27D3E9-9368-4146-96C9-6C55D0B8D744}" type="datetimeFigureOut">
              <a:rPr lang="id-ID" smtClean="0"/>
              <a:t>24/07/2025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49205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7D3E9-9368-4146-96C9-6C55D0B8D744}" type="datetimeFigureOut">
              <a:rPr lang="id-ID" smtClean="0"/>
              <a:t>24/07/2025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127335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527D3E9-9368-4146-96C9-6C55D0B8D744}" type="datetimeFigureOut">
              <a:rPr lang="id-ID" smtClean="0"/>
              <a:t>24/07/2025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13019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527D3E9-9368-4146-96C9-6C55D0B8D744}" type="datetimeFigureOut">
              <a:rPr lang="id-ID" smtClean="0"/>
              <a:t>24/07/2025</a:t>
            </a:fld>
            <a:endParaRPr lang="id-ID"/>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243004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E527D3E9-9368-4146-96C9-6C55D0B8D744}" type="datetimeFigureOut">
              <a:rPr lang="id-ID" smtClean="0"/>
              <a:t>24/07/2025</a:t>
            </a:fld>
            <a:endParaRPr lang="id-ID"/>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id-ID"/>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04127C39-AED1-4983-BD1A-05BD7DFB58FF}" type="slidenum">
              <a:rPr lang="id-ID" smtClean="0"/>
              <a:t>‹#›</a:t>
            </a:fld>
            <a:endParaRPr lang="id-ID"/>
          </a:p>
        </p:txBody>
      </p:sp>
    </p:spTree>
    <p:extLst>
      <p:ext uri="{BB962C8B-B14F-4D97-AF65-F5344CB8AC3E}">
        <p14:creationId xmlns:p14="http://schemas.microsoft.com/office/powerpoint/2010/main" val="4095716101"/>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72440"/>
            <a:ext cx="8717280" cy="2026917"/>
          </a:xfrm>
          <a:solidFill>
            <a:schemeClr val="accent4">
              <a:lumMod val="40000"/>
              <a:lumOff val="60000"/>
            </a:schemeClr>
          </a:solidFill>
        </p:spPr>
        <p:txBody>
          <a:bodyPr>
            <a:noAutofit/>
          </a:bodyPr>
          <a:lstStyle/>
          <a:p>
            <a:pPr algn="ctr"/>
            <a:r>
              <a:rPr lang="en-US" sz="4800" dirty="0" smtClean="0">
                <a:latin typeface="Bahnschrift SemiLight Condensed" panose="020B0502040204020203" pitchFamily="34" charset="0"/>
                <a:cs typeface="Arial" panose="020B0604020202020204" pitchFamily="34" charset="0"/>
              </a:rPr>
              <a:t>KEDUDUKAN KONSTITUSI DALAM NEGARA HUKUM INDONESIA</a:t>
            </a:r>
            <a:endParaRPr lang="id-ID" sz="4800" dirty="0">
              <a:latin typeface="Bahnschrift SemiLight Condensed" panose="020B0502040204020203" pitchFamily="34" charset="0"/>
              <a:cs typeface="Arial" panose="020B0604020202020204" pitchFamily="34" charset="0"/>
            </a:endParaRPr>
          </a:p>
        </p:txBody>
      </p:sp>
      <p:sp>
        <p:nvSpPr>
          <p:cNvPr id="3" name="Subtitle 2"/>
          <p:cNvSpPr>
            <a:spLocks noGrp="1"/>
          </p:cNvSpPr>
          <p:nvPr>
            <p:ph idx="1"/>
          </p:nvPr>
        </p:nvSpPr>
        <p:spPr>
          <a:xfrm>
            <a:off x="1295400" y="3276600"/>
            <a:ext cx="8717280" cy="3032760"/>
          </a:xfrm>
          <a:solidFill>
            <a:schemeClr val="accent3">
              <a:lumMod val="20000"/>
              <a:lumOff val="80000"/>
            </a:schemeClr>
          </a:solidFill>
        </p:spPr>
        <p:txBody>
          <a:bodyPr>
            <a:noAutofit/>
          </a:bodyPr>
          <a:lstStyle/>
          <a:p>
            <a:pPr marL="0" indent="0" algn="ctr">
              <a:lnSpc>
                <a:spcPct val="100000"/>
              </a:lnSpc>
              <a:spcBef>
                <a:spcPts val="0"/>
              </a:spcBef>
              <a:buNone/>
            </a:pPr>
            <a:endParaRPr lang="id-ID" sz="2400" dirty="0">
              <a:solidFill>
                <a:schemeClr val="accent6"/>
              </a:solidFill>
            </a:endParaRPr>
          </a:p>
          <a:p>
            <a:pPr marL="0" indent="0" algn="ctr">
              <a:lnSpc>
                <a:spcPct val="100000"/>
              </a:lnSpc>
              <a:spcBef>
                <a:spcPts val="0"/>
              </a:spcBef>
              <a:buNone/>
            </a:pPr>
            <a:r>
              <a:rPr lang="en-US" sz="2400" dirty="0" smtClean="0">
                <a:solidFill>
                  <a:srgbClr val="FF0000"/>
                </a:solidFill>
              </a:rPr>
              <a:t>Dr.</a:t>
            </a:r>
            <a:r>
              <a:rPr lang="id-ID" sz="2400" dirty="0" smtClean="0">
                <a:solidFill>
                  <a:srgbClr val="FF0000"/>
                </a:solidFill>
              </a:rPr>
              <a:t>M</a:t>
            </a:r>
            <a:r>
              <a:rPr lang="en-US" sz="2400" dirty="0" smtClean="0">
                <a:solidFill>
                  <a:srgbClr val="FF0000"/>
                </a:solidFill>
              </a:rPr>
              <a:t>.</a:t>
            </a:r>
            <a:r>
              <a:rPr lang="id-ID" sz="2400" dirty="0" smtClean="0">
                <a:solidFill>
                  <a:srgbClr val="FF0000"/>
                </a:solidFill>
              </a:rPr>
              <a:t> </a:t>
            </a:r>
            <a:r>
              <a:rPr lang="id-ID" sz="2400" dirty="0">
                <a:solidFill>
                  <a:srgbClr val="FF0000"/>
                </a:solidFill>
              </a:rPr>
              <a:t>Yusrizal Adi S, SH.MH</a:t>
            </a:r>
          </a:p>
          <a:p>
            <a:pPr marL="0" indent="0" algn="ctr">
              <a:lnSpc>
                <a:spcPct val="100000"/>
              </a:lnSpc>
              <a:spcBef>
                <a:spcPts val="0"/>
              </a:spcBef>
              <a:buNone/>
            </a:pPr>
            <a:r>
              <a:rPr lang="id-ID" sz="2400" dirty="0">
                <a:solidFill>
                  <a:srgbClr val="FF0000"/>
                </a:solidFill>
              </a:rPr>
              <a:t>Fakultas Hukum</a:t>
            </a:r>
          </a:p>
          <a:p>
            <a:pPr marL="0" indent="0" algn="ctr">
              <a:lnSpc>
                <a:spcPct val="100000"/>
              </a:lnSpc>
              <a:spcBef>
                <a:spcPts val="0"/>
              </a:spcBef>
              <a:buNone/>
            </a:pPr>
            <a:r>
              <a:rPr lang="en-US" sz="2400" dirty="0">
                <a:solidFill>
                  <a:srgbClr val="FF0000"/>
                </a:solidFill>
              </a:rPr>
              <a:t>UMA</a:t>
            </a:r>
          </a:p>
          <a:p>
            <a:pPr marL="0" indent="0" algn="ctr">
              <a:lnSpc>
                <a:spcPct val="100000"/>
              </a:lnSpc>
              <a:spcBef>
                <a:spcPts val="0"/>
              </a:spcBef>
              <a:buNone/>
            </a:pPr>
            <a:r>
              <a:rPr lang="en-US" sz="2400" dirty="0" smtClean="0">
                <a:solidFill>
                  <a:srgbClr val="FF0000"/>
                </a:solidFill>
              </a:rPr>
              <a:t>2025</a:t>
            </a:r>
            <a:endParaRPr lang="id-ID" sz="2400" dirty="0">
              <a:solidFill>
                <a:srgbClr val="FF0000"/>
              </a:solidFill>
            </a:endParaRPr>
          </a:p>
        </p:txBody>
      </p:sp>
    </p:spTree>
    <p:extLst>
      <p:ext uri="{BB962C8B-B14F-4D97-AF65-F5344CB8AC3E}">
        <p14:creationId xmlns:p14="http://schemas.microsoft.com/office/powerpoint/2010/main" val="148591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4440" y="533400"/>
            <a:ext cx="9433560" cy="5631497"/>
          </a:xfrm>
          <a:solidFill>
            <a:schemeClr val="accent1">
              <a:lumMod val="20000"/>
              <a:lumOff val="80000"/>
            </a:schemeClr>
          </a:solidFill>
        </p:spPr>
        <p:txBody>
          <a:bodyPr>
            <a:normAutofit/>
          </a:bodyPr>
          <a:lstStyle/>
          <a:p>
            <a:pPr algn="just"/>
            <a:r>
              <a:rPr lang="id-ID" i="1" dirty="0">
                <a:latin typeface="Century" panose="02040604050505020304" pitchFamily="18" charset="0"/>
              </a:rPr>
              <a:t>Equality Before The Law</a:t>
            </a:r>
            <a:r>
              <a:rPr lang="id-ID" dirty="0">
                <a:latin typeface="Century" panose="02040604050505020304" pitchFamily="18" charset="0"/>
              </a:rPr>
              <a:t> yang dikemukakan oleh Dicey adalah dilatar belakangi adanya suatu realitas pada saat itu di Inggris, yang dia lihat sangat baik dan ia bermaksud memberikan kritikan pada situasi saat itu terhadap Perancis  yang pemerintahannya memperlakukan perbedaan antara pejabat negara dengan rakyat biasa.</a:t>
            </a:r>
          </a:p>
          <a:p>
            <a:pPr algn="just"/>
            <a:r>
              <a:rPr lang="id-ID" dirty="0">
                <a:latin typeface="Century" panose="02040604050505020304" pitchFamily="18" charset="0"/>
              </a:rPr>
              <a:t>Di Inggris tidak mengenal pengadilan khusus bagi pejabat negara yang melanggar hukum, seperti yang teranulir di sistem Eropa Kontinental </a:t>
            </a:r>
            <a:r>
              <a:rPr lang="id-ID" i="1" dirty="0">
                <a:latin typeface="Century" panose="02040604050505020304" pitchFamily="18" charset="0"/>
              </a:rPr>
              <a:t>(Civil Law)</a:t>
            </a:r>
            <a:r>
              <a:rPr lang="id-ID" dirty="0">
                <a:latin typeface="Century" panose="02040604050505020304" pitchFamily="18" charset="0"/>
              </a:rPr>
              <a:t> berupa pengadilan administrasi </a:t>
            </a:r>
            <a:r>
              <a:rPr lang="id-ID" i="1" dirty="0">
                <a:latin typeface="Century" panose="02040604050505020304" pitchFamily="18" charset="0"/>
              </a:rPr>
              <a:t>(administratief rechts praak</a:t>
            </a:r>
            <a:r>
              <a:rPr lang="id-ID" dirty="0">
                <a:latin typeface="Century" panose="02040604050505020304" pitchFamily="18" charset="0"/>
              </a:rPr>
              <a:t>) atau seperti di Indonesia berwujud Peradilan Tata Usaha Negara dengan dikuatkan oleh Undang-Undang No. 5 Tahun 1986 tentang Peradilan Tata Usaha Negara dan  perubahan terbarunya yaitu Undang-Undang No. 51 Tahun 2009 tentang Peradilan Tata Usaha Negara. </a:t>
            </a:r>
          </a:p>
          <a:p>
            <a:pPr algn="just"/>
            <a:r>
              <a:rPr lang="id-ID" dirty="0">
                <a:latin typeface="Century" panose="02040604050505020304" pitchFamily="18" charset="0"/>
              </a:rPr>
              <a:t>Pandangan rakyat Inggris (tak terkecuali </a:t>
            </a:r>
            <a:r>
              <a:rPr lang="id-ID" i="1" dirty="0">
                <a:latin typeface="Century" panose="02040604050505020304" pitchFamily="18" charset="0"/>
              </a:rPr>
              <a:t>the man in the street), Common Law </a:t>
            </a:r>
            <a:r>
              <a:rPr lang="id-ID" dirty="0">
                <a:latin typeface="Century" panose="02040604050505020304" pitchFamily="18" charset="0"/>
              </a:rPr>
              <a:t>adalah suatu kebanggaan. Sifat yang konsisten terhadap mono sistem peradilan, yakni peradilan umum yang berpuncak di </a:t>
            </a:r>
            <a:r>
              <a:rPr lang="id-ID" i="1" dirty="0">
                <a:latin typeface="Century" panose="02040604050505020304" pitchFamily="18" charset="0"/>
              </a:rPr>
              <a:t>Supreme Court</a:t>
            </a:r>
            <a:r>
              <a:rPr lang="id-ID" dirty="0">
                <a:latin typeface="Century" panose="02040604050505020304" pitchFamily="18" charset="0"/>
              </a:rPr>
              <a:t>, jika di Indonesia semacam Mahkamah Agung. Namun bagi mereka tidak mengenal adanya perbedaan perkara, semua perkara tunduk pada satu sistem peradilan.</a:t>
            </a:r>
          </a:p>
          <a:p>
            <a:pPr algn="just"/>
            <a:endParaRPr lang="id-ID" dirty="0">
              <a:latin typeface="Century" panose="02040604050505020304" pitchFamily="18" charset="0"/>
            </a:endParaRPr>
          </a:p>
        </p:txBody>
      </p:sp>
    </p:spTree>
    <p:extLst>
      <p:ext uri="{BB962C8B-B14F-4D97-AF65-F5344CB8AC3E}">
        <p14:creationId xmlns:p14="http://schemas.microsoft.com/office/powerpoint/2010/main" val="680789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a:bodyPr>
          <a:lstStyle/>
          <a:p>
            <a:pPr algn="ctr"/>
            <a:r>
              <a:rPr lang="id-ID" dirty="0">
                <a:latin typeface="Century" panose="02040604050505020304" pitchFamily="18" charset="0"/>
                <a:cs typeface="Arial" panose="020B0604020202020204" pitchFamily="34" charset="0"/>
              </a:rPr>
              <a:t>KONSTITUSI DALAM BERNEGARA</a:t>
            </a:r>
            <a:endParaRPr lang="en-US" dirty="0">
              <a:latin typeface="Century" panose="02040604050505020304" pitchFamily="18" charset="0"/>
              <a:cs typeface="Arial" panose="020B0604020202020204" pitchFamily="34" charset="0"/>
            </a:endParaRPr>
          </a:p>
        </p:txBody>
      </p:sp>
      <p:sp>
        <p:nvSpPr>
          <p:cNvPr id="3" name="Content Placeholder 2"/>
          <p:cNvSpPr>
            <a:spLocks noGrp="1"/>
          </p:cNvSpPr>
          <p:nvPr>
            <p:ph idx="1"/>
          </p:nvPr>
        </p:nvSpPr>
        <p:spPr>
          <a:xfrm>
            <a:off x="1261872" y="1905000"/>
            <a:ext cx="9692640" cy="4351337"/>
          </a:xfrm>
          <a:solidFill>
            <a:schemeClr val="bg2">
              <a:lumMod val="90000"/>
            </a:schemeClr>
          </a:solidFill>
        </p:spPr>
        <p:txBody>
          <a:bodyPr>
            <a:normAutofit/>
          </a:bodyPr>
          <a:lstStyle/>
          <a:p>
            <a:pPr algn="just"/>
            <a:r>
              <a:rPr lang="en-US" sz="3200" dirty="0" err="1">
                <a:latin typeface="Times New Roman" panose="02020603050405020304" pitchFamily="18" charset="0"/>
              </a:rPr>
              <a:t>Secara</a:t>
            </a:r>
            <a:r>
              <a:rPr lang="en-US" sz="3200" dirty="0">
                <a:latin typeface="Times New Roman" panose="02020603050405020304" pitchFamily="18" charset="0"/>
              </a:rPr>
              <a:t> </a:t>
            </a:r>
            <a:r>
              <a:rPr lang="en-US" sz="3200" dirty="0" err="1">
                <a:latin typeface="Times New Roman" panose="02020603050405020304" pitchFamily="18" charset="0"/>
              </a:rPr>
              <a:t>umum</a:t>
            </a:r>
            <a:r>
              <a:rPr lang="en-US" sz="3200" dirty="0">
                <a:latin typeface="Times New Roman" panose="02020603050405020304" pitchFamily="18" charset="0"/>
              </a:rPr>
              <a:t> </a:t>
            </a:r>
            <a:r>
              <a:rPr lang="en-US" sz="3200" dirty="0" err="1">
                <a:latin typeface="Times New Roman" panose="02020603050405020304" pitchFamily="18" charset="0"/>
              </a:rPr>
              <a:t>dapat</a:t>
            </a:r>
            <a:r>
              <a:rPr lang="en-US" sz="3200" dirty="0">
                <a:latin typeface="Times New Roman" panose="02020603050405020304" pitchFamily="18" charset="0"/>
              </a:rPr>
              <a:t> </a:t>
            </a:r>
            <a:r>
              <a:rPr lang="en-US" sz="3200" dirty="0" err="1">
                <a:latin typeface="Times New Roman" panose="02020603050405020304" pitchFamily="18" charset="0"/>
              </a:rPr>
              <a:t>dikatakan</a:t>
            </a:r>
            <a:r>
              <a:rPr lang="en-US" sz="3200" dirty="0">
                <a:latin typeface="Times New Roman" panose="02020603050405020304" pitchFamily="18" charset="0"/>
              </a:rPr>
              <a:t> </a:t>
            </a:r>
            <a:r>
              <a:rPr lang="en-US" sz="3200" dirty="0" err="1">
                <a:latin typeface="Times New Roman" panose="02020603050405020304" pitchFamily="18" charset="0"/>
              </a:rPr>
              <a:t>bahwa</a:t>
            </a:r>
            <a:r>
              <a:rPr lang="en-US" sz="3200" dirty="0">
                <a:latin typeface="Times New Roman" panose="02020603050405020304" pitchFamily="18" charset="0"/>
              </a:rPr>
              <a:t> </a:t>
            </a:r>
            <a:r>
              <a:rPr lang="en-US" sz="3200" dirty="0" err="1">
                <a:latin typeface="Times New Roman" panose="02020603050405020304" pitchFamily="18" charset="0"/>
              </a:rPr>
              <a:t>konstitusi</a:t>
            </a:r>
            <a:r>
              <a:rPr lang="en-US" sz="3200" dirty="0">
                <a:latin typeface="Times New Roman" panose="02020603050405020304" pitchFamily="18" charset="0"/>
              </a:rPr>
              <a:t> </a:t>
            </a:r>
            <a:r>
              <a:rPr lang="en-US" sz="3200" dirty="0" err="1">
                <a:latin typeface="Times New Roman" panose="02020603050405020304" pitchFamily="18" charset="0"/>
              </a:rPr>
              <a:t>disusun</a:t>
            </a:r>
            <a:r>
              <a:rPr lang="en-US" sz="3200" dirty="0">
                <a:latin typeface="Times New Roman" panose="02020603050405020304" pitchFamily="18" charset="0"/>
              </a:rPr>
              <a:t> </a:t>
            </a:r>
            <a:r>
              <a:rPr lang="en-US" sz="3200" dirty="0" err="1">
                <a:latin typeface="Times New Roman" panose="02020603050405020304" pitchFamily="18" charset="0"/>
              </a:rPr>
              <a:t>sebagai</a:t>
            </a:r>
            <a:r>
              <a:rPr lang="en-US" sz="3200" dirty="0">
                <a:latin typeface="Times New Roman" panose="02020603050405020304" pitchFamily="18" charset="0"/>
              </a:rPr>
              <a:t> </a:t>
            </a:r>
            <a:r>
              <a:rPr lang="en-US" sz="3200" dirty="0" err="1">
                <a:latin typeface="Times New Roman" panose="02020603050405020304" pitchFamily="18" charset="0"/>
              </a:rPr>
              <a:t>pedoman</a:t>
            </a:r>
            <a:r>
              <a:rPr lang="en-US" sz="3200" dirty="0">
                <a:latin typeface="Times New Roman" panose="02020603050405020304" pitchFamily="18" charset="0"/>
              </a:rPr>
              <a:t> </a:t>
            </a:r>
            <a:r>
              <a:rPr lang="en-US" sz="3200" dirty="0" err="1">
                <a:latin typeface="Times New Roman" panose="02020603050405020304" pitchFamily="18" charset="0"/>
              </a:rPr>
              <a:t>dasar</a:t>
            </a:r>
            <a:r>
              <a:rPr lang="en-US" sz="3200" dirty="0">
                <a:latin typeface="Times New Roman" panose="02020603050405020304" pitchFamily="18" charset="0"/>
              </a:rPr>
              <a:t> </a:t>
            </a:r>
            <a:r>
              <a:rPr lang="en-US" sz="3200" dirty="0" err="1">
                <a:latin typeface="Times New Roman" panose="02020603050405020304" pitchFamily="18" charset="0"/>
              </a:rPr>
              <a:t>dalam</a:t>
            </a:r>
            <a:r>
              <a:rPr lang="en-US" sz="3200" dirty="0">
                <a:latin typeface="Times New Roman" panose="02020603050405020304" pitchFamily="18" charset="0"/>
              </a:rPr>
              <a:t> </a:t>
            </a:r>
            <a:r>
              <a:rPr lang="en-US" sz="3200" dirty="0" err="1">
                <a:latin typeface="Times New Roman" panose="02020603050405020304" pitchFamily="18" charset="0"/>
              </a:rPr>
              <a:t>penyelenggaraan</a:t>
            </a:r>
            <a:r>
              <a:rPr lang="en-US" sz="3200" dirty="0">
                <a:latin typeface="Times New Roman" panose="02020603050405020304" pitchFamily="18" charset="0"/>
              </a:rPr>
              <a:t> </a:t>
            </a:r>
            <a:r>
              <a:rPr lang="en-US" sz="3200" dirty="0" err="1">
                <a:latin typeface="Times New Roman" panose="02020603050405020304" pitchFamily="18" charset="0"/>
              </a:rPr>
              <a:t>kehidupan</a:t>
            </a:r>
            <a:r>
              <a:rPr lang="en-US" sz="3200" dirty="0">
                <a:latin typeface="Times New Roman" panose="02020603050405020304" pitchFamily="18" charset="0"/>
              </a:rPr>
              <a:t> </a:t>
            </a:r>
            <a:r>
              <a:rPr lang="en-US" sz="3200" dirty="0" err="1">
                <a:latin typeface="Times New Roman" panose="02020603050405020304" pitchFamily="18" charset="0"/>
              </a:rPr>
              <a:t>negara</a:t>
            </a:r>
            <a:r>
              <a:rPr lang="en-US" sz="3200" dirty="0">
                <a:latin typeface="Times New Roman" panose="02020603050405020304" pitchFamily="18" charset="0"/>
              </a:rPr>
              <a:t> agar Negara </a:t>
            </a:r>
            <a:r>
              <a:rPr lang="en-US" sz="3200" dirty="0" err="1">
                <a:latin typeface="Times New Roman" panose="02020603050405020304" pitchFamily="18" charset="0"/>
              </a:rPr>
              <a:t>berjalan</a:t>
            </a:r>
            <a:r>
              <a:rPr lang="en-US" sz="3200" dirty="0">
                <a:latin typeface="Times New Roman" panose="02020603050405020304" pitchFamily="18" charset="0"/>
              </a:rPr>
              <a:t> </a:t>
            </a:r>
            <a:r>
              <a:rPr lang="en-US" sz="3200" dirty="0" err="1">
                <a:latin typeface="Times New Roman" panose="02020603050405020304" pitchFamily="18" charset="0"/>
              </a:rPr>
              <a:t>tertib</a:t>
            </a:r>
            <a:r>
              <a:rPr lang="en-US" sz="3200" dirty="0">
                <a:latin typeface="Times New Roman" panose="02020603050405020304" pitchFamily="18" charset="0"/>
              </a:rPr>
              <a:t>, </a:t>
            </a:r>
            <a:r>
              <a:rPr lang="en-US" sz="3200" dirty="0" err="1">
                <a:latin typeface="Times New Roman" panose="02020603050405020304" pitchFamily="18" charset="0"/>
              </a:rPr>
              <a:t>teratur</a:t>
            </a:r>
            <a:r>
              <a:rPr lang="en-US" sz="3200" dirty="0">
                <a:latin typeface="Times New Roman" panose="02020603050405020304" pitchFamily="18" charset="0"/>
              </a:rPr>
              <a:t>, </a:t>
            </a:r>
            <a:r>
              <a:rPr lang="en-US" sz="3200" dirty="0" err="1">
                <a:latin typeface="Times New Roman" panose="02020603050405020304" pitchFamily="18" charset="0"/>
              </a:rPr>
              <a:t>dan</a:t>
            </a:r>
            <a:r>
              <a:rPr lang="en-US" sz="3200" dirty="0">
                <a:latin typeface="Times New Roman" panose="02020603050405020304" pitchFamily="18" charset="0"/>
              </a:rPr>
              <a:t> </a:t>
            </a:r>
            <a:r>
              <a:rPr lang="en-US" sz="3200" dirty="0" err="1">
                <a:latin typeface="Times New Roman" panose="02020603050405020304" pitchFamily="18" charset="0"/>
              </a:rPr>
              <a:t>tidak</a:t>
            </a:r>
            <a:r>
              <a:rPr lang="en-US" sz="3200" dirty="0">
                <a:latin typeface="Times New Roman" panose="02020603050405020304" pitchFamily="18" charset="0"/>
              </a:rPr>
              <a:t> </a:t>
            </a:r>
            <a:r>
              <a:rPr lang="en-US" sz="3200" dirty="0" err="1">
                <a:latin typeface="Times New Roman" panose="02020603050405020304" pitchFamily="18" charset="0"/>
              </a:rPr>
              <a:t>terjadi</a:t>
            </a:r>
            <a:r>
              <a:rPr lang="en-US" sz="3200" dirty="0">
                <a:latin typeface="Times New Roman" panose="02020603050405020304" pitchFamily="18" charset="0"/>
              </a:rPr>
              <a:t> </a:t>
            </a:r>
            <a:r>
              <a:rPr lang="en-US" sz="3200" dirty="0" err="1">
                <a:latin typeface="Times New Roman" panose="02020603050405020304" pitchFamily="18" charset="0"/>
              </a:rPr>
              <a:t>tindakan</a:t>
            </a:r>
            <a:r>
              <a:rPr lang="en-US" sz="3200" dirty="0">
                <a:latin typeface="Times New Roman" panose="02020603050405020304" pitchFamily="18" charset="0"/>
              </a:rPr>
              <a:t> yang </a:t>
            </a:r>
            <a:r>
              <a:rPr lang="en-US" sz="3200" dirty="0" err="1">
                <a:latin typeface="Times New Roman" panose="02020603050405020304" pitchFamily="18" charset="0"/>
              </a:rPr>
              <a:t>sewenang-wenang</a:t>
            </a:r>
            <a:r>
              <a:rPr lang="en-US" sz="3200" dirty="0">
                <a:latin typeface="Times New Roman" panose="02020603050405020304" pitchFamily="18" charset="0"/>
              </a:rPr>
              <a:t> </a:t>
            </a:r>
            <a:r>
              <a:rPr lang="en-US" sz="3200" dirty="0" err="1">
                <a:latin typeface="Times New Roman" panose="02020603050405020304" pitchFamily="18" charset="0"/>
              </a:rPr>
              <a:t>dari</a:t>
            </a:r>
            <a:r>
              <a:rPr lang="en-US" sz="3200" dirty="0">
                <a:latin typeface="Times New Roman" panose="02020603050405020304" pitchFamily="18" charset="0"/>
              </a:rPr>
              <a:t> </a:t>
            </a:r>
            <a:r>
              <a:rPr lang="en-US" sz="3200" dirty="0" err="1">
                <a:latin typeface="Times New Roman" panose="02020603050405020304" pitchFamily="18" charset="0"/>
              </a:rPr>
              <a:t>pemerintah</a:t>
            </a:r>
            <a:r>
              <a:rPr lang="en-US" sz="3200" dirty="0">
                <a:latin typeface="Times New Roman" panose="02020603050405020304" pitchFamily="18" charset="0"/>
              </a:rPr>
              <a:t> </a:t>
            </a:r>
            <a:r>
              <a:rPr lang="en-US" sz="3200" dirty="0" err="1">
                <a:latin typeface="Times New Roman" panose="02020603050405020304" pitchFamily="18" charset="0"/>
              </a:rPr>
              <a:t>terhadap</a:t>
            </a:r>
            <a:r>
              <a:rPr lang="en-US" sz="3200" dirty="0">
                <a:latin typeface="Times New Roman" panose="02020603050405020304" pitchFamily="18" charset="0"/>
              </a:rPr>
              <a:t> </a:t>
            </a:r>
            <a:r>
              <a:rPr lang="en-US" sz="3200" dirty="0" err="1">
                <a:latin typeface="Times New Roman" panose="02020603050405020304" pitchFamily="18" charset="0"/>
              </a:rPr>
              <a:t>rakyatnya</a:t>
            </a:r>
            <a:r>
              <a:rPr lang="en-US" sz="3200" dirty="0">
                <a:latin typeface="Times New Roman" panose="02020603050405020304" pitchFamily="18" charset="0"/>
              </a:rPr>
              <a:t>. Untuk </a:t>
            </a:r>
            <a:r>
              <a:rPr lang="en-US" sz="3200" dirty="0" err="1">
                <a:latin typeface="Times New Roman" panose="02020603050405020304" pitchFamily="18" charset="0"/>
              </a:rPr>
              <a:t>itu</a:t>
            </a:r>
            <a:r>
              <a:rPr lang="en-US" sz="3200" dirty="0">
                <a:latin typeface="Times New Roman" panose="02020603050405020304" pitchFamily="18" charset="0"/>
              </a:rPr>
              <a:t> </a:t>
            </a:r>
            <a:r>
              <a:rPr lang="en-US" sz="3200" dirty="0" err="1">
                <a:latin typeface="Times New Roman" panose="02020603050405020304" pitchFamily="18" charset="0"/>
              </a:rPr>
              <a:t>maka</a:t>
            </a:r>
            <a:r>
              <a:rPr lang="en-US" sz="3200" dirty="0">
                <a:latin typeface="Times New Roman" panose="02020603050405020304" pitchFamily="18" charset="0"/>
              </a:rPr>
              <a:t> </a:t>
            </a:r>
            <a:r>
              <a:rPr lang="en-US" sz="3200" dirty="0" err="1">
                <a:latin typeface="Times New Roman" panose="02020603050405020304" pitchFamily="18" charset="0"/>
              </a:rPr>
              <a:t>dalam</a:t>
            </a:r>
            <a:r>
              <a:rPr lang="en-US" sz="3200" dirty="0">
                <a:latin typeface="Times New Roman" panose="02020603050405020304" pitchFamily="18" charset="0"/>
              </a:rPr>
              <a:t> </a:t>
            </a:r>
            <a:r>
              <a:rPr lang="en-US" sz="3200" dirty="0" err="1">
                <a:latin typeface="Times New Roman" panose="02020603050405020304" pitchFamily="18" charset="0"/>
              </a:rPr>
              <a:t>konstitusi</a:t>
            </a:r>
            <a:r>
              <a:rPr lang="en-US" sz="3200" dirty="0">
                <a:latin typeface="Times New Roman" panose="02020603050405020304" pitchFamily="18" charset="0"/>
              </a:rPr>
              <a:t> </a:t>
            </a:r>
            <a:r>
              <a:rPr lang="en-US" sz="3200" dirty="0" err="1">
                <a:latin typeface="Times New Roman" panose="02020603050405020304" pitchFamily="18" charset="0"/>
              </a:rPr>
              <a:t>ditentukan</a:t>
            </a:r>
            <a:r>
              <a:rPr lang="en-US" sz="3200" dirty="0">
                <a:latin typeface="Times New Roman" panose="02020603050405020304" pitchFamily="18" charset="0"/>
              </a:rPr>
              <a:t> </a:t>
            </a:r>
            <a:r>
              <a:rPr lang="sv-SE" sz="3200" dirty="0">
                <a:latin typeface="Times New Roman" panose="02020603050405020304" pitchFamily="18" charset="0"/>
              </a:rPr>
              <a:t>kerangka bangunan suatu negara, kewenangan pemerintah sebagai pihak yang </a:t>
            </a:r>
            <a:r>
              <a:rPr lang="en-US" sz="3200" dirty="0" err="1">
                <a:latin typeface="Times New Roman" panose="02020603050405020304" pitchFamily="18" charset="0"/>
              </a:rPr>
              <a:t>berkuasa</a:t>
            </a:r>
            <a:r>
              <a:rPr lang="en-US" sz="3200" dirty="0">
                <a:latin typeface="Times New Roman" panose="02020603050405020304" pitchFamily="18" charset="0"/>
              </a:rPr>
              <a:t>, </a:t>
            </a:r>
            <a:r>
              <a:rPr lang="en-US" sz="3200" dirty="0" err="1">
                <a:latin typeface="Times New Roman" panose="02020603050405020304" pitchFamily="18" charset="0"/>
              </a:rPr>
              <a:t>serta</a:t>
            </a:r>
            <a:r>
              <a:rPr lang="en-US" sz="3200" dirty="0">
                <a:latin typeface="Times New Roman" panose="02020603050405020304" pitchFamily="18" charset="0"/>
              </a:rPr>
              <a:t> </a:t>
            </a:r>
            <a:r>
              <a:rPr lang="en-US" sz="3200" dirty="0" err="1">
                <a:latin typeface="Times New Roman" panose="02020603050405020304" pitchFamily="18" charset="0"/>
              </a:rPr>
              <a:t>hak-hak</a:t>
            </a:r>
            <a:r>
              <a:rPr lang="en-US" sz="3200" dirty="0">
                <a:latin typeface="Times New Roman" panose="02020603050405020304" pitchFamily="18" charset="0"/>
              </a:rPr>
              <a:t> </a:t>
            </a:r>
            <a:r>
              <a:rPr lang="en-US" sz="3200" dirty="0" err="1">
                <a:latin typeface="Times New Roman" panose="02020603050405020304" pitchFamily="18" charset="0"/>
              </a:rPr>
              <a:t>asasi</a:t>
            </a:r>
            <a:r>
              <a:rPr lang="en-US" sz="3200" dirty="0">
                <a:latin typeface="Times New Roman" panose="02020603050405020304" pitchFamily="18" charset="0"/>
              </a:rPr>
              <a:t> </a:t>
            </a:r>
            <a:r>
              <a:rPr lang="en-US" sz="3200" dirty="0" err="1">
                <a:latin typeface="Times New Roman" panose="02020603050405020304" pitchFamily="18" charset="0"/>
              </a:rPr>
              <a:t>warga</a:t>
            </a:r>
            <a:r>
              <a:rPr lang="en-US" sz="3200" dirty="0">
                <a:latin typeface="Times New Roman" panose="02020603050405020304" pitchFamily="18" charset="0"/>
              </a:rPr>
              <a:t> </a:t>
            </a:r>
            <a:r>
              <a:rPr lang="en-US" sz="3200" dirty="0" err="1">
                <a:latin typeface="Times New Roman" panose="02020603050405020304" pitchFamily="18" charset="0"/>
              </a:rPr>
              <a:t>negara</a:t>
            </a:r>
            <a:endParaRPr lang="en-US" dirty="0"/>
          </a:p>
        </p:txBody>
      </p:sp>
    </p:spTree>
    <p:extLst>
      <p:ext uri="{BB962C8B-B14F-4D97-AF65-F5344CB8AC3E}">
        <p14:creationId xmlns:p14="http://schemas.microsoft.com/office/powerpoint/2010/main" val="3461656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40" y="381000"/>
            <a:ext cx="10408920" cy="5974560"/>
          </a:xfrm>
          <a:solidFill>
            <a:schemeClr val="bg2">
              <a:lumMod val="90000"/>
            </a:schemeClr>
          </a:solidFill>
        </p:spPr>
        <p:txBody>
          <a:bodyPr>
            <a:normAutofit/>
          </a:bodyPr>
          <a:lstStyle/>
          <a:p>
            <a:pPr algn="just"/>
            <a:r>
              <a:rPr lang="en-US" sz="3200" dirty="0" err="1">
                <a:solidFill>
                  <a:srgbClr val="FF0000"/>
                </a:solidFill>
                <a:latin typeface="Times New Roman" panose="02020603050405020304" pitchFamily="18" charset="0"/>
              </a:rPr>
              <a:t>Menurut</a:t>
            </a:r>
            <a:r>
              <a:rPr lang="en-US" sz="3200" dirty="0">
                <a:solidFill>
                  <a:srgbClr val="FF0000"/>
                </a:solidFill>
                <a:latin typeface="Times New Roman" panose="02020603050405020304" pitchFamily="18" charset="0"/>
              </a:rPr>
              <a:t> CF. Strong </a:t>
            </a:r>
            <a:r>
              <a:rPr lang="en-US" sz="3200" dirty="0" err="1">
                <a:solidFill>
                  <a:srgbClr val="FF0000"/>
                </a:solidFill>
                <a:latin typeface="Times New Roman" panose="02020603050405020304" pitchFamily="18" charset="0"/>
              </a:rPr>
              <a:t>tujuan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adalah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membatasi</a:t>
            </a:r>
            <a:r>
              <a:rPr lang="en-US" sz="3200" dirty="0">
                <a:solidFill>
                  <a:srgbClr val="FF0000"/>
                </a:solidFill>
                <a:latin typeface="Times New Roman" panose="02020603050405020304" pitchFamily="18" charset="0"/>
              </a:rPr>
              <a:t> </a:t>
            </a:r>
            <a:r>
              <a:rPr lang="sv-SE" sz="3200" dirty="0">
                <a:solidFill>
                  <a:srgbClr val="FF0000"/>
                </a:solidFill>
                <a:latin typeface="Times New Roman" panose="02020603050405020304" pitchFamily="18" charset="0"/>
              </a:rPr>
              <a:t>tindakan sewenang-wenang pemerintah, menjamin hak-hak rakyat yang </a:t>
            </a:r>
            <a:r>
              <a:rPr lang="fi-FI" sz="3200" dirty="0">
                <a:solidFill>
                  <a:srgbClr val="FF0000"/>
                </a:solidFill>
                <a:latin typeface="Times New Roman" panose="02020603050405020304" pitchFamily="18" charset="0"/>
              </a:rPr>
              <a:t>diperintah, dan menetapkan pelaksanaan kekuasaan yang berdaulat. Dengan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tindakan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sewenang-wenang</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dapat</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dicegah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karena</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kekuasaan</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dimiliki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oleh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telah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ditentukan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tidak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dapat</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melakukan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tindakan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semaunya</a:t>
            </a:r>
            <a:r>
              <a:rPr lang="en-US" sz="3200" dirty="0">
                <a:solidFill>
                  <a:srgbClr val="FF0000"/>
                </a:solidFill>
                <a:latin typeface="Times New Roman" panose="02020603050405020304" pitchFamily="18" charset="0"/>
              </a:rPr>
              <a:t> di </a:t>
            </a:r>
            <a:r>
              <a:rPr lang="en-US" sz="3200" dirty="0" err="1">
                <a:solidFill>
                  <a:srgbClr val="FF0000"/>
                </a:solidFill>
                <a:latin typeface="Times New Roman" panose="02020603050405020304" pitchFamily="18" charset="0"/>
              </a:rPr>
              <a:t>luar</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apa</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telah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ditentukan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tersebut</a:t>
            </a:r>
            <a:r>
              <a:rPr lang="en-US" sz="3200" dirty="0">
                <a:solidFill>
                  <a:srgbClr val="FF0000"/>
                </a:solidFill>
                <a:latin typeface="Times New Roman" panose="02020603050405020304" pitchFamily="18" charset="0"/>
              </a:rPr>
              <a:t>. Di </a:t>
            </a:r>
            <a:r>
              <a:rPr lang="en-US" sz="3200" dirty="0" err="1">
                <a:solidFill>
                  <a:srgbClr val="FF0000"/>
                </a:solidFill>
                <a:latin typeface="Times New Roman" panose="02020603050405020304" pitchFamily="18" charset="0"/>
              </a:rPr>
              <a:t>pihak</a:t>
            </a:r>
            <a:r>
              <a:rPr lang="en-US" sz="3200" dirty="0">
                <a:solidFill>
                  <a:srgbClr val="FF0000"/>
                </a:solidFill>
                <a:latin typeface="Times New Roman" panose="02020603050405020304" pitchFamily="18" charset="0"/>
              </a:rPr>
              <a:t> lain, </a:t>
            </a:r>
            <a:r>
              <a:rPr lang="en-US" sz="3200" dirty="0" err="1">
                <a:solidFill>
                  <a:srgbClr val="FF0000"/>
                </a:solidFill>
                <a:latin typeface="Times New Roman" panose="02020603050405020304" pitchFamily="18" charset="0"/>
              </a:rPr>
              <a:t>hak-hak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rakyat</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diperintah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mendapatkan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perlindungan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dengan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dituangkannya</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jaminan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hak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asasi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pasal-pasal</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a:t>
            </a:r>
            <a:endParaRPr lang="en-US" dirty="0">
              <a:solidFill>
                <a:srgbClr val="FF0000"/>
              </a:solidFill>
            </a:endParaRPr>
          </a:p>
        </p:txBody>
      </p:sp>
    </p:spTree>
    <p:extLst>
      <p:ext uri="{BB962C8B-B14F-4D97-AF65-F5344CB8AC3E}">
        <p14:creationId xmlns:p14="http://schemas.microsoft.com/office/powerpoint/2010/main" val="4277292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96240"/>
            <a:ext cx="10287000" cy="5890577"/>
          </a:xfrm>
          <a:solidFill>
            <a:schemeClr val="bg2">
              <a:lumMod val="90000"/>
            </a:schemeClr>
          </a:solidFill>
        </p:spPr>
        <p:txBody>
          <a:bodyPr>
            <a:noAutofit/>
          </a:bodyPr>
          <a:lstStyle/>
          <a:p>
            <a:pPr algn="just">
              <a:spcBef>
                <a:spcPts val="600"/>
              </a:spcBef>
            </a:pPr>
            <a:r>
              <a:rPr lang="en-US" sz="2800" dirty="0">
                <a:latin typeface="Arial" panose="020B0604020202020204" pitchFamily="34" charset="0"/>
                <a:cs typeface="Arial" panose="020B0604020202020204" pitchFamily="34" charset="0"/>
              </a:rPr>
              <a:t>Indonesia </a:t>
            </a:r>
            <a:r>
              <a:rPr lang="en-US" sz="2800" dirty="0" err="1">
                <a:latin typeface="Arial" panose="020B0604020202020204" pitchFamily="34" charset="0"/>
                <a:cs typeface="Arial" panose="020B0604020202020204" pitchFamily="34" charset="0"/>
              </a:rPr>
              <a:t>menurut</a:t>
            </a:r>
            <a:r>
              <a:rPr lang="en-US" sz="2800" dirty="0">
                <a:latin typeface="Arial" panose="020B0604020202020204" pitchFamily="34" charset="0"/>
                <a:cs typeface="Arial" panose="020B0604020202020204" pitchFamily="34" charset="0"/>
              </a:rPr>
              <a:t> Prof. Deny </a:t>
            </a:r>
            <a:r>
              <a:rPr lang="en-US" sz="2800" dirty="0" err="1">
                <a:latin typeface="Arial" panose="020B0604020202020204" pitchFamily="34" charset="0"/>
                <a:cs typeface="Arial" panose="020B0604020202020204" pitchFamily="34" charset="0"/>
              </a:rPr>
              <a:t>Indrayana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lebih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mendekati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kepada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konsep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eropa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kontinental</a:t>
            </a:r>
            <a:endParaRPr lang="en-US" sz="2800" dirty="0">
              <a:latin typeface="Arial" panose="020B0604020202020204" pitchFamily="34" charset="0"/>
              <a:cs typeface="Arial" panose="020B0604020202020204" pitchFamily="34" charset="0"/>
            </a:endParaRPr>
          </a:p>
          <a:p>
            <a:pPr algn="just">
              <a:spcBef>
                <a:spcPts val="600"/>
              </a:spcBef>
            </a:pPr>
            <a:r>
              <a:rPr lang="en-US" sz="2800" dirty="0" err="1">
                <a:latin typeface="Arial" panose="020B0604020202020204" pitchFamily="34" charset="0"/>
                <a:cs typeface="Arial" panose="020B0604020202020204" pitchFamily="34" charset="0"/>
              </a:rPr>
              <a:t>Konsep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indonesia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terdapat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didalam</a:t>
            </a:r>
            <a:r>
              <a:rPr lang="en-US" sz="2800" dirty="0">
                <a:latin typeface="Arial" panose="020B0604020202020204" pitchFamily="34" charset="0"/>
                <a:cs typeface="Arial" panose="020B0604020202020204" pitchFamily="34" charset="0"/>
              </a:rPr>
              <a:t> UUUD 1945 </a:t>
            </a:r>
            <a:r>
              <a:rPr lang="en-US" sz="2800" dirty="0" err="1">
                <a:latin typeface="Arial" panose="020B0604020202020204" pitchFamily="34" charset="0"/>
                <a:cs typeface="Arial" panose="020B0604020202020204" pitchFamily="34" charset="0"/>
              </a:rPr>
              <a:t>Pasal</a:t>
            </a:r>
            <a:r>
              <a:rPr lang="en-US" sz="2800" dirty="0">
                <a:latin typeface="Arial" panose="020B0604020202020204" pitchFamily="34" charset="0"/>
                <a:cs typeface="Arial" panose="020B0604020202020204" pitchFamily="34" charset="0"/>
              </a:rPr>
              <a:t> 1 </a:t>
            </a:r>
            <a:r>
              <a:rPr lang="en-US" sz="2800" dirty="0" err="1">
                <a:latin typeface="Arial" panose="020B0604020202020204" pitchFamily="34" charset="0"/>
                <a:cs typeface="Arial" panose="020B0604020202020204" pitchFamily="34" charset="0"/>
              </a:rPr>
              <a:t>ayat</a:t>
            </a:r>
            <a:r>
              <a:rPr lang="en-US" sz="2800" dirty="0">
                <a:latin typeface="Arial" panose="020B0604020202020204" pitchFamily="34" charset="0"/>
                <a:cs typeface="Arial" panose="020B0604020202020204" pitchFamily="34" charset="0"/>
              </a:rPr>
              <a:t> 3 “ </a:t>
            </a:r>
            <a:r>
              <a:rPr lang="en-US" sz="2800" dirty="0" err="1">
                <a:latin typeface="Arial" panose="020B0604020202020204" pitchFamily="34" charset="0"/>
                <a:cs typeface="Arial" panose="020B0604020202020204" pitchFamily="34" charset="0"/>
              </a:rPr>
              <a:t>indonesia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adalalah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a:t>
            </a:r>
            <a:endParaRPr lang="id-ID" sz="2800" dirty="0">
              <a:latin typeface="Arial" panose="020B0604020202020204" pitchFamily="34" charset="0"/>
              <a:cs typeface="Arial" panose="020B0604020202020204" pitchFamily="34" charset="0"/>
            </a:endParaRPr>
          </a:p>
          <a:p>
            <a:pPr algn="just">
              <a:spcBef>
                <a:spcPts val="600"/>
              </a:spcBef>
            </a:pPr>
            <a:r>
              <a:rPr lang="en-US" sz="2800" dirty="0" err="1">
                <a:latin typeface="Arial" panose="020B0604020202020204" pitchFamily="34" charset="0"/>
                <a:cs typeface="Arial" panose="020B0604020202020204" pitchFamily="34" charset="0"/>
              </a:rPr>
              <a:t>Menurut</a:t>
            </a:r>
            <a:r>
              <a:rPr lang="en-US" sz="2800" dirty="0">
                <a:latin typeface="Arial" panose="020B0604020202020204" pitchFamily="34" charset="0"/>
                <a:cs typeface="Arial" panose="020B0604020202020204" pitchFamily="34" charset="0"/>
              </a:rPr>
              <a:t> Prof. Ismail </a:t>
            </a:r>
            <a:r>
              <a:rPr lang="en-US" sz="2800" dirty="0" err="1">
                <a:latin typeface="Arial" panose="020B0604020202020204" pitchFamily="34" charset="0"/>
                <a:cs typeface="Arial" panose="020B0604020202020204" pitchFamily="34" charset="0"/>
              </a:rPr>
              <a:t>Suny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ada</a:t>
            </a:r>
            <a:r>
              <a:rPr lang="en-US" sz="2800" dirty="0">
                <a:latin typeface="Arial" panose="020B0604020202020204" pitchFamily="34" charset="0"/>
                <a:cs typeface="Arial" panose="020B0604020202020204" pitchFamily="34" charset="0"/>
              </a:rPr>
              <a:t> 4 </a:t>
            </a:r>
            <a:r>
              <a:rPr lang="en-US" sz="2800" dirty="0" err="1">
                <a:latin typeface="Arial" panose="020B0604020202020204" pitchFamily="34" charset="0"/>
                <a:cs typeface="Arial" panose="020B0604020202020204" pitchFamily="34" charset="0"/>
              </a:rPr>
              <a:t>syarat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formil</a:t>
            </a:r>
            <a:r>
              <a:rPr lang="en-US" sz="2800" dirty="0">
                <a:latin typeface="Arial" panose="020B0604020202020204" pitchFamily="34" charset="0"/>
                <a:cs typeface="Arial" panose="020B0604020202020204" pitchFamily="34" charset="0"/>
              </a:rPr>
              <a:t> yang </a:t>
            </a:r>
            <a:r>
              <a:rPr lang="en-US" sz="2800" dirty="0" err="1">
                <a:latin typeface="Arial" panose="020B0604020202020204" pitchFamily="34" charset="0"/>
                <a:cs typeface="Arial" panose="020B0604020202020204" pitchFamily="34" charset="0"/>
              </a:rPr>
              <a:t>harus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dilaksanakan</a:t>
            </a:r>
            <a:r>
              <a:rPr lang="en-US" sz="2800" dirty="0">
                <a:latin typeface="Arial" panose="020B0604020202020204" pitchFamily="34" charset="0"/>
                <a:cs typeface="Arial" panose="020B0604020202020204" pitchFamily="34" charset="0"/>
              </a:rPr>
              <a:t> di </a:t>
            </a:r>
            <a:r>
              <a:rPr lang="en-US" sz="2800" dirty="0" err="1">
                <a:latin typeface="Arial" panose="020B0604020202020204" pitchFamily="34" charset="0"/>
                <a:cs typeface="Arial" panose="020B0604020202020204" pitchFamily="34" charset="0"/>
              </a:rPr>
              <a:t>Republik</a:t>
            </a:r>
            <a:r>
              <a:rPr lang="en-US" sz="2800" dirty="0">
                <a:latin typeface="Arial" panose="020B0604020202020204" pitchFamily="34" charset="0"/>
                <a:cs typeface="Arial" panose="020B0604020202020204" pitchFamily="34" charset="0"/>
              </a:rPr>
              <a:t> Indonesia:</a:t>
            </a: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Hak</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Asasi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Manusia</a:t>
            </a:r>
            <a:r>
              <a:rPr lang="en-US" sz="2800" dirty="0">
                <a:latin typeface="Arial" panose="020B0604020202020204" pitchFamily="34" charset="0"/>
                <a:cs typeface="Arial" panose="020B0604020202020204" pitchFamily="34" charset="0"/>
              </a:rPr>
              <a:t>;</a:t>
            </a: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Pembagian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Kekuasaan</a:t>
            </a:r>
            <a:endParaRPr lang="en-US" sz="2800" dirty="0">
              <a:latin typeface="Arial" panose="020B0604020202020204" pitchFamily="34" charset="0"/>
              <a:cs typeface="Arial" panose="020B0604020202020204" pitchFamily="34" charset="0"/>
            </a:endParaRP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Pemerintahan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berdasarkan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Undang-Undang</a:t>
            </a:r>
            <a:endParaRPr lang="en-US" sz="2800" dirty="0">
              <a:latin typeface="Arial" panose="020B0604020202020204" pitchFamily="34" charset="0"/>
              <a:cs typeface="Arial" panose="020B0604020202020204" pitchFamily="34" charset="0"/>
            </a:endParaRP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Peradilan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Administrasi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endParaRPr lang="en-US" sz="2800" dirty="0">
              <a:latin typeface="Arial" panose="020B0604020202020204" pitchFamily="34" charset="0"/>
              <a:cs typeface="Arial" panose="020B0604020202020204" pitchFamily="34" charset="0"/>
            </a:endParaRPr>
          </a:p>
          <a:p>
            <a:pPr algn="just">
              <a:spcBef>
                <a:spcPts val="600"/>
              </a:spcBef>
            </a:pP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8049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1676400"/>
            <a:ext cx="3733800" cy="25908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t>KONSEP NEGARA HUKUM</a:t>
            </a:r>
          </a:p>
        </p:txBody>
      </p:sp>
      <p:sp>
        <p:nvSpPr>
          <p:cNvPr id="5" name="Rectangle 4"/>
          <p:cNvSpPr/>
          <p:nvPr/>
        </p:nvSpPr>
        <p:spPr>
          <a:xfrm>
            <a:off x="6629400" y="1600200"/>
            <a:ext cx="3733800" cy="9144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400" b="1" dirty="0"/>
              <a:t>PAHAM KONSTITUSI</a:t>
            </a:r>
          </a:p>
        </p:txBody>
      </p:sp>
      <p:sp>
        <p:nvSpPr>
          <p:cNvPr id="6" name="Rectangle 5"/>
          <p:cNvSpPr/>
          <p:nvPr/>
        </p:nvSpPr>
        <p:spPr>
          <a:xfrm>
            <a:off x="6705600" y="3124200"/>
            <a:ext cx="3733800" cy="11430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000" b="1" dirty="0"/>
              <a:t>PAHAM KEDAULATAN RAKYAT / DEMOKRASI</a:t>
            </a:r>
          </a:p>
        </p:txBody>
      </p:sp>
      <p:sp>
        <p:nvSpPr>
          <p:cNvPr id="15" name="Right Arrow 14"/>
          <p:cNvSpPr/>
          <p:nvPr/>
        </p:nvSpPr>
        <p:spPr>
          <a:xfrm>
            <a:off x="5791200" y="1828800"/>
            <a:ext cx="6858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5791200" y="3276600"/>
            <a:ext cx="6858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4894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a:t>PAHAM KONSTITUSI</a:t>
            </a:r>
          </a:p>
        </p:txBody>
      </p:sp>
      <p:sp>
        <p:nvSpPr>
          <p:cNvPr id="3" name="Content Placeholder 2"/>
          <p:cNvSpPr>
            <a:spLocks noGrp="1"/>
          </p:cNvSpPr>
          <p:nvPr>
            <p:ph idx="1"/>
          </p:nvPr>
        </p:nvSpPr>
        <p:spPr>
          <a:solidFill>
            <a:schemeClr val="bg2">
              <a:lumMod val="90000"/>
            </a:schemeClr>
          </a:solidFill>
        </p:spPr>
        <p:txBody>
          <a:bodyPr>
            <a:normAutofit/>
          </a:bodyPr>
          <a:lstStyle/>
          <a:p>
            <a:pPr>
              <a:buNone/>
            </a:pPr>
            <a:r>
              <a:rPr lang="en-US" sz="3200" dirty="0" err="1"/>
              <a:t>Paham</a:t>
            </a:r>
            <a:r>
              <a:rPr lang="en-US" sz="3200" dirty="0"/>
              <a:t> </a:t>
            </a:r>
            <a:r>
              <a:rPr lang="en-US" sz="3200" dirty="0" err="1"/>
              <a:t>Konstitusi</a:t>
            </a:r>
            <a:r>
              <a:rPr lang="en-US" sz="3200" dirty="0"/>
              <a:t> </a:t>
            </a:r>
          </a:p>
          <a:p>
            <a:pPr>
              <a:buNone/>
            </a:pPr>
            <a:endParaRPr lang="en-US" sz="3200" dirty="0"/>
          </a:p>
          <a:p>
            <a:pPr marL="0" indent="0" algn="just">
              <a:buNone/>
            </a:pPr>
            <a:r>
              <a:rPr lang="en-US" sz="3200" dirty="0" err="1"/>
              <a:t>Pemerintah</a:t>
            </a:r>
            <a:r>
              <a:rPr lang="en-US" sz="3200" dirty="0"/>
              <a:t> </a:t>
            </a:r>
            <a:r>
              <a:rPr lang="en-US" sz="3200" dirty="0" err="1"/>
              <a:t>berdasarkan</a:t>
            </a:r>
            <a:r>
              <a:rPr lang="en-US" sz="3200" dirty="0"/>
              <a:t> </a:t>
            </a:r>
            <a:r>
              <a:rPr lang="en-US" sz="3200" dirty="0" err="1"/>
              <a:t>atas</a:t>
            </a:r>
            <a:r>
              <a:rPr lang="en-US" sz="3200" dirty="0"/>
              <a:t> </a:t>
            </a:r>
            <a:r>
              <a:rPr lang="en-US" sz="3200" dirty="0" err="1"/>
              <a:t>hukum</a:t>
            </a:r>
            <a:r>
              <a:rPr lang="en-US" sz="3200" dirty="0"/>
              <a:t> </a:t>
            </a:r>
            <a:r>
              <a:rPr lang="en-US" sz="3200" dirty="0" err="1"/>
              <a:t>dasar</a:t>
            </a:r>
            <a:r>
              <a:rPr lang="en-US" sz="3200" dirty="0"/>
              <a:t> (</a:t>
            </a:r>
            <a:r>
              <a:rPr lang="en-US" sz="3200" dirty="0" err="1"/>
              <a:t>konstitusi</a:t>
            </a:r>
            <a:r>
              <a:rPr lang="en-US" sz="3200" dirty="0"/>
              <a:t>) </a:t>
            </a:r>
            <a:r>
              <a:rPr lang="en-US" sz="3200" dirty="0" err="1"/>
              <a:t>tidak</a:t>
            </a:r>
            <a:r>
              <a:rPr lang="en-US" sz="3200" dirty="0"/>
              <a:t> </a:t>
            </a:r>
            <a:r>
              <a:rPr lang="en-US" sz="3200" dirty="0" err="1"/>
              <a:t>berdasarkan</a:t>
            </a:r>
            <a:r>
              <a:rPr lang="en-US" sz="3200" dirty="0"/>
              <a:t> </a:t>
            </a:r>
            <a:r>
              <a:rPr lang="en-US" sz="3200" dirty="0" err="1"/>
              <a:t>kekuasaan</a:t>
            </a:r>
            <a:r>
              <a:rPr lang="en-US" sz="3200" dirty="0"/>
              <a:t> </a:t>
            </a:r>
            <a:r>
              <a:rPr lang="en-US" sz="3200" dirty="0" err="1"/>
              <a:t>belaka</a:t>
            </a:r>
            <a:r>
              <a:rPr lang="en-US" sz="3200" dirty="0"/>
              <a:t> (</a:t>
            </a:r>
            <a:r>
              <a:rPr lang="en-US" sz="3200" dirty="0" err="1"/>
              <a:t>absolutisme</a:t>
            </a:r>
            <a:r>
              <a:rPr lang="en-US" sz="3200" dirty="0"/>
              <a:t>)</a:t>
            </a:r>
          </a:p>
          <a:p>
            <a:pPr marL="0" indent="0" algn="just">
              <a:buNone/>
            </a:pPr>
            <a:endParaRPr lang="en-US" sz="3200" dirty="0"/>
          </a:p>
        </p:txBody>
      </p:sp>
      <p:sp>
        <p:nvSpPr>
          <p:cNvPr id="4" name="Down Arrow 3"/>
          <p:cNvSpPr/>
          <p:nvPr/>
        </p:nvSpPr>
        <p:spPr>
          <a:xfrm>
            <a:off x="3139440" y="2468880"/>
            <a:ext cx="762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9508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120" y="609601"/>
            <a:ext cx="9631680" cy="5516563"/>
          </a:xfrm>
          <a:solidFill>
            <a:schemeClr val="bg2"/>
          </a:solidFill>
        </p:spPr>
        <p:txBody>
          <a:bodyPr>
            <a:noAutofit/>
          </a:bodyPr>
          <a:lstStyle/>
          <a:p>
            <a:pPr algn="just"/>
            <a:r>
              <a:rPr lang="en-US" sz="3200" dirty="0" err="1"/>
              <a:t>Konstitusi</a:t>
            </a:r>
            <a:r>
              <a:rPr lang="en-US" sz="3200" dirty="0"/>
              <a:t> </a:t>
            </a:r>
            <a:r>
              <a:rPr lang="en-US" sz="3200" dirty="0" err="1"/>
              <a:t>memiliki</a:t>
            </a:r>
            <a:r>
              <a:rPr lang="en-US" sz="3200" dirty="0"/>
              <a:t> </a:t>
            </a:r>
            <a:r>
              <a:rPr lang="en-US" sz="3200" dirty="0" err="1"/>
              <a:t>makna</a:t>
            </a:r>
            <a:r>
              <a:rPr lang="en-US" sz="3200" dirty="0"/>
              <a:t>/</a:t>
            </a:r>
            <a:r>
              <a:rPr lang="en-US" sz="3200" dirty="0" err="1"/>
              <a:t>arti</a:t>
            </a:r>
            <a:r>
              <a:rPr lang="en-US" sz="3200" dirty="0"/>
              <a:t> </a:t>
            </a:r>
            <a:r>
              <a:rPr lang="en-US" sz="3200" dirty="0" err="1"/>
              <a:t>sebagai</a:t>
            </a:r>
            <a:r>
              <a:rPr lang="en-US" sz="3200" dirty="0"/>
              <a:t> “</a:t>
            </a:r>
            <a:r>
              <a:rPr lang="en-US" sz="3200" dirty="0" err="1">
                <a:solidFill>
                  <a:srgbClr val="FF0000"/>
                </a:solidFill>
              </a:rPr>
              <a:t>Dasar</a:t>
            </a:r>
            <a:r>
              <a:rPr lang="en-US" sz="3200" dirty="0">
                <a:solidFill>
                  <a:srgbClr val="FF0000"/>
                </a:solidFill>
              </a:rPr>
              <a:t> </a:t>
            </a:r>
            <a:r>
              <a:rPr lang="en-US" sz="3200" dirty="0" err="1">
                <a:solidFill>
                  <a:srgbClr val="FF0000"/>
                </a:solidFill>
              </a:rPr>
              <a:t>Susunan</a:t>
            </a:r>
            <a:r>
              <a:rPr lang="en-US" sz="3200" dirty="0">
                <a:solidFill>
                  <a:srgbClr val="FF0000"/>
                </a:solidFill>
              </a:rPr>
              <a:t> </a:t>
            </a:r>
            <a:r>
              <a:rPr lang="en-US" sz="3200" dirty="0" err="1">
                <a:solidFill>
                  <a:srgbClr val="FF0000"/>
                </a:solidFill>
              </a:rPr>
              <a:t>Badan</a:t>
            </a:r>
            <a:r>
              <a:rPr lang="en-US" sz="3200" dirty="0">
                <a:solidFill>
                  <a:srgbClr val="FF0000"/>
                </a:solidFill>
              </a:rPr>
              <a:t> </a:t>
            </a:r>
            <a:r>
              <a:rPr lang="en-US" sz="3200" dirty="0" err="1">
                <a:solidFill>
                  <a:srgbClr val="FF0000"/>
                </a:solidFill>
              </a:rPr>
              <a:t>Politik</a:t>
            </a:r>
            <a:r>
              <a:rPr lang="en-US" sz="3200" dirty="0"/>
              <a:t>” yang </a:t>
            </a:r>
            <a:r>
              <a:rPr lang="en-US" sz="3200" dirty="0" err="1"/>
              <a:t>bernama</a:t>
            </a:r>
            <a:r>
              <a:rPr lang="en-US" sz="3200" dirty="0"/>
              <a:t> </a:t>
            </a:r>
            <a:r>
              <a:rPr lang="en-US" sz="3200" dirty="0" err="1"/>
              <a:t>negara</a:t>
            </a:r>
            <a:r>
              <a:rPr lang="en-US" sz="3200" dirty="0"/>
              <a:t>.</a:t>
            </a:r>
          </a:p>
          <a:p>
            <a:pPr algn="just"/>
            <a:r>
              <a:rPr lang="en-US" sz="3200" dirty="0" err="1"/>
              <a:t>K.C.Wheare</a:t>
            </a:r>
            <a:r>
              <a:rPr lang="en-US" sz="3200" dirty="0"/>
              <a:t> </a:t>
            </a:r>
            <a:r>
              <a:rPr lang="en-US" sz="3200" dirty="0" err="1"/>
              <a:t>mengatakan</a:t>
            </a:r>
            <a:r>
              <a:rPr lang="en-US" sz="3200" dirty="0"/>
              <a:t> </a:t>
            </a:r>
            <a:r>
              <a:rPr lang="en-US" sz="3200" dirty="0" err="1"/>
              <a:t>bahwa</a:t>
            </a:r>
            <a:r>
              <a:rPr lang="en-US" sz="3200" dirty="0"/>
              <a:t> </a:t>
            </a:r>
            <a:r>
              <a:rPr lang="en-US" sz="3200" dirty="0" err="1"/>
              <a:t>istilah</a:t>
            </a:r>
            <a:r>
              <a:rPr lang="en-US" sz="3200" dirty="0"/>
              <a:t> </a:t>
            </a:r>
            <a:r>
              <a:rPr lang="en-US" sz="3200" dirty="0" err="1"/>
              <a:t>Konstitusi</a:t>
            </a:r>
            <a:r>
              <a:rPr lang="en-US" sz="3200" dirty="0"/>
              <a:t> </a:t>
            </a:r>
            <a:r>
              <a:rPr lang="en-US" sz="3200" dirty="0" err="1"/>
              <a:t>dipakai</a:t>
            </a:r>
            <a:r>
              <a:rPr lang="en-US" sz="3200" dirty="0"/>
              <a:t> </a:t>
            </a:r>
            <a:r>
              <a:rPr lang="en-US" sz="3200" dirty="0" err="1"/>
              <a:t>untuk</a:t>
            </a:r>
            <a:r>
              <a:rPr lang="en-US" sz="3200" dirty="0"/>
              <a:t> </a:t>
            </a:r>
            <a:r>
              <a:rPr lang="en-US" sz="3200" dirty="0" err="1"/>
              <a:t>menyebut</a:t>
            </a:r>
            <a:r>
              <a:rPr lang="en-US" sz="3200" dirty="0"/>
              <a:t> </a:t>
            </a:r>
            <a:r>
              <a:rPr lang="en-US" sz="3200" dirty="0" err="1"/>
              <a:t>sekumpulan</a:t>
            </a:r>
            <a:r>
              <a:rPr lang="en-US" sz="3200" dirty="0"/>
              <a:t> </a:t>
            </a:r>
            <a:r>
              <a:rPr lang="en-US" sz="3200" dirty="0" err="1"/>
              <a:t>prinsip</a:t>
            </a:r>
            <a:r>
              <a:rPr lang="en-US" sz="3200" dirty="0"/>
              <a:t> fundamental </a:t>
            </a:r>
            <a:r>
              <a:rPr lang="en-US" sz="3200" dirty="0" err="1"/>
              <a:t>pemerintahan</a:t>
            </a:r>
            <a:endParaRPr lang="en-US" sz="3200" dirty="0"/>
          </a:p>
          <a:p>
            <a:pPr algn="just"/>
            <a:r>
              <a:rPr lang="en-US" sz="3200" dirty="0" err="1"/>
              <a:t>Menurut</a:t>
            </a:r>
            <a:r>
              <a:rPr lang="en-US" sz="3200" dirty="0"/>
              <a:t> </a:t>
            </a:r>
            <a:r>
              <a:rPr lang="en-US" sz="3200" dirty="0" err="1"/>
              <a:t>Wirjono</a:t>
            </a:r>
            <a:r>
              <a:rPr lang="en-US" sz="3200" dirty="0"/>
              <a:t> </a:t>
            </a:r>
            <a:r>
              <a:rPr lang="en-US" sz="3200" dirty="0" err="1"/>
              <a:t>Prodjodikoro</a:t>
            </a:r>
            <a:r>
              <a:rPr lang="en-US" sz="3200" dirty="0"/>
              <a:t>, </a:t>
            </a:r>
            <a:r>
              <a:rPr lang="en-US" sz="3200" dirty="0" err="1"/>
              <a:t>konstitusi</a:t>
            </a:r>
            <a:r>
              <a:rPr lang="en-US" sz="3200" dirty="0"/>
              <a:t> </a:t>
            </a:r>
            <a:r>
              <a:rPr lang="en-US" sz="3200" dirty="0" err="1"/>
              <a:t>berasal</a:t>
            </a:r>
            <a:r>
              <a:rPr lang="en-US" sz="3200" dirty="0"/>
              <a:t> </a:t>
            </a:r>
            <a:r>
              <a:rPr lang="en-US" sz="3200" dirty="0" err="1"/>
              <a:t>dari</a:t>
            </a:r>
            <a:r>
              <a:rPr lang="en-US" sz="3200" dirty="0"/>
              <a:t> </a:t>
            </a:r>
            <a:r>
              <a:rPr lang="en-US" sz="3200" dirty="0" err="1"/>
              <a:t>kata</a:t>
            </a:r>
            <a:r>
              <a:rPr lang="en-US" sz="3200" dirty="0"/>
              <a:t> </a:t>
            </a:r>
            <a:r>
              <a:rPr lang="en-US" sz="3200" dirty="0" err="1"/>
              <a:t>kerja</a:t>
            </a:r>
            <a:r>
              <a:rPr lang="en-US" sz="3200" dirty="0"/>
              <a:t> “</a:t>
            </a:r>
            <a:r>
              <a:rPr lang="en-US" sz="3200" dirty="0" err="1"/>
              <a:t>costituer</a:t>
            </a:r>
            <a:r>
              <a:rPr lang="en-US" sz="3200" dirty="0"/>
              <a:t>” </a:t>
            </a:r>
            <a:r>
              <a:rPr lang="en-US" sz="3200" dirty="0" err="1"/>
              <a:t>bahasa</a:t>
            </a:r>
            <a:r>
              <a:rPr lang="en-US" sz="3200" dirty="0"/>
              <a:t> </a:t>
            </a:r>
            <a:r>
              <a:rPr lang="en-US" sz="3200" dirty="0" err="1"/>
              <a:t>prancis</a:t>
            </a:r>
            <a:r>
              <a:rPr lang="en-US" sz="3200" dirty="0"/>
              <a:t>, yang </a:t>
            </a:r>
            <a:r>
              <a:rPr lang="en-US" sz="3200" dirty="0" err="1"/>
              <a:t>artinya</a:t>
            </a:r>
            <a:r>
              <a:rPr lang="en-US" sz="3200" dirty="0"/>
              <a:t> </a:t>
            </a:r>
            <a:r>
              <a:rPr lang="en-US" sz="3200" dirty="0" err="1"/>
              <a:t>membentuk</a:t>
            </a:r>
            <a:r>
              <a:rPr lang="en-US" sz="3200" dirty="0"/>
              <a:t>, </a:t>
            </a:r>
            <a:r>
              <a:rPr lang="en-US" sz="3200" dirty="0" err="1"/>
              <a:t>yaitu</a:t>
            </a:r>
            <a:r>
              <a:rPr lang="en-US" sz="3200" dirty="0"/>
              <a:t> </a:t>
            </a:r>
            <a:r>
              <a:rPr lang="en-US" sz="3200" dirty="0" err="1"/>
              <a:t>membentuk</a:t>
            </a:r>
            <a:r>
              <a:rPr lang="en-US" sz="3200" dirty="0"/>
              <a:t> </a:t>
            </a:r>
            <a:r>
              <a:rPr lang="en-US" sz="3200" dirty="0" err="1"/>
              <a:t>negara</a:t>
            </a:r>
            <a:r>
              <a:rPr lang="en-US" sz="3200" dirty="0"/>
              <a:t>.</a:t>
            </a:r>
          </a:p>
          <a:p>
            <a:endParaRPr lang="en-US" sz="3200" dirty="0"/>
          </a:p>
        </p:txBody>
      </p:sp>
    </p:spTree>
    <p:extLst>
      <p:ext uri="{BB962C8B-B14F-4D97-AF65-F5344CB8AC3E}">
        <p14:creationId xmlns:p14="http://schemas.microsoft.com/office/powerpoint/2010/main" val="2656524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609601"/>
            <a:ext cx="9616440" cy="5516563"/>
          </a:xfrm>
        </p:spPr>
        <p:txBody>
          <a:bodyPr>
            <a:noAutofit/>
          </a:bodyPr>
          <a:lstStyle/>
          <a:p>
            <a:pPr algn="just"/>
            <a:r>
              <a:rPr lang="en-US" sz="3200" dirty="0"/>
              <a:t>Di Indonesia, </a:t>
            </a:r>
            <a:r>
              <a:rPr lang="en-US" sz="3200" dirty="0" err="1"/>
              <a:t>dengan</a:t>
            </a:r>
            <a:r>
              <a:rPr lang="en-US" sz="3200" dirty="0"/>
              <a:t> </a:t>
            </a:r>
            <a:r>
              <a:rPr lang="en-US" sz="3200" dirty="0" err="1"/>
              <a:t>diterima</a:t>
            </a:r>
            <a:r>
              <a:rPr lang="en-US" sz="3200" dirty="0"/>
              <a:t> </a:t>
            </a:r>
            <a:r>
              <a:rPr lang="en-US" sz="3200" dirty="0" err="1"/>
              <a:t>nya</a:t>
            </a:r>
            <a:r>
              <a:rPr lang="en-US" sz="3200" dirty="0"/>
              <a:t> </a:t>
            </a:r>
            <a:r>
              <a:rPr lang="en-US" sz="3200" dirty="0" err="1"/>
              <a:t>paham</a:t>
            </a:r>
            <a:r>
              <a:rPr lang="en-US" sz="3200" dirty="0"/>
              <a:t> </a:t>
            </a:r>
            <a:r>
              <a:rPr lang="en-US" sz="3200" dirty="0" err="1"/>
              <a:t>konstitusi</a:t>
            </a:r>
            <a:r>
              <a:rPr lang="en-US" sz="3200" dirty="0"/>
              <a:t> </a:t>
            </a:r>
            <a:r>
              <a:rPr lang="en-US" sz="3200" dirty="0" err="1"/>
              <a:t>memiliki</a:t>
            </a:r>
            <a:r>
              <a:rPr lang="en-US" sz="3200" dirty="0"/>
              <a:t> </a:t>
            </a:r>
            <a:r>
              <a:rPr lang="en-US" sz="3200" dirty="0" err="1"/>
              <a:t>arti</a:t>
            </a:r>
            <a:r>
              <a:rPr lang="en-US" sz="3200" dirty="0"/>
              <a:t> </a:t>
            </a:r>
            <a:r>
              <a:rPr lang="en-US" sz="3200" dirty="0" err="1"/>
              <a:t>bahwa</a:t>
            </a:r>
            <a:r>
              <a:rPr lang="en-US" sz="3200" dirty="0"/>
              <a:t> </a:t>
            </a:r>
            <a:r>
              <a:rPr lang="en-US" sz="3200" dirty="0" err="1"/>
              <a:t>dalam</a:t>
            </a:r>
            <a:r>
              <a:rPr lang="en-US" sz="3200" dirty="0"/>
              <a:t> </a:t>
            </a:r>
            <a:r>
              <a:rPr lang="en-US" sz="3200" dirty="0" err="1"/>
              <a:t>melaksanakan</a:t>
            </a:r>
            <a:r>
              <a:rPr lang="en-US" sz="3200" dirty="0"/>
              <a:t> </a:t>
            </a:r>
            <a:r>
              <a:rPr lang="en-US" sz="3200" dirty="0" err="1"/>
              <a:t>pemerintahan</a:t>
            </a:r>
            <a:r>
              <a:rPr lang="en-US" sz="3200" dirty="0"/>
              <a:t> </a:t>
            </a:r>
            <a:r>
              <a:rPr lang="en-US" sz="3200" dirty="0" err="1"/>
              <a:t>negara</a:t>
            </a:r>
            <a:r>
              <a:rPr lang="en-US" sz="3200" dirty="0"/>
              <a:t>, </a:t>
            </a:r>
            <a:r>
              <a:rPr lang="en-US" sz="3200" dirty="0" err="1"/>
              <a:t>presiden</a:t>
            </a:r>
            <a:r>
              <a:rPr lang="en-US" sz="3200" dirty="0"/>
              <a:t> </a:t>
            </a:r>
            <a:r>
              <a:rPr lang="en-US" sz="3200" dirty="0" err="1"/>
              <a:t>selaku</a:t>
            </a:r>
            <a:r>
              <a:rPr lang="en-US" sz="3200" dirty="0"/>
              <a:t> </a:t>
            </a:r>
            <a:r>
              <a:rPr lang="en-US" sz="3200" dirty="0" err="1"/>
              <a:t>kepala</a:t>
            </a:r>
            <a:r>
              <a:rPr lang="en-US" sz="3200" dirty="0"/>
              <a:t> </a:t>
            </a:r>
            <a:r>
              <a:rPr lang="en-US" sz="3200" dirty="0" err="1"/>
              <a:t>eksekutif</a:t>
            </a:r>
            <a:r>
              <a:rPr lang="en-US" sz="3200" dirty="0"/>
              <a:t> </a:t>
            </a:r>
            <a:r>
              <a:rPr lang="en-US" sz="3200" dirty="0" err="1"/>
              <a:t>memegang</a:t>
            </a:r>
            <a:r>
              <a:rPr lang="en-US" sz="3200" dirty="0"/>
              <a:t> </a:t>
            </a:r>
            <a:r>
              <a:rPr lang="en-US" sz="3200" dirty="0" err="1"/>
              <a:t>kekuasaan</a:t>
            </a:r>
            <a:r>
              <a:rPr lang="en-US" sz="3200" dirty="0"/>
              <a:t> </a:t>
            </a:r>
            <a:r>
              <a:rPr lang="en-US" sz="3200" dirty="0" err="1"/>
              <a:t>pemerintahan</a:t>
            </a:r>
            <a:r>
              <a:rPr lang="en-US" sz="3200" dirty="0"/>
              <a:t> </a:t>
            </a:r>
            <a:r>
              <a:rPr lang="en-US" sz="3200" dirty="0" err="1"/>
              <a:t>menurut</a:t>
            </a:r>
            <a:r>
              <a:rPr lang="en-US" sz="3200" dirty="0"/>
              <a:t> </a:t>
            </a:r>
            <a:r>
              <a:rPr lang="en-US" sz="3200" dirty="0" err="1"/>
              <a:t>undang-undang</a:t>
            </a:r>
            <a:r>
              <a:rPr lang="en-US" sz="3200" dirty="0"/>
              <a:t> </a:t>
            </a:r>
            <a:r>
              <a:rPr lang="en-US" sz="3200" dirty="0" err="1"/>
              <a:t>dasar</a:t>
            </a:r>
            <a:r>
              <a:rPr lang="en-US" sz="3200" dirty="0"/>
              <a:t> (</a:t>
            </a:r>
            <a:r>
              <a:rPr lang="en-US" sz="3200" dirty="0" err="1"/>
              <a:t>konstitusi</a:t>
            </a:r>
            <a:r>
              <a:rPr lang="en-US" sz="3200" dirty="0"/>
              <a:t>), </a:t>
            </a:r>
            <a:r>
              <a:rPr lang="en-US" sz="3200" dirty="0" err="1"/>
              <a:t>presiden</a:t>
            </a:r>
            <a:r>
              <a:rPr lang="en-US" sz="3200" dirty="0"/>
              <a:t> </a:t>
            </a:r>
            <a:r>
              <a:rPr lang="en-US" sz="3200" dirty="0" err="1"/>
              <a:t>berhak</a:t>
            </a:r>
            <a:r>
              <a:rPr lang="en-US" sz="3200" dirty="0"/>
              <a:t> </a:t>
            </a:r>
            <a:r>
              <a:rPr lang="en-US" sz="3200" dirty="0" err="1"/>
              <a:t>untuk</a:t>
            </a:r>
            <a:r>
              <a:rPr lang="en-US" sz="3200" dirty="0"/>
              <a:t> </a:t>
            </a:r>
            <a:r>
              <a:rPr lang="en-US" sz="3200" dirty="0" err="1"/>
              <a:t>mengajukan</a:t>
            </a:r>
            <a:r>
              <a:rPr lang="en-US" sz="3200" dirty="0"/>
              <a:t> </a:t>
            </a:r>
            <a:r>
              <a:rPr lang="en-US" sz="3200" dirty="0" err="1"/>
              <a:t>undang-undang</a:t>
            </a:r>
            <a:r>
              <a:rPr lang="en-US" sz="3200" dirty="0"/>
              <a:t> </a:t>
            </a:r>
            <a:r>
              <a:rPr lang="en-US" sz="3200" dirty="0" err="1"/>
              <a:t>kepada</a:t>
            </a:r>
            <a:r>
              <a:rPr lang="en-US" sz="3200" dirty="0"/>
              <a:t> </a:t>
            </a:r>
            <a:r>
              <a:rPr lang="en-US" sz="3200" dirty="0" err="1"/>
              <a:t>dewan</a:t>
            </a:r>
            <a:r>
              <a:rPr lang="en-US" sz="3200" dirty="0"/>
              <a:t> </a:t>
            </a:r>
            <a:r>
              <a:rPr lang="en-US" sz="3200" dirty="0" err="1"/>
              <a:t>perwakilan</a:t>
            </a:r>
            <a:r>
              <a:rPr lang="en-US" sz="3200" dirty="0"/>
              <a:t> </a:t>
            </a:r>
            <a:r>
              <a:rPr lang="en-US" sz="3200" dirty="0" err="1"/>
              <a:t>rakyat</a:t>
            </a:r>
            <a:r>
              <a:rPr lang="en-US" sz="3200" dirty="0"/>
              <a:t> </a:t>
            </a:r>
            <a:r>
              <a:rPr lang="en-US" sz="3200" dirty="0" err="1"/>
              <a:t>dan</a:t>
            </a:r>
            <a:r>
              <a:rPr lang="en-US" sz="3200" dirty="0"/>
              <a:t> </a:t>
            </a:r>
            <a:r>
              <a:rPr lang="en-US" sz="3200" dirty="0" err="1"/>
              <a:t>presiden</a:t>
            </a:r>
            <a:r>
              <a:rPr lang="en-US" sz="3200" dirty="0"/>
              <a:t> </a:t>
            </a:r>
            <a:r>
              <a:rPr lang="en-US" sz="3200" dirty="0" err="1"/>
              <a:t>juga</a:t>
            </a:r>
            <a:r>
              <a:rPr lang="en-US" sz="3200" dirty="0"/>
              <a:t> </a:t>
            </a:r>
            <a:r>
              <a:rPr lang="en-US" sz="3200" dirty="0" err="1"/>
              <a:t>berhak</a:t>
            </a:r>
            <a:r>
              <a:rPr lang="en-US" sz="3200" dirty="0"/>
              <a:t> </a:t>
            </a:r>
            <a:r>
              <a:rPr lang="en-US" sz="3200" dirty="0" err="1"/>
              <a:t>untuk</a:t>
            </a:r>
            <a:r>
              <a:rPr lang="en-US" sz="3200" dirty="0"/>
              <a:t> </a:t>
            </a:r>
            <a:r>
              <a:rPr lang="en-US" sz="3200" dirty="0" err="1"/>
              <a:t>mengeluarkan</a:t>
            </a:r>
            <a:r>
              <a:rPr lang="en-US" sz="3200" dirty="0"/>
              <a:t> </a:t>
            </a:r>
            <a:r>
              <a:rPr lang="en-US" sz="3200" dirty="0" err="1"/>
              <a:t>peraturan</a:t>
            </a:r>
            <a:r>
              <a:rPr lang="en-US" sz="3200" dirty="0"/>
              <a:t> </a:t>
            </a:r>
            <a:r>
              <a:rPr lang="en-US" sz="3200" dirty="0" err="1"/>
              <a:t>pemerintah</a:t>
            </a:r>
            <a:r>
              <a:rPr lang="en-US" sz="3200" dirty="0"/>
              <a:t> </a:t>
            </a:r>
            <a:r>
              <a:rPr lang="en-US" sz="3200" dirty="0" err="1"/>
              <a:t>untuk</a:t>
            </a:r>
            <a:r>
              <a:rPr lang="en-US" sz="3200" dirty="0"/>
              <a:t> </a:t>
            </a:r>
            <a:r>
              <a:rPr lang="en-US" sz="3200" dirty="0" err="1"/>
              <a:t>melaksanakan</a:t>
            </a:r>
            <a:r>
              <a:rPr lang="en-US" sz="3200" dirty="0"/>
              <a:t> </a:t>
            </a:r>
            <a:r>
              <a:rPr lang="en-US" sz="3200" dirty="0" err="1"/>
              <a:t>undang-undang</a:t>
            </a:r>
            <a:r>
              <a:rPr lang="en-US" sz="3200" dirty="0"/>
              <a:t>.</a:t>
            </a:r>
          </a:p>
        </p:txBody>
      </p:sp>
    </p:spTree>
    <p:extLst>
      <p:ext uri="{BB962C8B-B14F-4D97-AF65-F5344CB8AC3E}">
        <p14:creationId xmlns:p14="http://schemas.microsoft.com/office/powerpoint/2010/main" val="2766011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685801"/>
            <a:ext cx="9616440" cy="5440363"/>
          </a:xfrm>
          <a:solidFill>
            <a:schemeClr val="bg2"/>
          </a:solidFill>
        </p:spPr>
        <p:txBody>
          <a:bodyPr>
            <a:normAutofit/>
          </a:bodyPr>
          <a:lstStyle/>
          <a:p>
            <a:r>
              <a:rPr lang="en-US" sz="2800" dirty="0" err="1"/>
              <a:t>Istilah</a:t>
            </a:r>
            <a:r>
              <a:rPr lang="en-US" sz="2800" dirty="0"/>
              <a:t> </a:t>
            </a:r>
            <a:r>
              <a:rPr lang="en-US" sz="2800" dirty="0" err="1"/>
              <a:t>Konstitusi</a:t>
            </a:r>
            <a:r>
              <a:rPr lang="en-US" sz="2800" dirty="0"/>
              <a:t> </a:t>
            </a:r>
            <a:r>
              <a:rPr lang="en-US" sz="2800" dirty="0" err="1"/>
              <a:t>memiliki</a:t>
            </a:r>
            <a:r>
              <a:rPr lang="en-US" sz="2800" dirty="0"/>
              <a:t> </a:t>
            </a:r>
            <a:r>
              <a:rPr lang="en-US" sz="2800" dirty="0" err="1"/>
              <a:t>dua</a:t>
            </a:r>
            <a:r>
              <a:rPr lang="en-US" sz="2800" dirty="0"/>
              <a:t> </a:t>
            </a:r>
            <a:r>
              <a:rPr lang="en-US" sz="2800" dirty="0" err="1"/>
              <a:t>pengertian</a:t>
            </a:r>
            <a:r>
              <a:rPr lang="en-US" sz="2800" dirty="0"/>
              <a:t>:</a:t>
            </a:r>
          </a:p>
          <a:p>
            <a:pPr marL="514350" indent="-514350" algn="just">
              <a:buAutoNum type="arabicPeriod"/>
            </a:pPr>
            <a:r>
              <a:rPr lang="en-US" sz="2800" dirty="0" err="1"/>
              <a:t>Dalam</a:t>
            </a:r>
            <a:r>
              <a:rPr lang="en-US" sz="2800" dirty="0"/>
              <a:t> </a:t>
            </a:r>
            <a:r>
              <a:rPr lang="en-US" sz="2800" dirty="0" err="1"/>
              <a:t>arti</a:t>
            </a:r>
            <a:r>
              <a:rPr lang="en-US" sz="2800" dirty="0"/>
              <a:t> </a:t>
            </a:r>
            <a:r>
              <a:rPr lang="en-US" sz="2800" dirty="0" err="1"/>
              <a:t>luas</a:t>
            </a:r>
            <a:r>
              <a:rPr lang="en-US" sz="2800" dirty="0"/>
              <a:t>, </a:t>
            </a:r>
            <a:r>
              <a:rPr lang="en-US" sz="2800" dirty="0" err="1"/>
              <a:t>Konstitusi</a:t>
            </a:r>
            <a:r>
              <a:rPr lang="en-US" sz="2800" dirty="0"/>
              <a:t> </a:t>
            </a:r>
            <a:r>
              <a:rPr lang="en-US" sz="2800" dirty="0" err="1"/>
              <a:t>berarti</a:t>
            </a:r>
            <a:r>
              <a:rPr lang="en-US" sz="2800" dirty="0"/>
              <a:t> </a:t>
            </a:r>
            <a:r>
              <a:rPr lang="en-US" sz="2800" dirty="0" err="1"/>
              <a:t>keseluruhan</a:t>
            </a:r>
            <a:r>
              <a:rPr lang="en-US" sz="2800" dirty="0"/>
              <a:t> </a:t>
            </a:r>
            <a:r>
              <a:rPr lang="en-US" sz="2800" dirty="0" err="1"/>
              <a:t>dari</a:t>
            </a:r>
            <a:r>
              <a:rPr lang="en-US" sz="2800" dirty="0"/>
              <a:t> </a:t>
            </a:r>
            <a:r>
              <a:rPr lang="en-US" sz="2800" dirty="0" err="1"/>
              <a:t>ketentuan-ketentuan</a:t>
            </a:r>
            <a:r>
              <a:rPr lang="en-US" sz="2800" dirty="0"/>
              <a:t> </a:t>
            </a:r>
            <a:r>
              <a:rPr lang="en-US" sz="2800" dirty="0" err="1"/>
              <a:t>dasar</a:t>
            </a:r>
            <a:r>
              <a:rPr lang="en-US" sz="2800" dirty="0"/>
              <a:t> </a:t>
            </a:r>
            <a:r>
              <a:rPr lang="en-US" sz="2800" dirty="0" err="1"/>
              <a:t>atau</a:t>
            </a:r>
            <a:r>
              <a:rPr lang="en-US" sz="2800" dirty="0"/>
              <a:t> </a:t>
            </a:r>
            <a:r>
              <a:rPr lang="en-US" sz="2800" dirty="0" err="1"/>
              <a:t>hukum</a:t>
            </a:r>
            <a:r>
              <a:rPr lang="en-US" sz="2800" dirty="0"/>
              <a:t> </a:t>
            </a:r>
            <a:r>
              <a:rPr lang="en-US" sz="2800" dirty="0" err="1"/>
              <a:t>dasar</a:t>
            </a:r>
            <a:r>
              <a:rPr lang="en-US" sz="2800" dirty="0"/>
              <a:t> (</a:t>
            </a:r>
            <a:r>
              <a:rPr lang="en-US" sz="2800" dirty="0" err="1"/>
              <a:t>droit</a:t>
            </a:r>
            <a:r>
              <a:rPr lang="en-US" sz="2800" dirty="0"/>
              <a:t> </a:t>
            </a:r>
            <a:r>
              <a:rPr lang="en-US" sz="2800" dirty="0" err="1"/>
              <a:t>constitutionelle</a:t>
            </a:r>
            <a:r>
              <a:rPr lang="en-US" sz="2800" dirty="0"/>
              <a:t>) </a:t>
            </a:r>
            <a:r>
              <a:rPr lang="en-US" sz="2800" dirty="0" err="1"/>
              <a:t>baik</a:t>
            </a:r>
            <a:r>
              <a:rPr lang="en-US" sz="2800" dirty="0"/>
              <a:t> yang </a:t>
            </a:r>
            <a:r>
              <a:rPr lang="en-US" sz="2800" dirty="0" err="1"/>
              <a:t>tertulis</a:t>
            </a:r>
            <a:r>
              <a:rPr lang="en-US" sz="2800" dirty="0"/>
              <a:t> </a:t>
            </a:r>
            <a:r>
              <a:rPr lang="en-US" sz="2800" dirty="0" err="1"/>
              <a:t>maupun</a:t>
            </a:r>
            <a:r>
              <a:rPr lang="en-US" sz="2800" dirty="0"/>
              <a:t> yang </a:t>
            </a:r>
            <a:r>
              <a:rPr lang="en-US" sz="2800" dirty="0" err="1"/>
              <a:t>tidak</a:t>
            </a:r>
            <a:r>
              <a:rPr lang="en-US" sz="2800" dirty="0"/>
              <a:t> </a:t>
            </a:r>
            <a:r>
              <a:rPr lang="en-US" sz="2800" dirty="0" err="1"/>
              <a:t>tertulis</a:t>
            </a:r>
            <a:r>
              <a:rPr lang="en-US" sz="2800" dirty="0"/>
              <a:t> </a:t>
            </a:r>
            <a:r>
              <a:rPr lang="en-US" sz="2800" dirty="0" err="1"/>
              <a:t>ataupun</a:t>
            </a:r>
            <a:r>
              <a:rPr lang="en-US" sz="2800" dirty="0"/>
              <a:t> </a:t>
            </a:r>
            <a:r>
              <a:rPr lang="en-US" sz="2800" dirty="0" err="1"/>
              <a:t>campuran</a:t>
            </a:r>
            <a:r>
              <a:rPr lang="en-US" sz="2800" dirty="0"/>
              <a:t> </a:t>
            </a:r>
            <a:r>
              <a:rPr lang="en-US" sz="2800" dirty="0" err="1"/>
              <a:t>keduanya</a:t>
            </a:r>
            <a:r>
              <a:rPr lang="en-US" sz="2800" dirty="0"/>
              <a:t>;</a:t>
            </a:r>
          </a:p>
          <a:p>
            <a:pPr marL="514350" indent="-514350" algn="just">
              <a:buAutoNum type="arabicPeriod"/>
            </a:pPr>
            <a:r>
              <a:rPr lang="en-US" sz="2800" dirty="0" err="1"/>
              <a:t>Dalam</a:t>
            </a:r>
            <a:r>
              <a:rPr lang="en-US" sz="2800" dirty="0"/>
              <a:t> </a:t>
            </a:r>
            <a:r>
              <a:rPr lang="en-US" sz="2800" dirty="0" err="1"/>
              <a:t>arti</a:t>
            </a:r>
            <a:r>
              <a:rPr lang="en-US" sz="2800" dirty="0"/>
              <a:t> </a:t>
            </a:r>
            <a:r>
              <a:rPr lang="en-US" sz="2800" dirty="0" err="1"/>
              <a:t>sempit</a:t>
            </a:r>
            <a:r>
              <a:rPr lang="en-US" sz="2800" dirty="0"/>
              <a:t>, </a:t>
            </a:r>
            <a:r>
              <a:rPr lang="en-US" sz="2800" dirty="0" err="1"/>
              <a:t>Konstitusi</a:t>
            </a:r>
            <a:r>
              <a:rPr lang="en-US" sz="2800" dirty="0"/>
              <a:t> </a:t>
            </a:r>
            <a:r>
              <a:rPr lang="en-US" sz="2800" dirty="0" err="1"/>
              <a:t>berarti</a:t>
            </a:r>
            <a:r>
              <a:rPr lang="en-US" sz="2800" dirty="0"/>
              <a:t> </a:t>
            </a:r>
            <a:r>
              <a:rPr lang="en-US" sz="2800" dirty="0" err="1"/>
              <a:t>piagam</a:t>
            </a:r>
            <a:r>
              <a:rPr lang="en-US" sz="2800" dirty="0"/>
              <a:t> </a:t>
            </a:r>
            <a:r>
              <a:rPr lang="en-US" sz="2800" dirty="0" err="1"/>
              <a:t>dasar</a:t>
            </a:r>
            <a:r>
              <a:rPr lang="en-US" sz="2800" dirty="0"/>
              <a:t> </a:t>
            </a:r>
            <a:r>
              <a:rPr lang="en-US" sz="2800" dirty="0" err="1"/>
              <a:t>atau</a:t>
            </a:r>
            <a:r>
              <a:rPr lang="en-US" sz="2800" dirty="0"/>
              <a:t> </a:t>
            </a:r>
            <a:r>
              <a:rPr lang="en-US" sz="2800" dirty="0" err="1"/>
              <a:t>undang-undang</a:t>
            </a:r>
            <a:r>
              <a:rPr lang="en-US" sz="2800" dirty="0"/>
              <a:t> </a:t>
            </a:r>
            <a:r>
              <a:rPr lang="en-US" sz="2800" dirty="0" err="1"/>
              <a:t>dasar</a:t>
            </a:r>
            <a:r>
              <a:rPr lang="en-US" sz="2800" dirty="0"/>
              <a:t> ( </a:t>
            </a:r>
            <a:r>
              <a:rPr lang="en-US" sz="2800" dirty="0" err="1"/>
              <a:t>loi</a:t>
            </a:r>
            <a:r>
              <a:rPr lang="en-US" sz="2800" dirty="0"/>
              <a:t> </a:t>
            </a:r>
            <a:r>
              <a:rPr lang="en-US" sz="2800" dirty="0" err="1"/>
              <a:t>constitutionelle</a:t>
            </a:r>
            <a:r>
              <a:rPr lang="en-US" sz="2800" dirty="0"/>
              <a:t>) yang </a:t>
            </a:r>
            <a:r>
              <a:rPr lang="en-US" sz="2800" dirty="0" err="1"/>
              <a:t>berarti</a:t>
            </a:r>
            <a:r>
              <a:rPr lang="en-US" sz="2800" dirty="0"/>
              <a:t> </a:t>
            </a:r>
            <a:r>
              <a:rPr lang="en-US" sz="2800" dirty="0" err="1"/>
              <a:t>suatu</a:t>
            </a:r>
            <a:r>
              <a:rPr lang="en-US" sz="2800" dirty="0"/>
              <a:t> </a:t>
            </a:r>
            <a:r>
              <a:rPr lang="en-US" sz="2800" dirty="0" err="1"/>
              <a:t>dokumen</a:t>
            </a:r>
            <a:r>
              <a:rPr lang="en-US" sz="2800" dirty="0"/>
              <a:t> </a:t>
            </a:r>
            <a:r>
              <a:rPr lang="en-US" sz="2800" dirty="0" err="1"/>
              <a:t>lengkap</a:t>
            </a:r>
            <a:r>
              <a:rPr lang="en-US" sz="2800" dirty="0"/>
              <a:t> </a:t>
            </a:r>
            <a:r>
              <a:rPr lang="en-US" sz="2800" dirty="0" err="1"/>
              <a:t>mengenai</a:t>
            </a:r>
            <a:r>
              <a:rPr lang="en-US" sz="2800" dirty="0"/>
              <a:t> </a:t>
            </a:r>
            <a:r>
              <a:rPr lang="en-US" sz="2800" dirty="0" err="1"/>
              <a:t>peraturan</a:t>
            </a:r>
            <a:r>
              <a:rPr lang="en-US" sz="2800" dirty="0"/>
              <a:t> </a:t>
            </a:r>
            <a:r>
              <a:rPr lang="en-US" sz="2800" dirty="0" err="1"/>
              <a:t>dasar</a:t>
            </a:r>
            <a:r>
              <a:rPr lang="en-US" sz="2800" dirty="0"/>
              <a:t> </a:t>
            </a:r>
            <a:r>
              <a:rPr lang="en-US" sz="2800" dirty="0" err="1"/>
              <a:t>negara</a:t>
            </a:r>
            <a:r>
              <a:rPr lang="en-US" sz="2800" dirty="0"/>
              <a:t>. </a:t>
            </a:r>
            <a:r>
              <a:rPr lang="en-US" sz="2800" dirty="0" err="1"/>
              <a:t>misalnya</a:t>
            </a:r>
            <a:r>
              <a:rPr lang="en-US" sz="2800" dirty="0"/>
              <a:t> : UUD 1945, </a:t>
            </a:r>
            <a:r>
              <a:rPr lang="en-US" sz="2800" dirty="0" err="1"/>
              <a:t>Konstitusi</a:t>
            </a:r>
            <a:r>
              <a:rPr lang="en-US" sz="2800" dirty="0"/>
              <a:t> </a:t>
            </a:r>
            <a:r>
              <a:rPr lang="en-US" sz="2800" dirty="0" err="1"/>
              <a:t>Amerika</a:t>
            </a:r>
            <a:r>
              <a:rPr lang="en-US" sz="2800" dirty="0"/>
              <a:t> </a:t>
            </a:r>
            <a:r>
              <a:rPr lang="en-US" sz="2800" dirty="0" err="1"/>
              <a:t>Serikat</a:t>
            </a:r>
            <a:r>
              <a:rPr lang="en-US" sz="2800" dirty="0"/>
              <a:t> 1787</a:t>
            </a:r>
          </a:p>
        </p:txBody>
      </p:sp>
    </p:spTree>
    <p:extLst>
      <p:ext uri="{BB962C8B-B14F-4D97-AF65-F5344CB8AC3E}">
        <p14:creationId xmlns:p14="http://schemas.microsoft.com/office/powerpoint/2010/main" val="3411929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840" y="685801"/>
            <a:ext cx="9585960" cy="5440363"/>
          </a:xfrm>
          <a:solidFill>
            <a:schemeClr val="tx1">
              <a:lumMod val="50000"/>
              <a:lumOff val="50000"/>
            </a:schemeClr>
          </a:solidFill>
        </p:spPr>
        <p:txBody>
          <a:bodyPr>
            <a:normAutofit/>
          </a:bodyPr>
          <a:lstStyle/>
          <a:p>
            <a:pPr algn="just"/>
            <a:r>
              <a:rPr lang="en-US" sz="3200" dirty="0" err="1">
                <a:latin typeface="Arial" panose="020B0604020202020204" pitchFamily="34" charset="0"/>
                <a:cs typeface="Arial" panose="020B0604020202020204" pitchFamily="34" charset="0"/>
              </a:rPr>
              <a:t>Menurut</a:t>
            </a:r>
            <a:r>
              <a:rPr lang="en-US" sz="3200" dirty="0">
                <a:latin typeface="Arial" panose="020B0604020202020204" pitchFamily="34" charset="0"/>
                <a:cs typeface="Arial" panose="020B0604020202020204" pitchFamily="34" charset="0"/>
              </a:rPr>
              <a:t> LORD BRYCE, </a:t>
            </a:r>
            <a:r>
              <a:rPr lang="en-US" sz="3200" dirty="0" err="1">
                <a:latin typeface="Arial" panose="020B0604020202020204" pitchFamily="34" charset="0"/>
                <a:cs typeface="Arial" panose="020B0604020202020204" pitchFamily="34" charset="0"/>
              </a:rPr>
              <a:t>ada</a:t>
            </a:r>
            <a:r>
              <a:rPr lang="en-US" sz="3200" dirty="0">
                <a:latin typeface="Arial" panose="020B0604020202020204" pitchFamily="34" charset="0"/>
                <a:cs typeface="Arial" panose="020B0604020202020204" pitchFamily="34" charset="0"/>
              </a:rPr>
              <a:t> 4 </a:t>
            </a:r>
            <a:r>
              <a:rPr lang="en-US" sz="3200" dirty="0" err="1">
                <a:latin typeface="Arial" panose="020B0604020202020204" pitchFamily="34" charset="0"/>
                <a:cs typeface="Arial" panose="020B0604020202020204" pitchFamily="34" charset="0"/>
              </a:rPr>
              <a:t>alasan</a:t>
            </a:r>
            <a:r>
              <a:rPr lang="en-US" sz="3200" dirty="0">
                <a:latin typeface="Arial" panose="020B0604020202020204" pitchFamily="34" charset="0"/>
                <a:cs typeface="Arial" panose="020B0604020202020204" pitchFamily="34" charset="0"/>
              </a:rPr>
              <a:t>/motif </a:t>
            </a:r>
            <a:r>
              <a:rPr lang="en-US" sz="3200" dirty="0" err="1">
                <a:latin typeface="Arial" panose="020B0604020202020204" pitchFamily="34" charset="0"/>
                <a:cs typeface="Arial" panose="020B0604020202020204" pitchFamily="34" charset="0"/>
              </a:rPr>
              <a:t>dari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keberadaan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Konstitusi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dalam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suatu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negara</a:t>
            </a:r>
            <a:r>
              <a:rPr lang="en-US" sz="3200" dirty="0">
                <a:latin typeface="Arial" panose="020B0604020202020204" pitchFamily="34" charset="0"/>
                <a:cs typeface="Arial" panose="020B0604020202020204" pitchFamily="34" charset="0"/>
              </a:rPr>
              <a:t>:</a:t>
            </a:r>
          </a:p>
          <a:p>
            <a:pPr marL="514350" indent="-514350" algn="just">
              <a:buAutoNum type="arabicPeriod"/>
            </a:pPr>
            <a:r>
              <a:rPr lang="en-US" sz="3200" dirty="0" err="1">
                <a:latin typeface="Arial" panose="020B0604020202020204" pitchFamily="34" charset="0"/>
                <a:cs typeface="Arial" panose="020B0604020202020204" pitchFamily="34" charset="0"/>
              </a:rPr>
              <a:t>Adanya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keinginan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anggota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warga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negara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untuk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menjamin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hak-haknya</a:t>
            </a:r>
            <a:r>
              <a:rPr lang="en-US" sz="3200" dirty="0">
                <a:latin typeface="Arial" panose="020B0604020202020204" pitchFamily="34" charset="0"/>
                <a:cs typeface="Arial" panose="020B0604020202020204" pitchFamily="34" charset="0"/>
              </a:rPr>
              <a:t> yang </a:t>
            </a:r>
            <a:r>
              <a:rPr lang="en-US" sz="3200" dirty="0" err="1">
                <a:latin typeface="Arial" panose="020B0604020202020204" pitchFamily="34" charset="0"/>
                <a:cs typeface="Arial" panose="020B0604020202020204" pitchFamily="34" charset="0"/>
              </a:rPr>
              <a:t>mungkin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terancam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sekaligus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membatasi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tindakan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penguasa</a:t>
            </a:r>
            <a:r>
              <a:rPr lang="en-US" sz="3200" dirty="0">
                <a:latin typeface="Arial" panose="020B0604020202020204" pitchFamily="34" charset="0"/>
                <a:cs typeface="Arial" panose="020B0604020202020204" pitchFamily="34" charset="0"/>
              </a:rPr>
              <a:t>;</a:t>
            </a:r>
          </a:p>
          <a:p>
            <a:pPr marL="514350" indent="-514350" algn="just">
              <a:buAutoNum type="arabicPeriod"/>
            </a:pPr>
            <a:r>
              <a:rPr lang="en-US" sz="3200" dirty="0" err="1">
                <a:latin typeface="Arial" panose="020B0604020202020204" pitchFamily="34" charset="0"/>
                <a:cs typeface="Arial" panose="020B0604020202020204" pitchFamily="34" charset="0"/>
              </a:rPr>
              <a:t>Adanya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keinginan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pihak</a:t>
            </a:r>
            <a:r>
              <a:rPr lang="en-US" sz="3200" dirty="0">
                <a:latin typeface="Arial" panose="020B0604020202020204" pitchFamily="34" charset="0"/>
                <a:cs typeface="Arial" panose="020B0604020202020204" pitchFamily="34" charset="0"/>
              </a:rPr>
              <a:t> yang </a:t>
            </a:r>
            <a:r>
              <a:rPr lang="en-US" sz="3200" dirty="0" err="1">
                <a:latin typeface="Arial" panose="020B0604020202020204" pitchFamily="34" charset="0"/>
                <a:cs typeface="Arial" panose="020B0604020202020204" pitchFamily="34" charset="0"/>
              </a:rPr>
              <a:t>diperintah</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atau</a:t>
            </a:r>
            <a:r>
              <a:rPr lang="en-US" sz="3200" dirty="0">
                <a:latin typeface="Arial" panose="020B0604020202020204" pitchFamily="34" charset="0"/>
                <a:cs typeface="Arial" panose="020B0604020202020204" pitchFamily="34" charset="0"/>
              </a:rPr>
              <a:t> yang </a:t>
            </a:r>
            <a:r>
              <a:rPr lang="en-US" sz="3200" dirty="0" err="1">
                <a:latin typeface="Arial" panose="020B0604020202020204" pitchFamily="34" charset="0"/>
                <a:cs typeface="Arial" panose="020B0604020202020204" pitchFamily="34" charset="0"/>
              </a:rPr>
              <a:t>memerintah</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dengan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harapan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untuk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menjamin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rakyatnya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dengan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menentukan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bentuk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suatu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sistem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ketatanegaraan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tertentu</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31579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 xmlns:a16="http://schemas.microsoft.com/office/drawing/2014/main" id="{C43433F2-7712-EE31-2AFF-D1B97A21614C}"/>
              </a:ext>
            </a:extLst>
          </p:cNvPr>
          <p:cNvSpPr>
            <a:spLocks noGrp="1" noChangeArrowheads="1"/>
          </p:cNvSpPr>
          <p:nvPr>
            <p:ph type="title"/>
          </p:nvPr>
        </p:nvSpPr>
        <p:spPr/>
        <p:txBody>
          <a:bodyPr/>
          <a:lstStyle/>
          <a:p>
            <a:pPr eaLnBrk="1" hangingPunct="1"/>
            <a:r>
              <a:rPr lang="id-ID" altLang="en-US"/>
              <a:t>Sejarah Perkembangan Konstitusi</a:t>
            </a:r>
          </a:p>
        </p:txBody>
      </p:sp>
      <p:sp>
        <p:nvSpPr>
          <p:cNvPr id="12291" name="Rectangle 3">
            <a:extLst>
              <a:ext uri="{FF2B5EF4-FFF2-40B4-BE49-F238E27FC236}">
                <a16:creationId xmlns="" xmlns:a16="http://schemas.microsoft.com/office/drawing/2014/main" id="{98C35591-FB02-AEBF-59A9-183CD30D3FB7}"/>
              </a:ext>
            </a:extLst>
          </p:cNvPr>
          <p:cNvSpPr>
            <a:spLocks noGrp="1" noChangeArrowheads="1"/>
          </p:cNvSpPr>
          <p:nvPr>
            <p:ph type="body" idx="1"/>
          </p:nvPr>
        </p:nvSpPr>
        <p:spPr/>
        <p:txBody>
          <a:bodyPr>
            <a:normAutofit fontScale="92500" lnSpcReduction="20000"/>
          </a:bodyPr>
          <a:lstStyle/>
          <a:p>
            <a:pPr algn="just" eaLnBrk="1" hangingPunct="1"/>
            <a:r>
              <a:rPr lang="id-ID" altLang="en-US" sz="2400" dirty="0"/>
              <a:t>Yunani Kuno: Aristotes membedakan arti Politea (konstitusi yang mempunyai kekuasaan membentuk) dan Nomoi (undang-undang biasa).  Istilah konstitusi berkaitan dengan ucapan </a:t>
            </a:r>
            <a:r>
              <a:rPr lang="id-ID" altLang="en-US" sz="2400" i="1" dirty="0"/>
              <a:t>Princep Legibus Solutus Est Salus Publica Supreme Lex</a:t>
            </a:r>
            <a:r>
              <a:rPr lang="id-ID" altLang="en-US" sz="2400" dirty="0"/>
              <a:t> yang artinya rajalah yang berhak menentukan struktur organisasi negara karena raja pula satu-satunya yang berhak membuat undang-undang</a:t>
            </a:r>
          </a:p>
          <a:p>
            <a:pPr algn="just" eaLnBrk="1" hangingPunct="1"/>
            <a:r>
              <a:rPr lang="id-ID" altLang="en-US" sz="2400" dirty="0"/>
              <a:t>Romawi adanya </a:t>
            </a:r>
            <a:r>
              <a:rPr lang="id-ID" altLang="en-US" sz="2400" i="1" dirty="0"/>
              <a:t>Lex Regia</a:t>
            </a:r>
            <a:r>
              <a:rPr lang="id-ID" altLang="en-US" sz="2400" dirty="0"/>
              <a:t> yaitu perjanjian penyerahan kekuasaan kepada raja, kekuasaan rakyat tersedot habis karena rakyat menyerahkan kekuasaannya secara penuh kepada raja (</a:t>
            </a:r>
            <a:r>
              <a:rPr lang="id-ID" altLang="en-US" sz="2400" i="1" dirty="0"/>
              <a:t>translatio empirii</a:t>
            </a:r>
            <a:r>
              <a:rPr lang="id-ID" altLang="en-US" sz="2400" dirty="0"/>
              <a:t>). Timbul kekuasaan mutlak raja</a:t>
            </a:r>
          </a:p>
          <a:p>
            <a:pPr algn="just" eaLnBrk="1" hangingPunct="1"/>
            <a:r>
              <a:rPr lang="id-ID" altLang="en-US" sz="2400" dirty="0"/>
              <a:t>Abad Menengah muncul golongan </a:t>
            </a:r>
            <a:r>
              <a:rPr lang="id-ID" altLang="en-US" sz="2400" i="1" dirty="0"/>
              <a:t>Monarchomachen </a:t>
            </a:r>
            <a:r>
              <a:rPr lang="id-ID" altLang="en-US" sz="2400" dirty="0"/>
              <a:t>yang menolak kekuasaan absolut. Caranya dengan membuat </a:t>
            </a:r>
            <a:r>
              <a:rPr lang="id-ID" altLang="en-US" sz="2400" i="1" dirty="0"/>
              <a:t>Legez Fundamentalis</a:t>
            </a:r>
            <a:r>
              <a:rPr lang="id-ID" altLang="en-US" sz="24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 y="533401"/>
            <a:ext cx="9814560" cy="5592763"/>
          </a:xfrm>
          <a:solidFill>
            <a:schemeClr val="tx1">
              <a:lumMod val="50000"/>
              <a:lumOff val="50000"/>
            </a:schemeClr>
          </a:solidFill>
        </p:spPr>
        <p:txBody>
          <a:bodyPr>
            <a:normAutofit/>
          </a:bodyPr>
          <a:lstStyle/>
          <a:p>
            <a:pPr marL="514350" indent="-514350" algn="just">
              <a:buFont typeface="+mj-lt"/>
              <a:buAutoNum type="arabicPeriod" startAt="3"/>
            </a:pPr>
            <a:r>
              <a:rPr lang="en-US" sz="3600" dirty="0" err="1">
                <a:latin typeface="Arial" panose="020B0604020202020204" pitchFamily="34" charset="0"/>
                <a:cs typeface="Arial" panose="020B0604020202020204" pitchFamily="34" charset="0"/>
              </a:rPr>
              <a:t>Adanya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keinginan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dari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pembentuk</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negara</a:t>
            </a:r>
            <a:r>
              <a:rPr lang="en-US" sz="3600" dirty="0">
                <a:latin typeface="Arial" panose="020B0604020202020204" pitchFamily="34" charset="0"/>
                <a:cs typeface="Arial" panose="020B0604020202020204" pitchFamily="34" charset="0"/>
              </a:rPr>
              <a:t> yang </a:t>
            </a:r>
            <a:r>
              <a:rPr lang="en-US" sz="3600" dirty="0" err="1">
                <a:latin typeface="Arial" panose="020B0604020202020204" pitchFamily="34" charset="0"/>
                <a:cs typeface="Arial" panose="020B0604020202020204" pitchFamily="34" charset="0"/>
              </a:rPr>
              <a:t>baru</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untuk</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menjamin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tata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cara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penyelenggaraan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ketatanegaraan</a:t>
            </a:r>
            <a:r>
              <a:rPr lang="en-US" sz="3600" dirty="0">
                <a:latin typeface="Arial" panose="020B0604020202020204" pitchFamily="34" charset="0"/>
                <a:cs typeface="Arial" panose="020B0604020202020204" pitchFamily="34" charset="0"/>
              </a:rPr>
              <a:t>;</a:t>
            </a:r>
          </a:p>
          <a:p>
            <a:pPr marL="514350" indent="-514350" algn="just">
              <a:buFont typeface="+mj-lt"/>
              <a:buAutoNum type="arabicPeriod" startAt="3"/>
            </a:pPr>
            <a:r>
              <a:rPr lang="en-US" sz="3600" dirty="0" err="1">
                <a:latin typeface="Arial" panose="020B0604020202020204" pitchFamily="34" charset="0"/>
                <a:cs typeface="Arial" panose="020B0604020202020204" pitchFamily="34" charset="0"/>
              </a:rPr>
              <a:t>Adanya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keinginan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untuk</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menjamin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kerja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sama</a:t>
            </a:r>
            <a:r>
              <a:rPr lang="en-US" sz="3600" dirty="0">
                <a:latin typeface="Arial" panose="020B0604020202020204" pitchFamily="34" charset="0"/>
                <a:cs typeface="Arial" panose="020B0604020202020204" pitchFamily="34" charset="0"/>
              </a:rPr>
              <a:t> yang </a:t>
            </a:r>
            <a:r>
              <a:rPr lang="en-US" sz="3600" dirty="0" err="1">
                <a:latin typeface="Arial" panose="020B0604020202020204" pitchFamily="34" charset="0"/>
                <a:cs typeface="Arial" panose="020B0604020202020204" pitchFamily="34" charset="0"/>
              </a:rPr>
              <a:t>efektif</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antar</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negara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bagian</a:t>
            </a:r>
            <a:r>
              <a:rPr lang="en-US" sz="3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24331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609601"/>
            <a:ext cx="10271760" cy="5516563"/>
          </a:xfrm>
          <a:solidFill>
            <a:schemeClr val="tx1">
              <a:lumMod val="50000"/>
              <a:lumOff val="50000"/>
            </a:schemeClr>
          </a:solidFill>
        </p:spPr>
        <p:txBody>
          <a:bodyPr>
            <a:normAutofit/>
          </a:bodyPr>
          <a:lstStyle/>
          <a:p>
            <a:pPr algn="just"/>
            <a:r>
              <a:rPr lang="en-US" sz="3200" dirty="0" err="1">
                <a:latin typeface="Arial" panose="020B0604020202020204" pitchFamily="34" charset="0"/>
                <a:cs typeface="Arial" panose="020B0604020202020204" pitchFamily="34" charset="0"/>
              </a:rPr>
              <a:t>Paham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Konstitusionalisme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menurut</a:t>
            </a:r>
            <a:r>
              <a:rPr lang="en-US" sz="3200" dirty="0">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C.H.Mellwain</a:t>
            </a:r>
            <a:r>
              <a:rPr lang="en-US" sz="3200" b="1" dirty="0">
                <a:solidFill>
                  <a:srgbClr val="FF0000"/>
                </a:solidFill>
                <a:latin typeface="Arial" panose="020B0604020202020204" pitchFamily="34" charset="0"/>
                <a:cs typeface="Arial" panose="020B0604020202020204" pitchFamily="34" charset="0"/>
              </a:rPr>
              <a:t>,</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Menghendaki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dua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elemen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penting</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sekaligus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yakni</a:t>
            </a:r>
            <a:r>
              <a:rPr lang="en-US" sz="3200" dirty="0">
                <a:latin typeface="Arial" panose="020B0604020202020204" pitchFamily="34" charset="0"/>
                <a:cs typeface="Arial" panose="020B0604020202020204" pitchFamily="34" charset="0"/>
              </a:rPr>
              <a:t>:</a:t>
            </a:r>
          </a:p>
          <a:p>
            <a:pPr marL="514350" indent="-514350" algn="just">
              <a:buAutoNum type="arabicPeriod"/>
            </a:pPr>
            <a:r>
              <a:rPr lang="en-US" sz="3200" dirty="0" err="1">
                <a:latin typeface="Arial" panose="020B0604020202020204" pitchFamily="34" charset="0"/>
                <a:cs typeface="Arial" panose="020B0604020202020204" pitchFamily="34" charset="0"/>
              </a:rPr>
              <a:t>Hukum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menjadi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pembatas”bagi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kemungkinan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kesewenang-wenangan</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kekuasaan</a:t>
            </a:r>
            <a:r>
              <a:rPr lang="en-US" sz="3200" dirty="0">
                <a:latin typeface="Arial" panose="020B0604020202020204" pitchFamily="34" charset="0"/>
                <a:cs typeface="Arial" panose="020B0604020202020204" pitchFamily="34" charset="0"/>
              </a:rPr>
              <a:t>;</a:t>
            </a:r>
          </a:p>
          <a:p>
            <a:pPr marL="514350" indent="-514350" algn="just">
              <a:buAutoNum type="arabicPeriod"/>
            </a:pPr>
            <a:r>
              <a:rPr lang="en-US" sz="3200" dirty="0" err="1">
                <a:latin typeface="Arial" panose="020B0604020202020204" pitchFamily="34" charset="0"/>
                <a:cs typeface="Arial" panose="020B0604020202020204" pitchFamily="34" charset="0"/>
              </a:rPr>
              <a:t>Akuntabilitas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politik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sepenuhnya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dari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pemerintah</a:t>
            </a:r>
            <a:r>
              <a:rPr lang="en-US" sz="3200" dirty="0">
                <a:latin typeface="Arial" panose="020B0604020202020204" pitchFamily="34" charset="0"/>
                <a:cs typeface="Arial" panose="020B0604020202020204" pitchFamily="34" charset="0"/>
              </a:rPr>
              <a:t> (government) </a:t>
            </a:r>
            <a:r>
              <a:rPr lang="en-US" sz="3200" dirty="0" err="1">
                <a:latin typeface="Arial" panose="020B0604020202020204" pitchFamily="34" charset="0"/>
                <a:cs typeface="Arial" panose="020B0604020202020204" pitchFamily="34" charset="0"/>
              </a:rPr>
              <a:t>kepada</a:t>
            </a:r>
            <a:r>
              <a:rPr lang="en-US" sz="3200" dirty="0">
                <a:latin typeface="Arial" panose="020B0604020202020204" pitchFamily="34" charset="0"/>
                <a:cs typeface="Arial" panose="020B0604020202020204" pitchFamily="34" charset="0"/>
              </a:rPr>
              <a:t> yang </a:t>
            </a:r>
            <a:r>
              <a:rPr lang="en-US" sz="3200" dirty="0" err="1">
                <a:latin typeface="Arial" panose="020B0604020202020204" pitchFamily="34" charset="0"/>
                <a:cs typeface="Arial" panose="020B0604020202020204" pitchFamily="34" charset="0"/>
              </a:rPr>
              <a:t>diperintah</a:t>
            </a:r>
            <a:r>
              <a:rPr lang="en-US" sz="3200" dirty="0">
                <a:latin typeface="Arial" panose="020B0604020202020204" pitchFamily="34" charset="0"/>
                <a:cs typeface="Arial" panose="020B0604020202020204" pitchFamily="34" charset="0"/>
              </a:rPr>
              <a:t> (governed)</a:t>
            </a:r>
          </a:p>
          <a:p>
            <a:pPr marL="514350" indent="-514350" algn="just">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062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120" y="365760"/>
            <a:ext cx="10375392" cy="1325562"/>
          </a:xfrm>
          <a:solidFill>
            <a:schemeClr val="accent5">
              <a:lumMod val="75000"/>
            </a:schemeClr>
          </a:solidFill>
        </p:spPr>
        <p:txBody>
          <a:bodyPr>
            <a:normAutofit/>
          </a:bodyPr>
          <a:lstStyle/>
          <a:p>
            <a:pPr algn="ctr"/>
            <a:r>
              <a:rPr lang="en-US" sz="3600" b="1" dirty="0">
                <a:solidFill>
                  <a:srgbClr val="FF0000"/>
                </a:solidFill>
              </a:rPr>
              <a:t>SISTEM DEMOKRASI/KEDAULATAN RAKYAT</a:t>
            </a:r>
          </a:p>
        </p:txBody>
      </p:sp>
      <p:sp>
        <p:nvSpPr>
          <p:cNvPr id="3" name="Content Placeholder 2"/>
          <p:cNvSpPr>
            <a:spLocks noGrp="1"/>
          </p:cNvSpPr>
          <p:nvPr>
            <p:ph idx="1"/>
          </p:nvPr>
        </p:nvSpPr>
        <p:spPr>
          <a:xfrm>
            <a:off x="701040" y="1874520"/>
            <a:ext cx="9509760" cy="4678680"/>
          </a:xfrm>
        </p:spPr>
        <p:txBody>
          <a:bodyPr>
            <a:noAutofit/>
          </a:bodyPr>
          <a:lstStyle/>
          <a:p>
            <a:r>
              <a:rPr lang="en-US" sz="2400" dirty="0" err="1">
                <a:latin typeface="Arial" panose="020B0604020202020204" pitchFamily="34" charset="0"/>
                <a:cs typeface="Arial" panose="020B0604020202020204" pitchFamily="34" charset="0"/>
              </a:rPr>
              <a:t>Kedaulatan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rakyat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lahir</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dari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J.J.Rousseau</a:t>
            </a:r>
            <a:r>
              <a:rPr lang="en-US" sz="2400" dirty="0">
                <a:latin typeface="Arial" panose="020B0604020202020204" pitchFamily="34" charset="0"/>
                <a:cs typeface="Arial" panose="020B0604020202020204" pitchFamily="34" charset="0"/>
              </a:rPr>
              <a:t> yang </a:t>
            </a:r>
            <a:r>
              <a:rPr lang="en-US" sz="2400" dirty="0" err="1">
                <a:latin typeface="Arial" panose="020B0604020202020204" pitchFamily="34" charset="0"/>
                <a:cs typeface="Arial" panose="020B0604020202020204" pitchFamily="34" charset="0"/>
              </a:rPr>
              <a:t>berasal</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dari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ajaran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filsafatnya</a:t>
            </a:r>
            <a:r>
              <a:rPr lang="en-US" sz="2400" dirty="0">
                <a:latin typeface="Arial" panose="020B0604020202020204" pitchFamily="34" charset="0"/>
                <a:cs typeface="Arial" panose="020B0604020202020204" pitchFamily="34" charset="0"/>
              </a:rPr>
              <a:t> yang </a:t>
            </a:r>
            <a:r>
              <a:rPr lang="en-US" sz="2400" dirty="0" err="1">
                <a:latin typeface="Arial" panose="020B0604020202020204" pitchFamily="34" charset="0"/>
                <a:cs typeface="Arial" panose="020B0604020202020204" pitchFamily="34" charset="0"/>
              </a:rPr>
              <a:t>bersumber</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dari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perasaan</a:t>
            </a:r>
            <a:r>
              <a:rPr lang="en-US" sz="2400" dirty="0">
                <a:latin typeface="Arial" panose="020B0604020202020204" pitchFamily="34" charset="0"/>
                <a:cs typeface="Arial" panose="020B0604020202020204" pitchFamily="34" charset="0"/>
              </a:rPr>
              <a:t>”.</a:t>
            </a:r>
          </a:p>
          <a:p>
            <a:pPr algn="just"/>
            <a:r>
              <a:rPr lang="en-US" sz="2400" b="1" dirty="0" err="1">
                <a:latin typeface="Arial" panose="020B0604020202020204" pitchFamily="34" charset="0"/>
                <a:cs typeface="Arial" panose="020B0604020202020204" pitchFamily="34" charset="0"/>
              </a:rPr>
              <a:t>Menurut</a:t>
            </a:r>
            <a:r>
              <a:rPr lang="en-US" sz="24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J.J.Rousseau</a:t>
            </a:r>
            <a:r>
              <a:rPr lang="en-US" sz="2400" b="1"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tanpa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tata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tertib</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kekuasaan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manusia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akan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hidup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tidak</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aman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tidak</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tentram</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tanpa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tata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tertib</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manusia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merupakan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binatang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buas</a:t>
            </a:r>
            <a:r>
              <a:rPr lang="en-US"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“homo </a:t>
            </a:r>
            <a:r>
              <a:rPr lang="en-US" sz="2400" b="1" dirty="0" err="1">
                <a:latin typeface="Arial" panose="020B0604020202020204" pitchFamily="34" charset="0"/>
                <a:cs typeface="Arial" panose="020B0604020202020204" pitchFamily="34" charset="0"/>
              </a:rPr>
              <a:t>homini</a:t>
            </a:r>
            <a:r>
              <a:rPr lang="en-US" sz="2400" b="1" dirty="0">
                <a:latin typeface="Arial" panose="020B0604020202020204" pitchFamily="34" charset="0"/>
                <a:cs typeface="Arial" panose="020B0604020202020204" pitchFamily="34" charset="0"/>
              </a:rPr>
              <a:t> lupus” </a:t>
            </a:r>
            <a:r>
              <a:rPr lang="en-US" sz="2400" dirty="0" err="1">
                <a:latin typeface="Arial" panose="020B0604020202020204" pitchFamily="34" charset="0"/>
                <a:cs typeface="Arial" panose="020B0604020202020204" pitchFamily="34" charset="0"/>
              </a:rPr>
              <a:t>dan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kehidupan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akan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berubah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menjadi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perang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antar</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sesama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manusia</a:t>
            </a:r>
            <a:r>
              <a:rPr lang="en-US" sz="2400" dirty="0">
                <a:latin typeface="Arial" panose="020B0604020202020204" pitchFamily="34" charset="0"/>
                <a:cs typeface="Arial" panose="020B0604020202020204" pitchFamily="34" charset="0"/>
              </a:rPr>
              <a:t> </a:t>
            </a:r>
            <a:r>
              <a:rPr lang="en-US" sz="2400" b="1" dirty="0">
                <a:latin typeface="Arial" panose="020B0604020202020204" pitchFamily="34" charset="0"/>
                <a:cs typeface="Arial" panose="020B0604020202020204" pitchFamily="34" charset="0"/>
              </a:rPr>
              <a:t>“bellum </a:t>
            </a:r>
            <a:r>
              <a:rPr lang="en-US" sz="2400" b="1" dirty="0" err="1">
                <a:latin typeface="Arial" panose="020B0604020202020204" pitchFamily="34" charset="0"/>
                <a:cs typeface="Arial" panose="020B0604020202020204" pitchFamily="34" charset="0"/>
              </a:rPr>
              <a:t>omnium</a:t>
            </a:r>
            <a:r>
              <a:rPr lang="en-US" sz="2400" b="1" dirty="0">
                <a:latin typeface="Arial" panose="020B0604020202020204" pitchFamily="34" charset="0"/>
                <a:cs typeface="Arial" panose="020B0604020202020204" pitchFamily="34" charset="0"/>
              </a:rPr>
              <a:t> contra </a:t>
            </a:r>
            <a:r>
              <a:rPr lang="en-US" sz="2400" b="1" dirty="0" err="1">
                <a:latin typeface="Arial" panose="020B0604020202020204" pitchFamily="34" charset="0"/>
                <a:cs typeface="Arial" panose="020B0604020202020204" pitchFamily="34" charset="0"/>
              </a:rPr>
              <a:t>omnes</a:t>
            </a:r>
            <a:r>
              <a:rPr lang="en-US" sz="2400" b="1"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itulah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sebabnya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rakyat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bersepakat</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untuk</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mendirikan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negara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dan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untuk</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itu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mereka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mengadakan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perjanjian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masyarakat</a:t>
            </a:r>
            <a:r>
              <a:rPr 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53757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609601"/>
            <a:ext cx="9570720" cy="5516563"/>
          </a:xfrm>
          <a:solidFill>
            <a:schemeClr val="accent2">
              <a:lumMod val="75000"/>
            </a:schemeClr>
          </a:solidFill>
        </p:spPr>
        <p:txBody>
          <a:bodyPr>
            <a:normAutofit/>
          </a:bodyPr>
          <a:lstStyle/>
          <a:p>
            <a:pPr>
              <a:buNone/>
            </a:pPr>
            <a:r>
              <a:rPr lang="en-US" sz="3200" dirty="0" err="1"/>
              <a:t>Menurut</a:t>
            </a:r>
            <a:r>
              <a:rPr lang="en-US" sz="3200" dirty="0"/>
              <a:t> </a:t>
            </a:r>
            <a:r>
              <a:rPr lang="en-US" sz="3200" dirty="0" err="1"/>
              <a:t>pemikiran</a:t>
            </a:r>
            <a:r>
              <a:rPr lang="en-US" sz="3200" dirty="0"/>
              <a:t> </a:t>
            </a:r>
            <a:r>
              <a:rPr lang="en-US" sz="3200" dirty="0" err="1"/>
              <a:t>J.J.Rousseau</a:t>
            </a:r>
            <a:r>
              <a:rPr lang="en-US" sz="3200" dirty="0"/>
              <a:t>, </a:t>
            </a:r>
          </a:p>
          <a:p>
            <a:pPr algn="just">
              <a:buNone/>
            </a:pPr>
            <a:r>
              <a:rPr lang="en-US" sz="3200" dirty="0"/>
              <a:t>	“Rakyat </a:t>
            </a:r>
            <a:r>
              <a:rPr lang="en-US" sz="3200" dirty="0" err="1"/>
              <a:t>tidak</a:t>
            </a:r>
            <a:r>
              <a:rPr lang="en-US" sz="3200" dirty="0"/>
              <a:t> </a:t>
            </a:r>
            <a:r>
              <a:rPr lang="en-US" sz="3200" dirty="0" err="1"/>
              <a:t>menyerahkan</a:t>
            </a:r>
            <a:r>
              <a:rPr lang="en-US" sz="3200" dirty="0"/>
              <a:t> </a:t>
            </a:r>
            <a:r>
              <a:rPr lang="en-US" sz="3200" dirty="0" err="1"/>
              <a:t>kekuasaan</a:t>
            </a:r>
            <a:r>
              <a:rPr lang="en-US" sz="3200" dirty="0"/>
              <a:t> </a:t>
            </a:r>
            <a:r>
              <a:rPr lang="en-US" sz="3200" dirty="0" err="1"/>
              <a:t>kepada</a:t>
            </a:r>
            <a:r>
              <a:rPr lang="en-US" sz="3200" dirty="0"/>
              <a:t> </a:t>
            </a:r>
            <a:r>
              <a:rPr lang="en-US" sz="3200" dirty="0" err="1"/>
              <a:t>pihak</a:t>
            </a:r>
            <a:r>
              <a:rPr lang="en-US" sz="3200" dirty="0"/>
              <a:t> </a:t>
            </a:r>
            <a:r>
              <a:rPr lang="en-US" sz="3200" dirty="0" err="1"/>
              <a:t>penguasa</a:t>
            </a:r>
            <a:r>
              <a:rPr lang="en-US" sz="3200" dirty="0"/>
              <a:t>, </a:t>
            </a:r>
            <a:r>
              <a:rPr lang="en-US" sz="3200" dirty="0" err="1"/>
              <a:t>karena</a:t>
            </a:r>
            <a:r>
              <a:rPr lang="en-US" sz="3200" dirty="0"/>
              <a:t> </a:t>
            </a:r>
            <a:r>
              <a:rPr lang="en-US" sz="3200" dirty="0" err="1"/>
              <a:t>ada</a:t>
            </a:r>
            <a:r>
              <a:rPr lang="en-US" sz="3200" dirty="0"/>
              <a:t> </a:t>
            </a:r>
            <a:r>
              <a:rPr lang="en-US" sz="3200" dirty="0" err="1"/>
              <a:t>perjanjian</a:t>
            </a:r>
            <a:r>
              <a:rPr lang="en-US" sz="3200" dirty="0"/>
              <a:t> </a:t>
            </a:r>
            <a:r>
              <a:rPr lang="en-US" sz="3200" dirty="0" err="1"/>
              <a:t>masyarakat</a:t>
            </a:r>
            <a:r>
              <a:rPr lang="en-US" sz="3200" dirty="0"/>
              <a:t> </a:t>
            </a:r>
            <a:r>
              <a:rPr lang="en-US" sz="3200" dirty="0" err="1"/>
              <a:t>individu-individu</a:t>
            </a:r>
            <a:r>
              <a:rPr lang="en-US" sz="3200" dirty="0"/>
              <a:t> </a:t>
            </a:r>
            <a:r>
              <a:rPr lang="en-US" sz="3200" dirty="0" err="1"/>
              <a:t>tadi</a:t>
            </a:r>
            <a:r>
              <a:rPr lang="en-US" sz="3200" dirty="0"/>
              <a:t> </a:t>
            </a:r>
            <a:r>
              <a:rPr lang="en-US" sz="3200" dirty="0" err="1"/>
              <a:t>menyerahkan</a:t>
            </a:r>
            <a:r>
              <a:rPr lang="en-US" sz="3200" dirty="0"/>
              <a:t> </a:t>
            </a:r>
            <a:r>
              <a:rPr lang="en-US" sz="3200" dirty="0" err="1"/>
              <a:t>haknya</a:t>
            </a:r>
            <a:r>
              <a:rPr lang="en-US" sz="3200" dirty="0"/>
              <a:t> </a:t>
            </a:r>
            <a:r>
              <a:rPr lang="en-US" sz="3200" dirty="0" err="1"/>
              <a:t>kepada</a:t>
            </a:r>
            <a:r>
              <a:rPr lang="en-US" sz="3200" dirty="0"/>
              <a:t> </a:t>
            </a:r>
            <a:r>
              <a:rPr lang="en-US" sz="3200" dirty="0" err="1"/>
              <a:t>rakyat</a:t>
            </a:r>
            <a:r>
              <a:rPr lang="en-US" sz="3200" dirty="0"/>
              <a:t> </a:t>
            </a:r>
            <a:r>
              <a:rPr lang="en-US" sz="3200" dirty="0" err="1"/>
              <a:t>sendiri</a:t>
            </a:r>
            <a:r>
              <a:rPr lang="en-US" sz="3200" dirty="0"/>
              <a:t> </a:t>
            </a:r>
            <a:r>
              <a:rPr lang="en-US" sz="3200" dirty="0" err="1"/>
              <a:t>sebagai</a:t>
            </a:r>
            <a:r>
              <a:rPr lang="en-US" sz="3200" dirty="0"/>
              <a:t> </a:t>
            </a:r>
            <a:r>
              <a:rPr lang="en-US" sz="3200" dirty="0" err="1"/>
              <a:t>satu</a:t>
            </a:r>
            <a:r>
              <a:rPr lang="en-US" sz="3200" dirty="0"/>
              <a:t> </a:t>
            </a:r>
            <a:r>
              <a:rPr lang="en-US" sz="3200" dirty="0" err="1"/>
              <a:t>keseluruhan</a:t>
            </a:r>
            <a:r>
              <a:rPr lang="en-US" sz="3200" dirty="0"/>
              <a:t>. </a:t>
            </a:r>
            <a:r>
              <a:rPr lang="en-US" sz="3200" dirty="0" err="1"/>
              <a:t>Penguasa</a:t>
            </a:r>
            <a:r>
              <a:rPr lang="en-US" sz="3200" dirty="0"/>
              <a:t> </a:t>
            </a:r>
            <a:r>
              <a:rPr lang="en-US" sz="3200" dirty="0" err="1"/>
              <a:t>menjalankan</a:t>
            </a:r>
            <a:r>
              <a:rPr lang="en-US" sz="3200" dirty="0"/>
              <a:t> </a:t>
            </a:r>
            <a:r>
              <a:rPr lang="en-US" sz="3200" dirty="0" err="1"/>
              <a:t>kekuasaannya</a:t>
            </a:r>
            <a:r>
              <a:rPr lang="en-US" sz="3200" dirty="0"/>
              <a:t> </a:t>
            </a:r>
            <a:r>
              <a:rPr lang="en-US" sz="3200" dirty="0" err="1"/>
              <a:t>tidak</a:t>
            </a:r>
            <a:r>
              <a:rPr lang="en-US" sz="3200" dirty="0"/>
              <a:t> </a:t>
            </a:r>
            <a:r>
              <a:rPr lang="en-US" sz="3200" dirty="0" err="1"/>
              <a:t>karena</a:t>
            </a:r>
            <a:r>
              <a:rPr lang="en-US" sz="3200" dirty="0"/>
              <a:t> </a:t>
            </a:r>
            <a:r>
              <a:rPr lang="en-US" sz="3200" dirty="0" err="1"/>
              <a:t>haknya</a:t>
            </a:r>
            <a:r>
              <a:rPr lang="en-US" sz="3200" dirty="0"/>
              <a:t> </a:t>
            </a:r>
            <a:r>
              <a:rPr lang="en-US" sz="3200" dirty="0" err="1"/>
              <a:t>sendiri</a:t>
            </a:r>
            <a:r>
              <a:rPr lang="en-US" sz="3200" dirty="0"/>
              <a:t>, </a:t>
            </a:r>
            <a:r>
              <a:rPr lang="en-US" sz="3200" dirty="0" err="1"/>
              <a:t>melainkan</a:t>
            </a:r>
            <a:r>
              <a:rPr lang="en-US" sz="3200" dirty="0"/>
              <a:t> </a:t>
            </a:r>
            <a:r>
              <a:rPr lang="en-US" sz="3200" dirty="0" err="1"/>
              <a:t>karena</a:t>
            </a:r>
            <a:r>
              <a:rPr lang="en-US" sz="3200" dirty="0"/>
              <a:t> </a:t>
            </a:r>
            <a:r>
              <a:rPr lang="en-US" sz="3200" dirty="0" err="1"/>
              <a:t>mandataris</a:t>
            </a:r>
            <a:r>
              <a:rPr lang="en-US" sz="3200" dirty="0"/>
              <a:t> </a:t>
            </a:r>
            <a:r>
              <a:rPr lang="en-US" sz="3200" dirty="0" err="1"/>
              <a:t>rakyat</a:t>
            </a:r>
            <a:r>
              <a:rPr lang="en-US" sz="3200" dirty="0"/>
              <a:t>, </a:t>
            </a:r>
            <a:r>
              <a:rPr lang="en-US" sz="3200" dirty="0" err="1"/>
              <a:t>sewaktu-waktu</a:t>
            </a:r>
            <a:r>
              <a:rPr lang="en-US" sz="3200" dirty="0"/>
              <a:t> </a:t>
            </a:r>
            <a:r>
              <a:rPr lang="en-US" sz="3200" dirty="0" err="1"/>
              <a:t>rakyat</a:t>
            </a:r>
            <a:r>
              <a:rPr lang="en-US" sz="3200" dirty="0"/>
              <a:t> </a:t>
            </a:r>
            <a:r>
              <a:rPr lang="en-US" sz="3200" dirty="0" err="1"/>
              <a:t>dapat</a:t>
            </a:r>
            <a:r>
              <a:rPr lang="en-US" sz="3200" dirty="0"/>
              <a:t> </a:t>
            </a:r>
            <a:r>
              <a:rPr lang="en-US" sz="3200" dirty="0" err="1"/>
              <a:t>merubah</a:t>
            </a:r>
            <a:r>
              <a:rPr lang="en-US" sz="3200" dirty="0"/>
              <a:t>/</a:t>
            </a:r>
            <a:r>
              <a:rPr lang="en-US" sz="3200" dirty="0" err="1"/>
              <a:t>menarik</a:t>
            </a:r>
            <a:r>
              <a:rPr lang="en-US" sz="3200" dirty="0"/>
              <a:t> </a:t>
            </a:r>
            <a:r>
              <a:rPr lang="en-US" sz="3200" dirty="0" err="1"/>
              <a:t>kembali</a:t>
            </a:r>
            <a:r>
              <a:rPr lang="en-US" sz="3200" dirty="0"/>
              <a:t> </a:t>
            </a:r>
            <a:r>
              <a:rPr lang="en-US" sz="3200" dirty="0" err="1"/>
              <a:t>mandat</a:t>
            </a:r>
            <a:r>
              <a:rPr lang="en-US" sz="3200" dirty="0"/>
              <a:t> </a:t>
            </a:r>
            <a:r>
              <a:rPr lang="en-US" sz="3200" dirty="0" err="1"/>
              <a:t>itu</a:t>
            </a:r>
            <a:r>
              <a:rPr lang="en-US" sz="3200" dirty="0"/>
              <a:t>.”</a:t>
            </a:r>
          </a:p>
        </p:txBody>
      </p:sp>
    </p:spTree>
    <p:extLst>
      <p:ext uri="{BB962C8B-B14F-4D97-AF65-F5344CB8AC3E}">
        <p14:creationId xmlns:p14="http://schemas.microsoft.com/office/powerpoint/2010/main" val="3845649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6760" y="609600"/>
            <a:ext cx="9464040" cy="5867400"/>
          </a:xfrm>
        </p:spPr>
        <p:txBody>
          <a:bodyPr>
            <a:normAutofit/>
          </a:bodyPr>
          <a:lstStyle/>
          <a:p>
            <a:pPr marL="0" indent="0" algn="just">
              <a:buNone/>
            </a:pPr>
            <a:r>
              <a:rPr lang="en-US" sz="2400" dirty="0"/>
              <a:t>Dari </a:t>
            </a:r>
            <a:r>
              <a:rPr lang="en-US" sz="2400" dirty="0" err="1"/>
              <a:t>pemikiran</a:t>
            </a:r>
            <a:r>
              <a:rPr lang="en-US" sz="2400" dirty="0"/>
              <a:t> </a:t>
            </a:r>
            <a:r>
              <a:rPr lang="en-US" sz="2400" dirty="0" err="1"/>
              <a:t>J.J.Rouseau</a:t>
            </a:r>
            <a:r>
              <a:rPr lang="en-US" sz="2400" dirty="0"/>
              <a:t> </a:t>
            </a:r>
            <a:r>
              <a:rPr lang="en-US" sz="2400" dirty="0" err="1"/>
              <a:t>diatas</a:t>
            </a:r>
            <a:r>
              <a:rPr lang="en-US" sz="2400" dirty="0"/>
              <a:t>, </a:t>
            </a:r>
            <a:r>
              <a:rPr lang="en-US" sz="2400" dirty="0" err="1"/>
              <a:t>terdapat</a:t>
            </a:r>
            <a:r>
              <a:rPr lang="en-US" sz="2400" dirty="0"/>
              <a:t> </a:t>
            </a:r>
            <a:r>
              <a:rPr lang="en-US" sz="2400" dirty="0" err="1"/>
              <a:t>beberapa</a:t>
            </a:r>
            <a:r>
              <a:rPr lang="en-US" sz="2400" dirty="0"/>
              <a:t> </a:t>
            </a:r>
            <a:r>
              <a:rPr lang="en-US" sz="2400" dirty="0" err="1"/>
              <a:t>konstruksi</a:t>
            </a:r>
            <a:r>
              <a:rPr lang="en-US" sz="2400" dirty="0"/>
              <a:t> </a:t>
            </a:r>
            <a:r>
              <a:rPr lang="en-US" sz="2400" dirty="0" err="1"/>
              <a:t>pemikirannya</a:t>
            </a:r>
            <a:r>
              <a:rPr lang="en-US" sz="2400" dirty="0"/>
              <a:t>, </a:t>
            </a:r>
            <a:r>
              <a:rPr lang="en-US" sz="2400" dirty="0" err="1"/>
              <a:t>yakni</a:t>
            </a:r>
            <a:r>
              <a:rPr lang="en-US" sz="2400" dirty="0"/>
              <a:t>:</a:t>
            </a:r>
          </a:p>
          <a:p>
            <a:pPr marL="514350" indent="-514350" algn="just">
              <a:buAutoNum type="arabicPeriod"/>
            </a:pPr>
            <a:r>
              <a:rPr lang="en-US" sz="2400" dirty="0" err="1"/>
              <a:t>Menurut</a:t>
            </a:r>
            <a:r>
              <a:rPr lang="en-US" sz="2400" dirty="0"/>
              <a:t> </a:t>
            </a:r>
            <a:r>
              <a:rPr lang="en-US" sz="2400" dirty="0" err="1"/>
              <a:t>konstruksi</a:t>
            </a:r>
            <a:r>
              <a:rPr lang="en-US" sz="2400" dirty="0"/>
              <a:t> yang </a:t>
            </a:r>
            <a:r>
              <a:rPr lang="en-US" sz="2400" dirty="0" err="1"/>
              <a:t>pertama</a:t>
            </a:r>
            <a:r>
              <a:rPr lang="en-US" sz="2400" dirty="0"/>
              <a:t>, </a:t>
            </a:r>
            <a:r>
              <a:rPr lang="en-US" sz="2400" dirty="0" err="1"/>
              <a:t>rakyat</a:t>
            </a:r>
            <a:r>
              <a:rPr lang="en-US" sz="2400" dirty="0"/>
              <a:t> yang </a:t>
            </a:r>
            <a:r>
              <a:rPr lang="en-US" sz="2400" dirty="0" err="1"/>
              <a:t>sudah</a:t>
            </a:r>
            <a:r>
              <a:rPr lang="en-US" sz="2400" dirty="0"/>
              <a:t> </a:t>
            </a:r>
            <a:r>
              <a:rPr lang="en-US" sz="2400" dirty="0" err="1"/>
              <a:t>menyerahkan</a:t>
            </a:r>
            <a:r>
              <a:rPr lang="en-US" sz="2400" dirty="0"/>
              <a:t> </a:t>
            </a:r>
            <a:r>
              <a:rPr lang="en-US" sz="2400" dirty="0" err="1"/>
              <a:t>kekuasaannya</a:t>
            </a:r>
            <a:r>
              <a:rPr lang="en-US" sz="2400" dirty="0"/>
              <a:t> </a:t>
            </a:r>
            <a:r>
              <a:rPr lang="en-US" sz="2400" dirty="0" err="1"/>
              <a:t>kepada</a:t>
            </a:r>
            <a:r>
              <a:rPr lang="en-US" sz="2400" dirty="0"/>
              <a:t> </a:t>
            </a:r>
            <a:r>
              <a:rPr lang="en-US" sz="2400" dirty="0" err="1"/>
              <a:t>penguasa</a:t>
            </a:r>
            <a:r>
              <a:rPr lang="en-US" sz="2400" dirty="0"/>
              <a:t> </a:t>
            </a:r>
            <a:r>
              <a:rPr lang="en-US" sz="2400" dirty="0" err="1"/>
              <a:t>sudah</a:t>
            </a:r>
            <a:r>
              <a:rPr lang="en-US" sz="2400" dirty="0"/>
              <a:t> </a:t>
            </a:r>
            <a:r>
              <a:rPr lang="en-US" sz="2400" dirty="0" err="1"/>
              <a:t>tidak</a:t>
            </a:r>
            <a:r>
              <a:rPr lang="en-US" sz="2400" dirty="0"/>
              <a:t> </a:t>
            </a:r>
            <a:r>
              <a:rPr lang="en-US" sz="2400" dirty="0" err="1"/>
              <a:t>berdaulat</a:t>
            </a:r>
            <a:r>
              <a:rPr lang="en-US" sz="2400" dirty="0"/>
              <a:t> </a:t>
            </a:r>
            <a:r>
              <a:rPr lang="en-US" sz="2400" dirty="0" err="1"/>
              <a:t>lagi</a:t>
            </a:r>
            <a:r>
              <a:rPr lang="en-US" sz="2400" dirty="0"/>
              <a:t> yang </a:t>
            </a:r>
            <a:r>
              <a:rPr lang="en-US" sz="2400" dirty="0" err="1"/>
              <a:t>berdaulat</a:t>
            </a:r>
            <a:r>
              <a:rPr lang="en-US" sz="2400" dirty="0"/>
              <a:t> </a:t>
            </a:r>
            <a:r>
              <a:rPr lang="en-US" sz="2400" dirty="0" err="1"/>
              <a:t>adalah</a:t>
            </a:r>
            <a:r>
              <a:rPr lang="en-US" sz="2400" dirty="0"/>
              <a:t> </a:t>
            </a:r>
            <a:r>
              <a:rPr lang="en-US" sz="2400" dirty="0" err="1"/>
              <a:t>penguasa</a:t>
            </a:r>
            <a:r>
              <a:rPr lang="en-US" sz="2400" dirty="0"/>
              <a:t>;</a:t>
            </a:r>
          </a:p>
          <a:p>
            <a:pPr marL="514350" indent="-514350" algn="just">
              <a:buAutoNum type="arabicPeriod"/>
            </a:pPr>
            <a:r>
              <a:rPr lang="en-US" sz="2400" dirty="0" err="1"/>
              <a:t>Pada</a:t>
            </a:r>
            <a:r>
              <a:rPr lang="en-US" sz="2400" dirty="0"/>
              <a:t> </a:t>
            </a:r>
            <a:r>
              <a:rPr lang="en-US" sz="2400" dirty="0" err="1"/>
              <a:t>konstruksi</a:t>
            </a:r>
            <a:r>
              <a:rPr lang="en-US" sz="2400" dirty="0"/>
              <a:t> yang </a:t>
            </a:r>
            <a:r>
              <a:rPr lang="en-US" sz="2400" dirty="0" err="1"/>
              <a:t>kedua</a:t>
            </a:r>
            <a:r>
              <a:rPr lang="en-US" sz="2400" dirty="0"/>
              <a:t>, </a:t>
            </a:r>
            <a:r>
              <a:rPr lang="en-US" sz="2400" dirty="0" err="1"/>
              <a:t>rakyat</a:t>
            </a:r>
            <a:r>
              <a:rPr lang="en-US" sz="2400" dirty="0"/>
              <a:t> </a:t>
            </a:r>
            <a:r>
              <a:rPr lang="en-US" sz="2400" dirty="0" err="1"/>
              <a:t>masih</a:t>
            </a:r>
            <a:r>
              <a:rPr lang="en-US" sz="2400" dirty="0"/>
              <a:t> </a:t>
            </a:r>
            <a:r>
              <a:rPr lang="en-US" sz="2400" dirty="0" err="1"/>
              <a:t>dapat</a:t>
            </a:r>
            <a:r>
              <a:rPr lang="en-US" sz="2400" dirty="0"/>
              <a:t> </a:t>
            </a:r>
            <a:r>
              <a:rPr lang="en-US" sz="2400" dirty="0" err="1"/>
              <a:t>menggantikan</a:t>
            </a:r>
            <a:r>
              <a:rPr lang="en-US" sz="2400" dirty="0"/>
              <a:t> </a:t>
            </a:r>
            <a:r>
              <a:rPr lang="en-US" sz="2400" dirty="0" err="1"/>
              <a:t>penguasa</a:t>
            </a:r>
            <a:r>
              <a:rPr lang="en-US" sz="2400" dirty="0"/>
              <a:t> yang </a:t>
            </a:r>
            <a:r>
              <a:rPr lang="en-US" sz="2400" dirty="0" err="1"/>
              <a:t>telah</a:t>
            </a:r>
            <a:r>
              <a:rPr lang="en-US" sz="2400" dirty="0"/>
              <a:t> </a:t>
            </a:r>
            <a:r>
              <a:rPr lang="en-US" sz="2400" dirty="0" err="1"/>
              <a:t>melanggar</a:t>
            </a:r>
            <a:r>
              <a:rPr lang="en-US" sz="2400" dirty="0"/>
              <a:t> </a:t>
            </a:r>
            <a:r>
              <a:rPr lang="en-US" sz="2400" dirty="0" err="1"/>
              <a:t>perjanjian</a:t>
            </a:r>
            <a:r>
              <a:rPr lang="en-US" sz="2400" dirty="0"/>
              <a:t> </a:t>
            </a:r>
            <a:r>
              <a:rPr lang="en-US" sz="2400" dirty="0" err="1"/>
              <a:t>masyarakat</a:t>
            </a:r>
            <a:r>
              <a:rPr lang="en-US" sz="2400" dirty="0"/>
              <a:t> </a:t>
            </a:r>
            <a:r>
              <a:rPr lang="en-US" sz="2400" dirty="0" err="1"/>
              <a:t>dengan</a:t>
            </a:r>
            <a:r>
              <a:rPr lang="en-US" sz="2400" dirty="0"/>
              <a:t> </a:t>
            </a:r>
            <a:r>
              <a:rPr lang="en-US" sz="2400" dirty="0" err="1"/>
              <a:t>penguasa</a:t>
            </a:r>
            <a:r>
              <a:rPr lang="en-US" sz="2400" dirty="0"/>
              <a:t> yang lain </a:t>
            </a:r>
            <a:r>
              <a:rPr lang="en-US" sz="2400" dirty="0" err="1"/>
              <a:t>dan</a:t>
            </a:r>
            <a:r>
              <a:rPr lang="en-US" sz="2400" dirty="0"/>
              <a:t> </a:t>
            </a:r>
            <a:r>
              <a:rPr lang="en-US" sz="2400" dirty="0" err="1"/>
              <a:t>berpindah</a:t>
            </a:r>
            <a:r>
              <a:rPr lang="en-US" sz="2400" dirty="0"/>
              <a:t> </a:t>
            </a:r>
            <a:r>
              <a:rPr lang="en-US" sz="2400" dirty="0" err="1"/>
              <a:t>kepada</a:t>
            </a:r>
            <a:r>
              <a:rPr lang="en-US" sz="2400" dirty="0"/>
              <a:t> </a:t>
            </a:r>
            <a:r>
              <a:rPr lang="en-US" sz="2400" dirty="0" err="1"/>
              <a:t>penguasa</a:t>
            </a:r>
            <a:r>
              <a:rPr lang="en-US" sz="2400" dirty="0"/>
              <a:t> lain;</a:t>
            </a:r>
          </a:p>
          <a:p>
            <a:pPr marL="514350" indent="-514350" algn="just">
              <a:buAutoNum type="arabicPeriod"/>
            </a:pPr>
            <a:r>
              <a:rPr lang="en-US" sz="2400" dirty="0" err="1"/>
              <a:t>Konstruksi</a:t>
            </a:r>
            <a:r>
              <a:rPr lang="en-US" sz="2400" dirty="0"/>
              <a:t> yang </a:t>
            </a:r>
            <a:r>
              <a:rPr lang="en-US" sz="2400" dirty="0" err="1"/>
              <a:t>ketiga</a:t>
            </a:r>
            <a:r>
              <a:rPr lang="en-US" sz="2400" dirty="0"/>
              <a:t>, </a:t>
            </a:r>
            <a:r>
              <a:rPr lang="en-US" sz="2400" dirty="0" err="1"/>
              <a:t>rakyat</a:t>
            </a:r>
            <a:r>
              <a:rPr lang="en-US" sz="2400" dirty="0"/>
              <a:t> yang </a:t>
            </a:r>
            <a:r>
              <a:rPr lang="en-US" sz="2400" dirty="0" err="1"/>
              <a:t>berdaulat</a:t>
            </a:r>
            <a:r>
              <a:rPr lang="en-US" sz="2400" dirty="0"/>
              <a:t> </a:t>
            </a:r>
            <a:r>
              <a:rPr lang="en-US" sz="2400" dirty="0" err="1"/>
              <a:t>itu</a:t>
            </a:r>
            <a:r>
              <a:rPr lang="en-US" sz="2400" dirty="0"/>
              <a:t> </a:t>
            </a:r>
            <a:r>
              <a:rPr lang="en-US" sz="2400" dirty="0" err="1"/>
              <a:t>hanya</a:t>
            </a:r>
            <a:r>
              <a:rPr lang="en-US" sz="2400" dirty="0"/>
              <a:t> </a:t>
            </a:r>
            <a:r>
              <a:rPr lang="en-US" sz="2400" dirty="0" err="1"/>
              <a:t>merupakan</a:t>
            </a:r>
            <a:r>
              <a:rPr lang="en-US" sz="2400" dirty="0"/>
              <a:t> </a:t>
            </a:r>
            <a:r>
              <a:rPr lang="en-US" sz="2400" dirty="0" err="1"/>
              <a:t>suatu</a:t>
            </a:r>
            <a:r>
              <a:rPr lang="en-US" sz="2400" dirty="0"/>
              <a:t> </a:t>
            </a:r>
            <a:r>
              <a:rPr lang="en-US" sz="2400" dirty="0" err="1"/>
              <a:t>fiksi</a:t>
            </a:r>
            <a:r>
              <a:rPr lang="en-US" sz="2400" dirty="0"/>
              <a:t> </a:t>
            </a:r>
            <a:r>
              <a:rPr lang="en-US" sz="2400" dirty="0" err="1"/>
              <a:t>saja</a:t>
            </a:r>
            <a:r>
              <a:rPr lang="en-US" sz="2400" dirty="0"/>
              <a:t>, </a:t>
            </a:r>
            <a:r>
              <a:rPr lang="en-US" sz="2400" dirty="0" err="1"/>
              <a:t>karena</a:t>
            </a:r>
            <a:r>
              <a:rPr lang="en-US" sz="2400" dirty="0"/>
              <a:t> </a:t>
            </a:r>
            <a:r>
              <a:rPr lang="en-US" sz="2400" dirty="0" err="1"/>
              <a:t>rakyat</a:t>
            </a:r>
            <a:r>
              <a:rPr lang="en-US" sz="2400" dirty="0"/>
              <a:t> </a:t>
            </a:r>
            <a:r>
              <a:rPr lang="en-US" sz="2400" dirty="0" err="1"/>
              <a:t>dapt</a:t>
            </a:r>
            <a:r>
              <a:rPr lang="en-US" sz="2400" dirty="0"/>
              <a:t> </a:t>
            </a:r>
            <a:r>
              <a:rPr lang="en-US" sz="2400" dirty="0" err="1"/>
              <a:t>mewakilkan</a:t>
            </a:r>
            <a:r>
              <a:rPr lang="en-US" sz="2400" dirty="0"/>
              <a:t> </a:t>
            </a:r>
            <a:r>
              <a:rPr lang="en-US" sz="2400" dirty="0" err="1"/>
              <a:t>kekuasaanya</a:t>
            </a:r>
            <a:r>
              <a:rPr lang="en-US" sz="2400" dirty="0"/>
              <a:t> </a:t>
            </a:r>
            <a:r>
              <a:rPr lang="en-US" sz="2400" dirty="0" err="1"/>
              <a:t>dengan</a:t>
            </a:r>
            <a:r>
              <a:rPr lang="en-US" sz="2400" dirty="0"/>
              <a:t> </a:t>
            </a:r>
            <a:r>
              <a:rPr lang="en-US" sz="2400" dirty="0" err="1"/>
              <a:t>berbagai</a:t>
            </a:r>
            <a:r>
              <a:rPr lang="en-US" sz="2400" dirty="0"/>
              <a:t> </a:t>
            </a:r>
            <a:r>
              <a:rPr lang="en-US" sz="2400" dirty="0" err="1"/>
              <a:t>macam</a:t>
            </a:r>
            <a:r>
              <a:rPr lang="en-US" sz="2400" dirty="0"/>
              <a:t> </a:t>
            </a:r>
            <a:r>
              <a:rPr lang="en-US" sz="2400" dirty="0" err="1"/>
              <a:t>cara</a:t>
            </a:r>
            <a:r>
              <a:rPr lang="en-US" sz="2400" dirty="0"/>
              <a:t>, </a:t>
            </a:r>
            <a:r>
              <a:rPr lang="en-US" sz="2400" dirty="0" err="1"/>
              <a:t>misalnya</a:t>
            </a:r>
            <a:r>
              <a:rPr lang="en-US" sz="2400" dirty="0"/>
              <a:t> </a:t>
            </a:r>
            <a:r>
              <a:rPr lang="en-US" sz="2400" dirty="0" err="1"/>
              <a:t>mewakilkan</a:t>
            </a:r>
            <a:r>
              <a:rPr lang="en-US" sz="2400" dirty="0"/>
              <a:t> </a:t>
            </a:r>
            <a:r>
              <a:rPr lang="en-US" sz="2400" dirty="0" err="1"/>
              <a:t>kepada</a:t>
            </a:r>
            <a:r>
              <a:rPr lang="en-US" sz="2400" dirty="0"/>
              <a:t> </a:t>
            </a:r>
            <a:r>
              <a:rPr lang="en-US" sz="2400" dirty="0" err="1"/>
              <a:t>seorang</a:t>
            </a:r>
            <a:r>
              <a:rPr lang="en-US" sz="2400" dirty="0"/>
              <a:t> </a:t>
            </a:r>
            <a:r>
              <a:rPr lang="en-US" sz="2400" dirty="0" err="1"/>
              <a:t>saja</a:t>
            </a:r>
            <a:r>
              <a:rPr lang="en-US" sz="2400" dirty="0"/>
              <a:t> </a:t>
            </a:r>
            <a:r>
              <a:rPr lang="en-US" sz="2400" dirty="0" err="1"/>
              <a:t>atau</a:t>
            </a:r>
            <a:r>
              <a:rPr lang="en-US" sz="2400" dirty="0"/>
              <a:t> </a:t>
            </a:r>
            <a:r>
              <a:rPr lang="en-US" sz="2400" dirty="0" err="1"/>
              <a:t>koprs</a:t>
            </a:r>
            <a:r>
              <a:rPr lang="en-US" sz="2400" dirty="0"/>
              <a:t> </a:t>
            </a:r>
            <a:r>
              <a:rPr lang="en-US" sz="2400" dirty="0" err="1"/>
              <a:t>pemilih</a:t>
            </a:r>
            <a:r>
              <a:rPr lang="en-US" sz="2400" dirty="0"/>
              <a:t> </a:t>
            </a:r>
            <a:r>
              <a:rPr lang="en-US" sz="2400" dirty="0" err="1"/>
              <a:t>bahkan</a:t>
            </a:r>
            <a:r>
              <a:rPr lang="en-US" sz="2400" dirty="0"/>
              <a:t> </a:t>
            </a:r>
            <a:r>
              <a:rPr lang="en-US" sz="2400" dirty="0" err="1"/>
              <a:t>secara</a:t>
            </a:r>
            <a:r>
              <a:rPr lang="en-US" sz="2400" dirty="0"/>
              <a:t> </a:t>
            </a:r>
            <a:r>
              <a:rPr lang="en-US" sz="2400" dirty="0" err="1"/>
              <a:t>turun</a:t>
            </a:r>
            <a:r>
              <a:rPr lang="en-US" sz="2400" dirty="0"/>
              <a:t> </a:t>
            </a:r>
            <a:r>
              <a:rPr lang="en-US" sz="2400" dirty="0" err="1"/>
              <a:t>temurun</a:t>
            </a:r>
            <a:r>
              <a:rPr lang="en-US" sz="2400" dirty="0"/>
              <a:t>.</a:t>
            </a:r>
          </a:p>
        </p:txBody>
      </p:sp>
    </p:spTree>
    <p:extLst>
      <p:ext uri="{BB962C8B-B14F-4D97-AF65-F5344CB8AC3E}">
        <p14:creationId xmlns:p14="http://schemas.microsoft.com/office/powerpoint/2010/main" val="2989184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20" y="533401"/>
            <a:ext cx="9555480" cy="5592763"/>
          </a:xfrm>
          <a:solidFill>
            <a:schemeClr val="accent2">
              <a:lumMod val="75000"/>
            </a:schemeClr>
          </a:solidFill>
        </p:spPr>
        <p:txBody>
          <a:bodyPr>
            <a:normAutofit/>
          </a:bodyPr>
          <a:lstStyle/>
          <a:p>
            <a:r>
              <a:rPr lang="en-US" sz="2800" dirty="0" err="1"/>
              <a:t>Secara</a:t>
            </a:r>
            <a:r>
              <a:rPr lang="en-US" sz="2800" dirty="0"/>
              <a:t> </a:t>
            </a:r>
            <a:r>
              <a:rPr lang="en-US" sz="2800" dirty="0" err="1"/>
              <a:t>etimologis</a:t>
            </a:r>
            <a:r>
              <a:rPr lang="en-US" sz="2800" dirty="0"/>
              <a:t> (</a:t>
            </a:r>
            <a:r>
              <a:rPr lang="en-US" sz="2800" dirty="0" err="1"/>
              <a:t>bahasa</a:t>
            </a:r>
            <a:r>
              <a:rPr lang="en-US" sz="2800" dirty="0"/>
              <a:t>) </a:t>
            </a:r>
            <a:r>
              <a:rPr lang="en-US" sz="2800" dirty="0" err="1"/>
              <a:t>terdiri</a:t>
            </a:r>
            <a:r>
              <a:rPr lang="en-US" sz="2800" dirty="0"/>
              <a:t> </a:t>
            </a:r>
            <a:r>
              <a:rPr lang="en-US" sz="2800" dirty="0" err="1"/>
              <a:t>dari</a:t>
            </a:r>
            <a:r>
              <a:rPr lang="en-US" sz="2800" dirty="0"/>
              <a:t> </a:t>
            </a:r>
            <a:r>
              <a:rPr lang="en-US" sz="2800" dirty="0" err="1"/>
              <a:t>dua</a:t>
            </a:r>
            <a:r>
              <a:rPr lang="en-US" sz="2800" dirty="0"/>
              <a:t> </a:t>
            </a:r>
            <a:r>
              <a:rPr lang="en-US" sz="2800" dirty="0" err="1"/>
              <a:t>kata</a:t>
            </a:r>
            <a:r>
              <a:rPr lang="en-US" sz="2800" dirty="0"/>
              <a:t> </a:t>
            </a:r>
            <a:r>
              <a:rPr lang="en-US" sz="2800" dirty="0" err="1"/>
              <a:t>dalam</a:t>
            </a:r>
            <a:r>
              <a:rPr lang="en-US" sz="2800" dirty="0"/>
              <a:t> </a:t>
            </a:r>
            <a:r>
              <a:rPr lang="en-US" sz="2800" dirty="0" err="1"/>
              <a:t>bahasa</a:t>
            </a:r>
            <a:r>
              <a:rPr lang="en-US" sz="2800" dirty="0"/>
              <a:t> </a:t>
            </a:r>
            <a:r>
              <a:rPr lang="en-US" sz="2800" dirty="0" err="1"/>
              <a:t>yunani</a:t>
            </a:r>
            <a:r>
              <a:rPr lang="en-US" sz="2800" dirty="0"/>
              <a:t>; </a:t>
            </a:r>
          </a:p>
          <a:p>
            <a:pPr>
              <a:buNone/>
            </a:pPr>
            <a:r>
              <a:rPr lang="en-US" sz="2800" b="1" dirty="0"/>
              <a:t>“ demos” </a:t>
            </a:r>
            <a:r>
              <a:rPr lang="en-US" sz="2800" dirty="0"/>
              <a:t>yang </a:t>
            </a:r>
            <a:r>
              <a:rPr lang="en-US" sz="2800" dirty="0" err="1"/>
              <a:t>artinya</a:t>
            </a:r>
            <a:r>
              <a:rPr lang="en-US" sz="2800" dirty="0"/>
              <a:t> </a:t>
            </a:r>
            <a:r>
              <a:rPr lang="en-US" sz="2800" dirty="0" err="1"/>
              <a:t>rakyat</a:t>
            </a:r>
            <a:r>
              <a:rPr lang="en-US" sz="2800" dirty="0"/>
              <a:t> </a:t>
            </a:r>
          </a:p>
          <a:p>
            <a:pPr>
              <a:buNone/>
            </a:pPr>
            <a:r>
              <a:rPr lang="en-US" sz="2800" b="1" dirty="0"/>
              <a:t>“ </a:t>
            </a:r>
            <a:r>
              <a:rPr lang="en-US" sz="2800" b="1" dirty="0" err="1"/>
              <a:t>cratein:cratos</a:t>
            </a:r>
            <a:r>
              <a:rPr lang="en-US" sz="2800" b="1" dirty="0"/>
              <a:t>” </a:t>
            </a:r>
            <a:r>
              <a:rPr lang="en-US" sz="2800" dirty="0"/>
              <a:t>yang </a:t>
            </a:r>
            <a:r>
              <a:rPr lang="en-US" sz="2800" dirty="0" err="1"/>
              <a:t>artinya</a:t>
            </a:r>
            <a:r>
              <a:rPr lang="en-US" sz="2800" dirty="0"/>
              <a:t> </a:t>
            </a:r>
            <a:r>
              <a:rPr lang="en-US" sz="2800" dirty="0" err="1"/>
              <a:t>kekuasaan</a:t>
            </a:r>
            <a:r>
              <a:rPr lang="en-US" sz="2800" dirty="0"/>
              <a:t> (</a:t>
            </a:r>
            <a:r>
              <a:rPr lang="en-US" sz="2800" dirty="0" err="1"/>
              <a:t>kedaulatan</a:t>
            </a:r>
            <a:r>
              <a:rPr lang="en-US" sz="2800" dirty="0"/>
              <a:t>)</a:t>
            </a:r>
          </a:p>
          <a:p>
            <a:pPr>
              <a:buNone/>
            </a:pPr>
            <a:r>
              <a:rPr lang="en-US" sz="2800" dirty="0" err="1"/>
              <a:t>Secara</a:t>
            </a:r>
            <a:r>
              <a:rPr lang="en-US" sz="2800" dirty="0"/>
              <a:t> </a:t>
            </a:r>
            <a:r>
              <a:rPr lang="en-US" sz="2800" dirty="0" err="1"/>
              <a:t>bahasa</a:t>
            </a:r>
            <a:r>
              <a:rPr lang="en-US" sz="2800" dirty="0"/>
              <a:t>:</a:t>
            </a:r>
          </a:p>
          <a:p>
            <a:pPr marL="0" indent="0" algn="just">
              <a:buNone/>
            </a:pPr>
            <a:r>
              <a:rPr lang="en-US" sz="2800" dirty="0" err="1"/>
              <a:t>Demokrasi</a:t>
            </a:r>
            <a:r>
              <a:rPr lang="en-US" sz="2800" dirty="0"/>
              <a:t> </a:t>
            </a:r>
            <a:r>
              <a:rPr lang="en-US" sz="2800" dirty="0" err="1"/>
              <a:t>ialah</a:t>
            </a:r>
            <a:r>
              <a:rPr lang="en-US" sz="2800" dirty="0"/>
              <a:t> </a:t>
            </a:r>
            <a:r>
              <a:rPr lang="en-US" sz="2800" dirty="0" err="1"/>
              <a:t>keadaan</a:t>
            </a:r>
            <a:r>
              <a:rPr lang="en-US" sz="2800" dirty="0"/>
              <a:t> </a:t>
            </a:r>
            <a:r>
              <a:rPr lang="en-US" sz="2800" dirty="0" err="1"/>
              <a:t>negara</a:t>
            </a:r>
            <a:r>
              <a:rPr lang="en-US" sz="2800" dirty="0"/>
              <a:t> </a:t>
            </a:r>
            <a:r>
              <a:rPr lang="en-US" sz="2800" dirty="0" err="1"/>
              <a:t>dimana</a:t>
            </a:r>
            <a:r>
              <a:rPr lang="en-US" sz="2800" dirty="0"/>
              <a:t> </a:t>
            </a:r>
            <a:r>
              <a:rPr lang="en-US" sz="2800" dirty="0" err="1"/>
              <a:t>dalam</a:t>
            </a:r>
            <a:r>
              <a:rPr lang="en-US" sz="2800" dirty="0"/>
              <a:t> </a:t>
            </a:r>
            <a:r>
              <a:rPr lang="en-US" sz="2800" dirty="0" err="1"/>
              <a:t>sistem</a:t>
            </a:r>
            <a:r>
              <a:rPr lang="en-US" sz="2800" dirty="0"/>
              <a:t> </a:t>
            </a:r>
            <a:r>
              <a:rPr lang="en-US" sz="2800" dirty="0" err="1"/>
              <a:t>pemerintahannya</a:t>
            </a:r>
            <a:r>
              <a:rPr lang="en-US" sz="2800" dirty="0"/>
              <a:t> </a:t>
            </a:r>
            <a:r>
              <a:rPr lang="en-US" sz="2800" dirty="0" err="1"/>
              <a:t>kedaulatan</a:t>
            </a:r>
            <a:r>
              <a:rPr lang="en-US" sz="2800" dirty="0"/>
              <a:t> </a:t>
            </a:r>
            <a:r>
              <a:rPr lang="en-US" sz="2800" dirty="0" err="1"/>
              <a:t>berada</a:t>
            </a:r>
            <a:r>
              <a:rPr lang="en-US" sz="2800" dirty="0"/>
              <a:t> </a:t>
            </a:r>
            <a:r>
              <a:rPr lang="en-US" sz="2800" dirty="0" err="1"/>
              <a:t>ditangan</a:t>
            </a:r>
            <a:r>
              <a:rPr lang="en-US" sz="2800" dirty="0"/>
              <a:t> </a:t>
            </a:r>
            <a:r>
              <a:rPr lang="en-US" sz="2800" dirty="0" err="1"/>
              <a:t>rakyat</a:t>
            </a:r>
            <a:r>
              <a:rPr lang="en-US" sz="2800" dirty="0"/>
              <a:t>, </a:t>
            </a:r>
            <a:r>
              <a:rPr lang="en-US" sz="2800" dirty="0" err="1"/>
              <a:t>kekuasaan</a:t>
            </a:r>
            <a:r>
              <a:rPr lang="en-US" sz="2800" dirty="0"/>
              <a:t> </a:t>
            </a:r>
            <a:r>
              <a:rPr lang="en-US" sz="2800" dirty="0" err="1"/>
              <a:t>tertinggi</a:t>
            </a:r>
            <a:r>
              <a:rPr lang="en-US" sz="2800" dirty="0"/>
              <a:t> </a:t>
            </a:r>
            <a:r>
              <a:rPr lang="en-US" sz="2800" dirty="0" err="1"/>
              <a:t>berada</a:t>
            </a:r>
            <a:r>
              <a:rPr lang="en-US" sz="2800" dirty="0"/>
              <a:t> </a:t>
            </a:r>
            <a:r>
              <a:rPr lang="en-US" sz="2800" dirty="0" err="1"/>
              <a:t>dalam</a:t>
            </a:r>
            <a:r>
              <a:rPr lang="en-US" sz="2800" dirty="0"/>
              <a:t> </a:t>
            </a:r>
            <a:r>
              <a:rPr lang="en-US" sz="2800" dirty="0" err="1"/>
              <a:t>keputusan</a:t>
            </a:r>
            <a:r>
              <a:rPr lang="en-US" sz="2800" dirty="0"/>
              <a:t> </a:t>
            </a:r>
            <a:r>
              <a:rPr lang="en-US" sz="2800" dirty="0" err="1"/>
              <a:t>bersama</a:t>
            </a:r>
            <a:r>
              <a:rPr lang="en-US" sz="2800" dirty="0"/>
              <a:t> </a:t>
            </a:r>
            <a:r>
              <a:rPr lang="en-US" sz="2800" dirty="0" err="1"/>
              <a:t>rakyat</a:t>
            </a:r>
            <a:r>
              <a:rPr lang="en-US" sz="2800" dirty="0"/>
              <a:t>, </a:t>
            </a:r>
            <a:r>
              <a:rPr lang="en-US" sz="2800" dirty="0" err="1"/>
              <a:t>rakyat</a:t>
            </a:r>
            <a:r>
              <a:rPr lang="en-US" sz="2800" dirty="0"/>
              <a:t> </a:t>
            </a:r>
            <a:r>
              <a:rPr lang="en-US" sz="2800" dirty="0" err="1"/>
              <a:t>berkuasa</a:t>
            </a:r>
            <a:r>
              <a:rPr lang="en-US" sz="2800" dirty="0"/>
              <a:t>, </a:t>
            </a:r>
            <a:r>
              <a:rPr lang="en-US" sz="2800" dirty="0" err="1"/>
              <a:t>pemerintahan</a:t>
            </a:r>
            <a:r>
              <a:rPr lang="en-US" sz="2800" dirty="0"/>
              <a:t> </a:t>
            </a:r>
            <a:r>
              <a:rPr lang="en-US" sz="2800" dirty="0" err="1"/>
              <a:t>rakyat</a:t>
            </a:r>
            <a:r>
              <a:rPr lang="en-US" sz="2800" dirty="0"/>
              <a:t> </a:t>
            </a:r>
            <a:r>
              <a:rPr lang="en-US" sz="2800" dirty="0" err="1"/>
              <a:t>dan</a:t>
            </a:r>
            <a:r>
              <a:rPr lang="en-US" sz="2800" dirty="0"/>
              <a:t> </a:t>
            </a:r>
            <a:r>
              <a:rPr lang="en-US" sz="2800" dirty="0" err="1"/>
              <a:t>kekuasaan</a:t>
            </a:r>
            <a:r>
              <a:rPr lang="en-US" sz="2800" dirty="0"/>
              <a:t> </a:t>
            </a:r>
            <a:r>
              <a:rPr lang="en-US" sz="2800" dirty="0" err="1"/>
              <a:t>rakyat</a:t>
            </a:r>
            <a:r>
              <a:rPr lang="en-US" sz="2800" dirty="0"/>
              <a:t>”</a:t>
            </a:r>
          </a:p>
        </p:txBody>
      </p:sp>
    </p:spTree>
    <p:extLst>
      <p:ext uri="{BB962C8B-B14F-4D97-AF65-F5344CB8AC3E}">
        <p14:creationId xmlns:p14="http://schemas.microsoft.com/office/powerpoint/2010/main" val="3980489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609601"/>
            <a:ext cx="9433560" cy="5516563"/>
          </a:xfrm>
          <a:solidFill>
            <a:schemeClr val="accent2">
              <a:lumMod val="75000"/>
            </a:schemeClr>
          </a:solidFill>
        </p:spPr>
        <p:txBody>
          <a:bodyPr>
            <a:normAutofit/>
          </a:bodyPr>
          <a:lstStyle/>
          <a:p>
            <a:pPr algn="just"/>
            <a:r>
              <a:rPr lang="en-US" sz="3600" b="1" dirty="0" err="1"/>
              <a:t>Affan</a:t>
            </a:r>
            <a:r>
              <a:rPr lang="en-US" sz="3600" b="1" dirty="0"/>
              <a:t> </a:t>
            </a:r>
            <a:r>
              <a:rPr lang="en-US" sz="3600" b="1" dirty="0" err="1"/>
              <a:t>Ghafar</a:t>
            </a:r>
            <a:r>
              <a:rPr lang="en-US" sz="3600" b="1" dirty="0"/>
              <a:t> </a:t>
            </a:r>
            <a:r>
              <a:rPr lang="en-US" sz="3600" dirty="0" err="1"/>
              <a:t>melihat</a:t>
            </a:r>
            <a:r>
              <a:rPr lang="en-US" sz="3600" dirty="0"/>
              <a:t> </a:t>
            </a:r>
            <a:r>
              <a:rPr lang="en-US" sz="3600" dirty="0" err="1"/>
              <a:t>demokrasi</a:t>
            </a:r>
            <a:r>
              <a:rPr lang="en-US" sz="3600" dirty="0"/>
              <a:t> </a:t>
            </a:r>
            <a:r>
              <a:rPr lang="en-US" sz="3600" dirty="0" err="1"/>
              <a:t>dalam</a:t>
            </a:r>
            <a:r>
              <a:rPr lang="en-US" sz="3600" dirty="0"/>
              <a:t> 2bentuk, </a:t>
            </a:r>
            <a:r>
              <a:rPr lang="en-US" sz="3600" dirty="0" err="1"/>
              <a:t>yakni</a:t>
            </a:r>
            <a:r>
              <a:rPr lang="en-US" sz="3600" dirty="0"/>
              <a:t>:</a:t>
            </a:r>
          </a:p>
          <a:p>
            <a:pPr marL="514350" indent="-514350" algn="just">
              <a:buAutoNum type="arabicPeriod"/>
            </a:pPr>
            <a:r>
              <a:rPr lang="en-US" sz="3600" dirty="0" err="1"/>
              <a:t>Pemaknaan</a:t>
            </a:r>
            <a:r>
              <a:rPr lang="en-US" sz="3600" dirty="0"/>
              <a:t> </a:t>
            </a:r>
            <a:r>
              <a:rPr lang="en-US" sz="3600" dirty="0" err="1"/>
              <a:t>demokrasi</a:t>
            </a:r>
            <a:r>
              <a:rPr lang="en-US" sz="3600" dirty="0"/>
              <a:t> </a:t>
            </a:r>
            <a:r>
              <a:rPr lang="en-US" sz="3600" dirty="0" err="1"/>
              <a:t>secara</a:t>
            </a:r>
            <a:r>
              <a:rPr lang="en-US" sz="3600" dirty="0"/>
              <a:t> </a:t>
            </a:r>
            <a:r>
              <a:rPr lang="en-US" sz="3600" dirty="0" err="1"/>
              <a:t>normatif</a:t>
            </a:r>
            <a:r>
              <a:rPr lang="en-US" sz="3600" dirty="0"/>
              <a:t>, </a:t>
            </a:r>
            <a:r>
              <a:rPr lang="en-US" sz="3600" dirty="0" err="1"/>
              <a:t>yaitu</a:t>
            </a:r>
            <a:r>
              <a:rPr lang="en-US" sz="3600" dirty="0"/>
              <a:t> </a:t>
            </a:r>
            <a:r>
              <a:rPr lang="en-US" sz="3600" dirty="0" err="1"/>
              <a:t>demokrasi</a:t>
            </a:r>
            <a:r>
              <a:rPr lang="en-US" sz="3600" dirty="0"/>
              <a:t> yang </a:t>
            </a:r>
            <a:r>
              <a:rPr lang="en-US" sz="3600" dirty="0" err="1"/>
              <a:t>secara</a:t>
            </a:r>
            <a:r>
              <a:rPr lang="en-US" sz="3600" dirty="0"/>
              <a:t> ideal </a:t>
            </a:r>
            <a:r>
              <a:rPr lang="en-US" sz="3600" dirty="0" err="1"/>
              <a:t>hendak</a:t>
            </a:r>
            <a:r>
              <a:rPr lang="en-US" sz="3600" dirty="0"/>
              <a:t> </a:t>
            </a:r>
            <a:r>
              <a:rPr lang="en-US" sz="3600" dirty="0" err="1"/>
              <a:t>dilaksanakan</a:t>
            </a:r>
            <a:r>
              <a:rPr lang="en-US" sz="3600" dirty="0"/>
              <a:t> </a:t>
            </a:r>
            <a:r>
              <a:rPr lang="en-US" sz="3600" dirty="0" err="1"/>
              <a:t>oleh</a:t>
            </a:r>
            <a:r>
              <a:rPr lang="en-US" sz="3600" dirty="0"/>
              <a:t> </a:t>
            </a:r>
            <a:r>
              <a:rPr lang="en-US" sz="3600" dirty="0" err="1"/>
              <a:t>negara</a:t>
            </a:r>
            <a:r>
              <a:rPr lang="en-US" sz="3600" dirty="0"/>
              <a:t>;</a:t>
            </a:r>
          </a:p>
          <a:p>
            <a:pPr marL="514350" indent="-514350" algn="just">
              <a:buAutoNum type="arabicPeriod"/>
            </a:pPr>
            <a:r>
              <a:rPr lang="en-US" sz="3600" dirty="0" err="1"/>
              <a:t>Pemaknaan</a:t>
            </a:r>
            <a:r>
              <a:rPr lang="en-US" sz="3600" dirty="0"/>
              <a:t> </a:t>
            </a:r>
            <a:r>
              <a:rPr lang="en-US" sz="3600" dirty="0" err="1"/>
              <a:t>demokrasi</a:t>
            </a:r>
            <a:r>
              <a:rPr lang="en-US" sz="3600" dirty="0"/>
              <a:t> </a:t>
            </a:r>
            <a:r>
              <a:rPr lang="en-US" sz="3600" dirty="0" err="1"/>
              <a:t>secara</a:t>
            </a:r>
            <a:r>
              <a:rPr lang="en-US" sz="3600" dirty="0"/>
              <a:t> </a:t>
            </a:r>
            <a:r>
              <a:rPr lang="en-US" sz="3600" dirty="0" err="1"/>
              <a:t>empirik</a:t>
            </a:r>
            <a:r>
              <a:rPr lang="en-US" sz="3600" dirty="0"/>
              <a:t>, </a:t>
            </a:r>
            <a:r>
              <a:rPr lang="en-US" sz="3600" dirty="0" err="1"/>
              <a:t>yaitu</a:t>
            </a:r>
            <a:r>
              <a:rPr lang="en-US" sz="3600" dirty="0"/>
              <a:t> </a:t>
            </a:r>
            <a:r>
              <a:rPr lang="en-US" sz="3600" dirty="0" err="1"/>
              <a:t>demokrasi</a:t>
            </a:r>
            <a:r>
              <a:rPr lang="en-US" sz="3600" dirty="0"/>
              <a:t> </a:t>
            </a:r>
            <a:r>
              <a:rPr lang="en-US" sz="3600" dirty="0" err="1"/>
              <a:t>dalam</a:t>
            </a:r>
            <a:r>
              <a:rPr lang="en-US" sz="3600" dirty="0"/>
              <a:t> </a:t>
            </a:r>
            <a:r>
              <a:rPr lang="en-US" sz="3600" dirty="0" err="1"/>
              <a:t>perwujudannya</a:t>
            </a:r>
            <a:r>
              <a:rPr lang="en-US" sz="3600" dirty="0"/>
              <a:t> </a:t>
            </a:r>
            <a:r>
              <a:rPr lang="en-US" sz="3600" dirty="0" err="1"/>
              <a:t>pada</a:t>
            </a:r>
            <a:r>
              <a:rPr lang="en-US" sz="3600" dirty="0"/>
              <a:t> </a:t>
            </a:r>
            <a:r>
              <a:rPr lang="en-US" sz="3600" dirty="0" err="1"/>
              <a:t>dunia</a:t>
            </a:r>
            <a:r>
              <a:rPr lang="en-US" sz="3600" dirty="0"/>
              <a:t> </a:t>
            </a:r>
            <a:r>
              <a:rPr lang="en-US" sz="3600" dirty="0" err="1"/>
              <a:t>politik</a:t>
            </a:r>
            <a:r>
              <a:rPr lang="en-US" sz="3600" dirty="0"/>
              <a:t> </a:t>
            </a:r>
            <a:r>
              <a:rPr lang="en-US" sz="3600" dirty="0" err="1"/>
              <a:t>praktis</a:t>
            </a:r>
            <a:r>
              <a:rPr lang="en-US" sz="3600" dirty="0"/>
              <a:t>.</a:t>
            </a:r>
          </a:p>
          <a:p>
            <a:pPr marL="514350" indent="-514350" algn="just">
              <a:buNone/>
            </a:pPr>
            <a:endParaRPr lang="en-US" sz="3600" dirty="0"/>
          </a:p>
        </p:txBody>
      </p:sp>
    </p:spTree>
    <p:extLst>
      <p:ext uri="{BB962C8B-B14F-4D97-AF65-F5344CB8AC3E}">
        <p14:creationId xmlns:p14="http://schemas.microsoft.com/office/powerpoint/2010/main" val="451813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1"/>
            <a:ext cx="9525000" cy="5440363"/>
          </a:xfrm>
          <a:solidFill>
            <a:schemeClr val="accent2">
              <a:lumMod val="75000"/>
            </a:schemeClr>
          </a:solidFill>
        </p:spPr>
        <p:txBody>
          <a:bodyPr>
            <a:normAutofit/>
          </a:bodyPr>
          <a:lstStyle/>
          <a:p>
            <a:r>
              <a:rPr lang="en-US" sz="2800" dirty="0" err="1"/>
              <a:t>Menurut</a:t>
            </a:r>
            <a:r>
              <a:rPr lang="en-US" sz="2800" dirty="0"/>
              <a:t> </a:t>
            </a:r>
            <a:r>
              <a:rPr lang="en-US" sz="2800" dirty="0" err="1"/>
              <a:t>Muhadjir</a:t>
            </a:r>
            <a:r>
              <a:rPr lang="en-US" sz="2800" dirty="0"/>
              <a:t> Darwin </a:t>
            </a:r>
            <a:r>
              <a:rPr lang="en-US" sz="2800" dirty="0" err="1"/>
              <a:t>terdapat</a:t>
            </a:r>
            <a:r>
              <a:rPr lang="en-US" sz="2800" dirty="0"/>
              <a:t> </a:t>
            </a:r>
            <a:r>
              <a:rPr lang="en-US" sz="2800" dirty="0" err="1"/>
              <a:t>beberapa</a:t>
            </a:r>
            <a:r>
              <a:rPr lang="en-US" sz="2800" dirty="0"/>
              <a:t> </a:t>
            </a:r>
            <a:r>
              <a:rPr lang="en-US" sz="2800" dirty="0" err="1"/>
              <a:t>nilai</a:t>
            </a:r>
            <a:r>
              <a:rPr lang="en-US" sz="2800" dirty="0"/>
              <a:t> </a:t>
            </a:r>
            <a:r>
              <a:rPr lang="en-US" sz="2800" dirty="0" err="1"/>
              <a:t>Demokrasi</a:t>
            </a:r>
            <a:r>
              <a:rPr lang="en-US" sz="2800" dirty="0"/>
              <a:t>, </a:t>
            </a:r>
            <a:r>
              <a:rPr lang="en-US" sz="2800" dirty="0" err="1"/>
              <a:t>yakni</a:t>
            </a:r>
            <a:r>
              <a:rPr lang="en-US" sz="2800" dirty="0"/>
              <a:t>:</a:t>
            </a:r>
          </a:p>
          <a:p>
            <a:pPr marL="514350" indent="-514350">
              <a:buAutoNum type="alphaLcPeriod"/>
            </a:pPr>
            <a:r>
              <a:rPr lang="en-US" sz="2800" dirty="0" err="1"/>
              <a:t>Nilai</a:t>
            </a:r>
            <a:r>
              <a:rPr lang="en-US" sz="2800" dirty="0"/>
              <a:t> </a:t>
            </a:r>
            <a:r>
              <a:rPr lang="en-US" sz="2800" dirty="0" err="1"/>
              <a:t>kebebasan</a:t>
            </a:r>
            <a:r>
              <a:rPr lang="en-US" sz="2800" dirty="0"/>
              <a:t>;</a:t>
            </a:r>
          </a:p>
          <a:p>
            <a:pPr marL="514350" indent="-514350">
              <a:buAutoNum type="alphaLcPeriod"/>
            </a:pPr>
            <a:r>
              <a:rPr lang="en-US" sz="2800" dirty="0" err="1"/>
              <a:t>Nilai</a:t>
            </a:r>
            <a:r>
              <a:rPr lang="en-US" sz="2800" dirty="0"/>
              <a:t> </a:t>
            </a:r>
            <a:r>
              <a:rPr lang="en-US" sz="2800" dirty="0" err="1"/>
              <a:t>Keadilan</a:t>
            </a:r>
            <a:r>
              <a:rPr lang="en-US" sz="2800" dirty="0"/>
              <a:t>;</a:t>
            </a:r>
          </a:p>
          <a:p>
            <a:pPr marL="514350" indent="-514350">
              <a:buAutoNum type="alphaLcPeriod"/>
            </a:pPr>
            <a:r>
              <a:rPr lang="en-US" sz="2800" dirty="0" err="1"/>
              <a:t>Nilai</a:t>
            </a:r>
            <a:r>
              <a:rPr lang="en-US" sz="2800" dirty="0"/>
              <a:t> </a:t>
            </a:r>
            <a:r>
              <a:rPr lang="en-US" sz="2800" dirty="0" err="1"/>
              <a:t>representasi</a:t>
            </a:r>
            <a:r>
              <a:rPr lang="en-US" sz="2800" dirty="0"/>
              <a:t> </a:t>
            </a:r>
            <a:r>
              <a:rPr lang="en-US" sz="2800" dirty="0" err="1"/>
              <a:t>politik</a:t>
            </a:r>
            <a:r>
              <a:rPr lang="en-US" sz="2800" dirty="0"/>
              <a:t>;</a:t>
            </a:r>
          </a:p>
          <a:p>
            <a:pPr marL="514350" indent="-514350">
              <a:buAutoNum type="alphaLcPeriod"/>
            </a:pPr>
            <a:r>
              <a:rPr lang="en-US" sz="2800" dirty="0" err="1"/>
              <a:t>Nilai</a:t>
            </a:r>
            <a:r>
              <a:rPr lang="en-US" sz="2800" dirty="0"/>
              <a:t> </a:t>
            </a:r>
            <a:r>
              <a:rPr lang="en-US" sz="2800" dirty="0" err="1"/>
              <a:t>artikulasi</a:t>
            </a:r>
            <a:r>
              <a:rPr lang="en-US" sz="2800" dirty="0"/>
              <a:t> </a:t>
            </a:r>
            <a:r>
              <a:rPr lang="en-US" sz="2800" dirty="0" err="1"/>
              <a:t>politik</a:t>
            </a:r>
            <a:endParaRPr lang="en-US" sz="2800" dirty="0"/>
          </a:p>
          <a:p>
            <a:pPr marL="514350" indent="-514350">
              <a:buAutoNum type="alphaLcPeriod"/>
            </a:pPr>
            <a:r>
              <a:rPr lang="en-US" sz="2800" dirty="0" err="1"/>
              <a:t>Mekanisme</a:t>
            </a:r>
            <a:r>
              <a:rPr lang="en-US" sz="2800" dirty="0"/>
              <a:t> </a:t>
            </a:r>
            <a:r>
              <a:rPr lang="en-US" sz="2800" dirty="0" err="1"/>
              <a:t>saling</a:t>
            </a:r>
            <a:r>
              <a:rPr lang="en-US" sz="2800" dirty="0"/>
              <a:t> </a:t>
            </a:r>
            <a:r>
              <a:rPr lang="en-US" sz="2800" dirty="0" err="1"/>
              <a:t>kontrol</a:t>
            </a:r>
            <a:endParaRPr lang="en-US" sz="2800" dirty="0"/>
          </a:p>
          <a:p>
            <a:pPr marL="514350" indent="-514350">
              <a:buNone/>
            </a:pPr>
            <a:endParaRPr lang="en-US" sz="2800" dirty="0"/>
          </a:p>
        </p:txBody>
      </p:sp>
    </p:spTree>
    <p:extLst>
      <p:ext uri="{BB962C8B-B14F-4D97-AF65-F5344CB8AC3E}">
        <p14:creationId xmlns:p14="http://schemas.microsoft.com/office/powerpoint/2010/main" val="2345121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609601"/>
            <a:ext cx="9662160" cy="5516563"/>
          </a:xfrm>
          <a:solidFill>
            <a:schemeClr val="accent2">
              <a:lumMod val="75000"/>
            </a:schemeClr>
          </a:solidFill>
        </p:spPr>
        <p:txBody>
          <a:bodyPr>
            <a:normAutofit/>
          </a:bodyPr>
          <a:lstStyle/>
          <a:p>
            <a:pPr algn="just"/>
            <a:r>
              <a:rPr lang="en-US" sz="3200" dirty="0" err="1"/>
              <a:t>Menurut</a:t>
            </a:r>
            <a:r>
              <a:rPr lang="en-US" sz="3200" dirty="0"/>
              <a:t> </a:t>
            </a:r>
            <a:r>
              <a:rPr lang="en-US" sz="3200" dirty="0" err="1"/>
              <a:t>Moh</a:t>
            </a:r>
            <a:r>
              <a:rPr lang="en-US" sz="3200" dirty="0"/>
              <a:t>. </a:t>
            </a:r>
            <a:r>
              <a:rPr lang="en-US" sz="3200" dirty="0" err="1"/>
              <a:t>Mahfud</a:t>
            </a:r>
            <a:r>
              <a:rPr lang="en-US" sz="3200" dirty="0"/>
              <a:t> MD, </a:t>
            </a:r>
            <a:r>
              <a:rPr lang="en-US" sz="3200" dirty="0" err="1"/>
              <a:t>alasan</a:t>
            </a:r>
            <a:r>
              <a:rPr lang="en-US" sz="3200" dirty="0"/>
              <a:t> </a:t>
            </a:r>
            <a:r>
              <a:rPr lang="en-US" sz="3200" dirty="0" err="1"/>
              <a:t>mengapa</a:t>
            </a:r>
            <a:r>
              <a:rPr lang="en-US" sz="3200" dirty="0"/>
              <a:t> </a:t>
            </a:r>
            <a:r>
              <a:rPr lang="en-US" sz="3200" dirty="0" err="1"/>
              <a:t>Demokrasi</a:t>
            </a:r>
            <a:r>
              <a:rPr lang="en-US" sz="3200" dirty="0"/>
              <a:t> </a:t>
            </a:r>
            <a:r>
              <a:rPr lang="en-US" sz="3200" dirty="0" err="1"/>
              <a:t>itu</a:t>
            </a:r>
            <a:r>
              <a:rPr lang="en-US" sz="3200" dirty="0"/>
              <a:t> </a:t>
            </a:r>
            <a:r>
              <a:rPr lang="en-US" sz="3200" dirty="0" err="1"/>
              <a:t>dipraktekkan</a:t>
            </a:r>
            <a:r>
              <a:rPr lang="en-US" sz="3200" dirty="0"/>
              <a:t> </a:t>
            </a:r>
            <a:r>
              <a:rPr lang="en-US" sz="3200" dirty="0" err="1"/>
              <a:t>dalam</a:t>
            </a:r>
            <a:r>
              <a:rPr lang="en-US" sz="3200" dirty="0"/>
              <a:t> </a:t>
            </a:r>
            <a:r>
              <a:rPr lang="en-US" sz="3200" dirty="0" err="1"/>
              <a:t>sebuah</a:t>
            </a:r>
            <a:r>
              <a:rPr lang="en-US" sz="3200" dirty="0"/>
              <a:t> </a:t>
            </a:r>
            <a:r>
              <a:rPr lang="en-US" sz="3200" dirty="0" err="1"/>
              <a:t>negara</a:t>
            </a:r>
            <a:r>
              <a:rPr lang="en-US" sz="3200" dirty="0"/>
              <a:t>, </a:t>
            </a:r>
            <a:r>
              <a:rPr lang="en-US" sz="3200" dirty="0" err="1"/>
              <a:t>yakni</a:t>
            </a:r>
            <a:r>
              <a:rPr lang="en-US" sz="3200" dirty="0"/>
              <a:t>:</a:t>
            </a:r>
          </a:p>
          <a:p>
            <a:pPr marL="514350" indent="-514350" algn="just">
              <a:buAutoNum type="arabicPeriod"/>
            </a:pPr>
            <a:r>
              <a:rPr lang="en-US" sz="3200" dirty="0" err="1"/>
              <a:t>Hampir</a:t>
            </a:r>
            <a:r>
              <a:rPr lang="en-US" sz="3200" dirty="0"/>
              <a:t> </a:t>
            </a:r>
            <a:r>
              <a:rPr lang="en-US" sz="3200" dirty="0" err="1"/>
              <a:t>semua</a:t>
            </a:r>
            <a:r>
              <a:rPr lang="en-US" sz="3200" dirty="0"/>
              <a:t> </a:t>
            </a:r>
            <a:r>
              <a:rPr lang="en-US" sz="3200" dirty="0" err="1"/>
              <a:t>negara</a:t>
            </a:r>
            <a:r>
              <a:rPr lang="en-US" sz="3200" dirty="0"/>
              <a:t> </a:t>
            </a:r>
            <a:r>
              <a:rPr lang="en-US" sz="3200" dirty="0" err="1"/>
              <a:t>di</a:t>
            </a:r>
            <a:r>
              <a:rPr lang="en-US" sz="3200" dirty="0"/>
              <a:t> </a:t>
            </a:r>
            <a:r>
              <a:rPr lang="en-US" sz="3200" dirty="0" err="1"/>
              <a:t>dunia</a:t>
            </a:r>
            <a:r>
              <a:rPr lang="en-US" sz="3200" dirty="0"/>
              <a:t> </a:t>
            </a:r>
            <a:r>
              <a:rPr lang="en-US" sz="3200" dirty="0" err="1"/>
              <a:t>telah</a:t>
            </a:r>
            <a:r>
              <a:rPr lang="en-US" sz="3200" dirty="0"/>
              <a:t> </a:t>
            </a:r>
            <a:r>
              <a:rPr lang="en-US" sz="3200" dirty="0" err="1"/>
              <a:t>menjadikan</a:t>
            </a:r>
            <a:r>
              <a:rPr lang="en-US" sz="3200" dirty="0"/>
              <a:t> </a:t>
            </a:r>
            <a:r>
              <a:rPr lang="en-US" sz="3200" dirty="0" err="1"/>
              <a:t>demokrasi</a:t>
            </a:r>
            <a:r>
              <a:rPr lang="en-US" sz="3200" dirty="0"/>
              <a:t> </a:t>
            </a:r>
            <a:r>
              <a:rPr lang="en-US" sz="3200" dirty="0" err="1"/>
              <a:t>sebagai</a:t>
            </a:r>
            <a:r>
              <a:rPr lang="en-US" sz="3200" dirty="0"/>
              <a:t> </a:t>
            </a:r>
            <a:r>
              <a:rPr lang="en-US" sz="3200" dirty="0" err="1"/>
              <a:t>asas</a:t>
            </a:r>
            <a:r>
              <a:rPr lang="en-US" sz="3200" dirty="0"/>
              <a:t> yang fundamental;</a:t>
            </a:r>
          </a:p>
          <a:p>
            <a:pPr marL="514350" indent="-514350" algn="just">
              <a:buAutoNum type="arabicPeriod"/>
            </a:pPr>
            <a:r>
              <a:rPr lang="en-US" sz="3200" dirty="0" err="1"/>
              <a:t>Demokrasi</a:t>
            </a:r>
            <a:r>
              <a:rPr lang="en-US" sz="3200" dirty="0"/>
              <a:t> </a:t>
            </a:r>
            <a:r>
              <a:rPr lang="en-US" sz="3200" dirty="0" err="1"/>
              <a:t>sebagai</a:t>
            </a:r>
            <a:r>
              <a:rPr lang="en-US" sz="3200" dirty="0"/>
              <a:t> </a:t>
            </a:r>
            <a:r>
              <a:rPr lang="en-US" sz="3200" dirty="0" err="1"/>
              <a:t>asas</a:t>
            </a:r>
            <a:r>
              <a:rPr lang="en-US" sz="3200" dirty="0"/>
              <a:t> </a:t>
            </a:r>
            <a:r>
              <a:rPr lang="en-US" sz="3200" dirty="0" err="1"/>
              <a:t>kenegaraan</a:t>
            </a:r>
            <a:r>
              <a:rPr lang="en-US" sz="3200" dirty="0"/>
              <a:t> </a:t>
            </a:r>
            <a:r>
              <a:rPr lang="en-US" sz="3200" dirty="0" err="1"/>
              <a:t>secara</a:t>
            </a:r>
            <a:r>
              <a:rPr lang="en-US" sz="3200" dirty="0"/>
              <a:t> </a:t>
            </a:r>
            <a:r>
              <a:rPr lang="en-US" sz="3200" dirty="0" err="1"/>
              <a:t>esensial</a:t>
            </a:r>
            <a:r>
              <a:rPr lang="en-US" sz="3200" dirty="0"/>
              <a:t> </a:t>
            </a:r>
            <a:r>
              <a:rPr lang="en-US" sz="3200" dirty="0" err="1"/>
              <a:t>telah</a:t>
            </a:r>
            <a:r>
              <a:rPr lang="en-US" sz="3200" dirty="0"/>
              <a:t> </a:t>
            </a:r>
            <a:r>
              <a:rPr lang="en-US" sz="3200" dirty="0" err="1"/>
              <a:t>memberikan</a:t>
            </a:r>
            <a:r>
              <a:rPr lang="en-US" sz="3200" dirty="0"/>
              <a:t> </a:t>
            </a:r>
            <a:r>
              <a:rPr lang="en-US" sz="3200" dirty="0" err="1"/>
              <a:t>arah</a:t>
            </a:r>
            <a:r>
              <a:rPr lang="en-US" sz="3200" dirty="0"/>
              <a:t> </a:t>
            </a:r>
            <a:r>
              <a:rPr lang="en-US" sz="3200" dirty="0" err="1"/>
              <a:t>bagi</a:t>
            </a:r>
            <a:r>
              <a:rPr lang="en-US" sz="3200" dirty="0"/>
              <a:t> </a:t>
            </a:r>
            <a:r>
              <a:rPr lang="en-US" sz="3200" dirty="0" err="1"/>
              <a:t>peranan</a:t>
            </a:r>
            <a:r>
              <a:rPr lang="en-US" sz="3200" dirty="0"/>
              <a:t> </a:t>
            </a:r>
            <a:r>
              <a:rPr lang="en-US" sz="3200" dirty="0" err="1"/>
              <a:t>masyarakat</a:t>
            </a:r>
            <a:r>
              <a:rPr lang="en-US" sz="3200" dirty="0"/>
              <a:t> </a:t>
            </a:r>
            <a:r>
              <a:rPr lang="en-US" sz="3200" dirty="0" err="1"/>
              <a:t>untuk</a:t>
            </a:r>
            <a:r>
              <a:rPr lang="en-US" sz="3200" dirty="0"/>
              <a:t> </a:t>
            </a:r>
            <a:r>
              <a:rPr lang="en-US" sz="3200" dirty="0" err="1"/>
              <a:t>menyelenggarakan</a:t>
            </a:r>
            <a:r>
              <a:rPr lang="en-US" sz="3200" dirty="0"/>
              <a:t> </a:t>
            </a:r>
            <a:r>
              <a:rPr lang="en-US" sz="3200" dirty="0" err="1"/>
              <a:t>negara</a:t>
            </a:r>
            <a:r>
              <a:rPr lang="en-US" sz="3200" dirty="0"/>
              <a:t> </a:t>
            </a:r>
            <a:r>
              <a:rPr lang="en-US" sz="3200" dirty="0" err="1"/>
              <a:t>sebagai</a:t>
            </a:r>
            <a:r>
              <a:rPr lang="en-US" sz="3200" dirty="0"/>
              <a:t> </a:t>
            </a:r>
            <a:r>
              <a:rPr lang="en-US" sz="3200" dirty="0" err="1"/>
              <a:t>organisasi</a:t>
            </a:r>
            <a:r>
              <a:rPr lang="en-US" sz="3200" dirty="0"/>
              <a:t> </a:t>
            </a:r>
            <a:r>
              <a:rPr lang="en-US" sz="3200" dirty="0" err="1"/>
              <a:t>tertingginya</a:t>
            </a:r>
            <a:endParaRPr lang="en-US" sz="3200" dirty="0"/>
          </a:p>
          <a:p>
            <a:pPr marL="514350" indent="-514350" algn="just">
              <a:buAutoNum type="arabicPeriod"/>
            </a:pPr>
            <a:endParaRPr lang="en-US" sz="3200" dirty="0"/>
          </a:p>
        </p:txBody>
      </p:sp>
    </p:spTree>
    <p:extLst>
      <p:ext uri="{BB962C8B-B14F-4D97-AF65-F5344CB8AC3E}">
        <p14:creationId xmlns:p14="http://schemas.microsoft.com/office/powerpoint/2010/main" val="33521992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457201"/>
            <a:ext cx="9799320" cy="5668963"/>
          </a:xfrm>
          <a:solidFill>
            <a:schemeClr val="accent2">
              <a:lumMod val="75000"/>
            </a:schemeClr>
          </a:solidFill>
        </p:spPr>
        <p:txBody>
          <a:bodyPr>
            <a:normAutofit/>
          </a:bodyPr>
          <a:lstStyle/>
          <a:p>
            <a:pPr algn="just"/>
            <a:r>
              <a:rPr lang="en-US" sz="3200" dirty="0" err="1"/>
              <a:t>Menurut</a:t>
            </a:r>
            <a:r>
              <a:rPr lang="en-US" sz="3200" dirty="0"/>
              <a:t> </a:t>
            </a:r>
            <a:r>
              <a:rPr lang="en-US" sz="3200" dirty="0" err="1"/>
              <a:t>R.William</a:t>
            </a:r>
            <a:r>
              <a:rPr lang="en-US" sz="3200" dirty="0"/>
              <a:t> </a:t>
            </a:r>
            <a:r>
              <a:rPr lang="en-US" sz="3200" dirty="0" err="1"/>
              <a:t>Liddle</a:t>
            </a:r>
            <a:r>
              <a:rPr lang="en-US" sz="3200" dirty="0"/>
              <a:t>, </a:t>
            </a:r>
            <a:r>
              <a:rPr lang="en-US" sz="3200" dirty="0" err="1"/>
              <a:t>ciri-ciri</a:t>
            </a:r>
            <a:r>
              <a:rPr lang="en-US" sz="3200" dirty="0"/>
              <a:t> </a:t>
            </a:r>
            <a:r>
              <a:rPr lang="en-US" sz="3200" dirty="0" err="1"/>
              <a:t>pemerintahan</a:t>
            </a:r>
            <a:r>
              <a:rPr lang="en-US" sz="3200" dirty="0"/>
              <a:t> yang </a:t>
            </a:r>
            <a:r>
              <a:rPr lang="en-US" sz="3200" dirty="0" err="1"/>
              <a:t>demokratis</a:t>
            </a:r>
            <a:r>
              <a:rPr lang="en-US" sz="3200" dirty="0"/>
              <a:t>, </a:t>
            </a:r>
            <a:r>
              <a:rPr lang="en-US" sz="3200" dirty="0" err="1"/>
              <a:t>efektif</a:t>
            </a:r>
            <a:r>
              <a:rPr lang="en-US" sz="3200" dirty="0"/>
              <a:t> </a:t>
            </a:r>
            <a:r>
              <a:rPr lang="en-US" sz="3200" dirty="0" err="1"/>
              <a:t>dan</a:t>
            </a:r>
            <a:r>
              <a:rPr lang="en-US" sz="3200" dirty="0"/>
              <a:t> </a:t>
            </a:r>
            <a:r>
              <a:rPr lang="en-US" sz="3200" dirty="0" err="1"/>
              <a:t>stabil</a:t>
            </a:r>
            <a:r>
              <a:rPr lang="en-US" sz="3200" dirty="0"/>
              <a:t> </a:t>
            </a:r>
            <a:r>
              <a:rPr lang="en-US" sz="3200" dirty="0" err="1"/>
              <a:t>ialah</a:t>
            </a:r>
            <a:r>
              <a:rPr lang="en-US" sz="3200" dirty="0"/>
              <a:t>:</a:t>
            </a:r>
          </a:p>
          <a:p>
            <a:pPr algn="just">
              <a:buNone/>
            </a:pPr>
            <a:r>
              <a:rPr lang="en-US" sz="3200" dirty="0"/>
              <a:t>1. </a:t>
            </a:r>
            <a:r>
              <a:rPr lang="en-US" sz="3200" dirty="0" err="1"/>
              <a:t>Partai</a:t>
            </a:r>
            <a:r>
              <a:rPr lang="en-US" sz="3200" dirty="0"/>
              <a:t> </a:t>
            </a:r>
            <a:r>
              <a:rPr lang="en-US" sz="3200" dirty="0" err="1"/>
              <a:t>politik</a:t>
            </a:r>
            <a:r>
              <a:rPr lang="en-US" sz="3200" dirty="0"/>
              <a:t>, (a) </a:t>
            </a:r>
            <a:r>
              <a:rPr lang="en-US" sz="3200" dirty="0" err="1"/>
              <a:t>melalui</a:t>
            </a:r>
            <a:r>
              <a:rPr lang="en-US" sz="3200" dirty="0"/>
              <a:t> </a:t>
            </a:r>
            <a:r>
              <a:rPr lang="en-US" sz="3200" dirty="0" err="1"/>
              <a:t>pemilu</a:t>
            </a:r>
            <a:r>
              <a:rPr lang="en-US" sz="3200" dirty="0"/>
              <a:t> </a:t>
            </a:r>
            <a:r>
              <a:rPr lang="en-US" sz="3200" dirty="0" err="1"/>
              <a:t>memilih</a:t>
            </a:r>
            <a:r>
              <a:rPr lang="en-US" sz="3200" dirty="0"/>
              <a:t> </a:t>
            </a:r>
            <a:r>
              <a:rPr lang="en-US" sz="3200" dirty="0" err="1"/>
              <a:t>pejabat</a:t>
            </a:r>
            <a:r>
              <a:rPr lang="en-US" sz="3200" dirty="0"/>
              <a:t> yang </a:t>
            </a:r>
            <a:r>
              <a:rPr lang="en-US" sz="3200" dirty="0" err="1"/>
              <a:t>secara</a:t>
            </a:r>
            <a:r>
              <a:rPr lang="en-US" sz="3200" dirty="0"/>
              <a:t> formal </a:t>
            </a:r>
            <a:r>
              <a:rPr lang="en-US" sz="3200" dirty="0" err="1"/>
              <a:t>dan</a:t>
            </a:r>
            <a:r>
              <a:rPr lang="en-US" sz="3200" dirty="0"/>
              <a:t> informal </a:t>
            </a:r>
            <a:r>
              <a:rPr lang="en-US" sz="3200" dirty="0" err="1"/>
              <a:t>bertanggungjawab</a:t>
            </a:r>
            <a:r>
              <a:rPr lang="en-US" sz="3200" dirty="0"/>
              <a:t> </a:t>
            </a:r>
            <a:r>
              <a:rPr lang="en-US" sz="3200" dirty="0" err="1"/>
              <a:t>atas</a:t>
            </a:r>
            <a:r>
              <a:rPr lang="en-US" sz="3200" dirty="0"/>
              <a:t> policy </a:t>
            </a:r>
            <a:r>
              <a:rPr lang="en-US" sz="3200" dirty="0" err="1"/>
              <a:t>kenegaraan</a:t>
            </a:r>
            <a:r>
              <a:rPr lang="en-US" sz="3200" dirty="0"/>
              <a:t>,(b) </a:t>
            </a:r>
            <a:r>
              <a:rPr lang="en-US" sz="3200" dirty="0" err="1"/>
              <a:t>bebas</a:t>
            </a:r>
            <a:r>
              <a:rPr lang="en-US" sz="3200" dirty="0"/>
              <a:t> </a:t>
            </a:r>
            <a:r>
              <a:rPr lang="en-US" sz="3200" dirty="0" err="1"/>
              <a:t>intervensi</a:t>
            </a:r>
            <a:r>
              <a:rPr lang="en-US" sz="3200" dirty="0"/>
              <a:t> </a:t>
            </a:r>
            <a:r>
              <a:rPr lang="en-US" sz="3200" dirty="0" err="1"/>
              <a:t>dari</a:t>
            </a:r>
            <a:r>
              <a:rPr lang="en-US" sz="3200" dirty="0"/>
              <a:t> </a:t>
            </a:r>
            <a:r>
              <a:rPr lang="en-US" sz="3200" dirty="0" err="1"/>
              <a:t>pihak</a:t>
            </a:r>
            <a:r>
              <a:rPr lang="en-US" sz="3200" dirty="0"/>
              <a:t> lain, (c) </a:t>
            </a:r>
            <a:r>
              <a:rPr lang="en-US" sz="3200" dirty="0" err="1"/>
              <a:t>mempunyai</a:t>
            </a:r>
            <a:r>
              <a:rPr lang="en-US" sz="3200" dirty="0"/>
              <a:t> </a:t>
            </a:r>
            <a:r>
              <a:rPr lang="en-US" sz="3200" dirty="0" err="1"/>
              <a:t>dukungan</a:t>
            </a:r>
            <a:r>
              <a:rPr lang="en-US" sz="3200" dirty="0"/>
              <a:t> </a:t>
            </a:r>
            <a:r>
              <a:rPr lang="en-US" sz="3200" dirty="0" err="1"/>
              <a:t>luas</a:t>
            </a:r>
            <a:r>
              <a:rPr lang="en-US" sz="3200" dirty="0"/>
              <a:t> </a:t>
            </a:r>
            <a:r>
              <a:rPr lang="en-US" sz="3200" dirty="0" err="1"/>
              <a:t>dari</a:t>
            </a:r>
            <a:r>
              <a:rPr lang="en-US" sz="3200" dirty="0"/>
              <a:t> </a:t>
            </a:r>
            <a:r>
              <a:rPr lang="en-US" sz="3200" dirty="0" err="1"/>
              <a:t>masyarakat</a:t>
            </a:r>
            <a:r>
              <a:rPr lang="en-US" sz="3200" dirty="0"/>
              <a:t>, (d) </a:t>
            </a:r>
            <a:r>
              <a:rPr lang="en-US" sz="3200" dirty="0" err="1"/>
              <a:t>mengandalkan</a:t>
            </a:r>
            <a:r>
              <a:rPr lang="en-US" sz="3200" dirty="0"/>
              <a:t> </a:t>
            </a:r>
            <a:r>
              <a:rPr lang="en-US" sz="3200" dirty="0" err="1"/>
              <a:t>kepemimpinan</a:t>
            </a:r>
            <a:r>
              <a:rPr lang="en-US" sz="3200" dirty="0"/>
              <a:t> yang </a:t>
            </a:r>
            <a:r>
              <a:rPr lang="en-US" sz="3200" dirty="0" err="1"/>
              <a:t>dipercaya</a:t>
            </a:r>
            <a:r>
              <a:rPr lang="en-US" sz="3200" dirty="0"/>
              <a:t> </a:t>
            </a:r>
            <a:r>
              <a:rPr lang="en-US" sz="3200" dirty="0" err="1"/>
              <a:t>oleh</a:t>
            </a:r>
            <a:r>
              <a:rPr lang="en-US" sz="3200" dirty="0"/>
              <a:t> </a:t>
            </a:r>
            <a:r>
              <a:rPr lang="en-US" sz="3200" dirty="0" err="1"/>
              <a:t>anggotanya</a:t>
            </a:r>
            <a:r>
              <a:rPr lang="en-US" sz="3200" dirty="0"/>
              <a:t> </a:t>
            </a:r>
            <a:r>
              <a:rPr lang="en-US" sz="3200" dirty="0" err="1"/>
              <a:t>dan</a:t>
            </a:r>
            <a:r>
              <a:rPr lang="en-US" sz="3200" dirty="0"/>
              <a:t> </a:t>
            </a:r>
            <a:r>
              <a:rPr lang="en-US" sz="3200" dirty="0" err="1"/>
              <a:t>mampu</a:t>
            </a:r>
            <a:r>
              <a:rPr lang="en-US" sz="3200" dirty="0"/>
              <a:t> </a:t>
            </a:r>
            <a:r>
              <a:rPr lang="en-US" sz="3200" dirty="0" err="1"/>
              <a:t>memimpin</a:t>
            </a:r>
            <a:r>
              <a:rPr lang="en-US" sz="3200" dirty="0"/>
              <a:t> </a:t>
            </a:r>
            <a:r>
              <a:rPr lang="en-US" sz="3200" dirty="0" err="1"/>
              <a:t>negara</a:t>
            </a:r>
            <a:endParaRPr lang="en-US" sz="3200" dirty="0"/>
          </a:p>
        </p:txBody>
      </p:sp>
    </p:spTree>
    <p:extLst>
      <p:ext uri="{BB962C8B-B14F-4D97-AF65-F5344CB8AC3E}">
        <p14:creationId xmlns:p14="http://schemas.microsoft.com/office/powerpoint/2010/main" val="162226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1173480"/>
            <a:ext cx="3611880" cy="3398520"/>
          </a:xfrm>
          <a:solidFill>
            <a:schemeClr val="bg2">
              <a:lumMod val="50000"/>
            </a:schemeClr>
          </a:solidFill>
        </p:spPr>
        <p:txBody>
          <a:bodyPr>
            <a:noAutofit/>
          </a:bodyPr>
          <a:lstStyle/>
          <a:p>
            <a:pPr algn="ctr"/>
            <a:r>
              <a:rPr lang="id-ID" sz="4000" dirty="0"/>
              <a:t>Konsep Negara Hukum </a:t>
            </a:r>
            <a:r>
              <a:rPr lang="id-ID" sz="3600" i="1" dirty="0">
                <a:solidFill>
                  <a:srgbClr val="FF0000"/>
                </a:solidFill>
              </a:rPr>
              <a:t>(Rule of Law) </a:t>
            </a:r>
            <a:r>
              <a:rPr lang="id-ID" sz="4000" dirty="0"/>
              <a:t>menurut Ahli</a:t>
            </a:r>
          </a:p>
        </p:txBody>
      </p:sp>
      <p:sp>
        <p:nvSpPr>
          <p:cNvPr id="3" name="Content Placeholder 2"/>
          <p:cNvSpPr>
            <a:spLocks noGrp="1"/>
          </p:cNvSpPr>
          <p:nvPr>
            <p:ph idx="1"/>
          </p:nvPr>
        </p:nvSpPr>
        <p:spPr>
          <a:xfrm>
            <a:off x="4504267" y="304800"/>
            <a:ext cx="6079066" cy="6111240"/>
          </a:xfrm>
        </p:spPr>
        <p:txBody>
          <a:bodyPr>
            <a:noAutofit/>
          </a:bodyPr>
          <a:lstStyle/>
          <a:p>
            <a:pPr algn="just"/>
            <a:r>
              <a:rPr lang="id-ID" sz="2800" i="1" dirty="0"/>
              <a:t>The Rule Of Law</a:t>
            </a:r>
            <a:r>
              <a:rPr lang="id-ID" sz="2800" dirty="0"/>
              <a:t> merupakan satu konsep yang dikemukakan oleh seorang Albert Venn Dicey pada tahun 1885 yang dituangkannya dalam sebuah buku berjudul </a:t>
            </a:r>
            <a:r>
              <a:rPr lang="id-ID" sz="2800" i="1" dirty="0"/>
              <a:t>Introduction To The Study Of The Law Of  Constitution</a:t>
            </a:r>
            <a:r>
              <a:rPr lang="id-ID" sz="2800" dirty="0"/>
              <a:t>. </a:t>
            </a:r>
          </a:p>
          <a:p>
            <a:pPr algn="just"/>
            <a:r>
              <a:rPr lang="id-ID" sz="2800" dirty="0"/>
              <a:t>Sejak itulah </a:t>
            </a:r>
            <a:r>
              <a:rPr lang="id-ID" sz="2800" i="1" dirty="0"/>
              <a:t>The Rule Of Law</a:t>
            </a:r>
            <a:r>
              <a:rPr lang="id-ID" sz="2800" dirty="0"/>
              <a:t> mulai menjadi bahan kajian dalam pengembangan negara hukum, bahkan menyebar ke setiap negara yang memiliki sistem berbeda-beda</a:t>
            </a:r>
          </a:p>
        </p:txBody>
      </p:sp>
    </p:spTree>
    <p:extLst>
      <p:ext uri="{BB962C8B-B14F-4D97-AF65-F5344CB8AC3E}">
        <p14:creationId xmlns:p14="http://schemas.microsoft.com/office/powerpoint/2010/main" val="28574126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533401"/>
            <a:ext cx="9479280" cy="5592763"/>
          </a:xfrm>
          <a:solidFill>
            <a:schemeClr val="accent2">
              <a:lumMod val="75000"/>
            </a:schemeClr>
          </a:solidFill>
        </p:spPr>
        <p:txBody>
          <a:bodyPr>
            <a:noAutofit/>
          </a:bodyPr>
          <a:lstStyle/>
          <a:p>
            <a:pPr marL="514350" indent="-514350" algn="just">
              <a:buFont typeface="+mj-lt"/>
              <a:buAutoNum type="arabicPeriod" startAt="2"/>
            </a:pPr>
            <a:r>
              <a:rPr lang="en-US" sz="3200" dirty="0" err="1"/>
              <a:t>Persetujuan</a:t>
            </a:r>
            <a:r>
              <a:rPr lang="en-US" sz="3200" dirty="0"/>
              <a:t> </a:t>
            </a:r>
            <a:r>
              <a:rPr lang="en-US" sz="3200" dirty="0" err="1"/>
              <a:t>umum</a:t>
            </a:r>
            <a:r>
              <a:rPr lang="en-US" sz="3200" dirty="0"/>
              <a:t> (consensus) </a:t>
            </a:r>
            <a:r>
              <a:rPr lang="en-US" sz="3200" dirty="0" err="1"/>
              <a:t>mengenai</a:t>
            </a:r>
            <a:r>
              <a:rPr lang="en-US" sz="3200" dirty="0"/>
              <a:t> (a) </a:t>
            </a:r>
            <a:r>
              <a:rPr lang="en-US" sz="3200" dirty="0" err="1"/>
              <a:t>aturan</a:t>
            </a:r>
            <a:r>
              <a:rPr lang="en-US" sz="3200" dirty="0"/>
              <a:t> main </a:t>
            </a:r>
            <a:r>
              <a:rPr lang="en-US" sz="3200" dirty="0" err="1"/>
              <a:t>politik</a:t>
            </a:r>
            <a:r>
              <a:rPr lang="en-US" sz="3200" dirty="0"/>
              <a:t> </a:t>
            </a:r>
            <a:r>
              <a:rPr lang="en-US" sz="3200" dirty="0" err="1"/>
              <a:t>baik</a:t>
            </a:r>
            <a:r>
              <a:rPr lang="en-US" sz="3200" dirty="0"/>
              <a:t> formal </a:t>
            </a:r>
            <a:r>
              <a:rPr lang="en-US" sz="3200" dirty="0" err="1"/>
              <a:t>maupun</a:t>
            </a:r>
            <a:r>
              <a:rPr lang="en-US" sz="3200" dirty="0"/>
              <a:t> informal </a:t>
            </a:r>
            <a:r>
              <a:rPr lang="en-US" sz="3200" dirty="0" err="1"/>
              <a:t>menyangkut</a:t>
            </a:r>
            <a:r>
              <a:rPr lang="en-US" sz="3200" dirty="0"/>
              <a:t> </a:t>
            </a:r>
            <a:r>
              <a:rPr lang="en-US" sz="3200" dirty="0" err="1"/>
              <a:t>proses</a:t>
            </a:r>
            <a:r>
              <a:rPr lang="en-US" sz="3200" dirty="0"/>
              <a:t> </a:t>
            </a:r>
            <a:r>
              <a:rPr lang="en-US" sz="3200" dirty="0" err="1"/>
              <a:t>pengambilan</a:t>
            </a:r>
            <a:r>
              <a:rPr lang="en-US" sz="3200" dirty="0"/>
              <a:t> </a:t>
            </a:r>
            <a:r>
              <a:rPr lang="en-US" sz="3200" dirty="0" err="1"/>
              <a:t>keputusan</a:t>
            </a:r>
            <a:r>
              <a:rPr lang="en-US" sz="3200" dirty="0"/>
              <a:t>, (b) </a:t>
            </a:r>
            <a:r>
              <a:rPr lang="en-US" sz="3200" dirty="0" err="1"/>
              <a:t>nilai-nilai</a:t>
            </a:r>
            <a:r>
              <a:rPr lang="en-US" sz="3200" dirty="0"/>
              <a:t> </a:t>
            </a:r>
            <a:r>
              <a:rPr lang="en-US" sz="3200" dirty="0" err="1"/>
              <a:t>ekonomi</a:t>
            </a:r>
            <a:r>
              <a:rPr lang="en-US" sz="3200" dirty="0"/>
              <a:t>, </a:t>
            </a:r>
            <a:r>
              <a:rPr lang="en-US" sz="3200" dirty="0" err="1"/>
              <a:t>sosial</a:t>
            </a:r>
            <a:r>
              <a:rPr lang="en-US" sz="3200" dirty="0"/>
              <a:t> </a:t>
            </a:r>
            <a:r>
              <a:rPr lang="en-US" sz="3200" dirty="0" err="1"/>
              <a:t>budaya</a:t>
            </a:r>
            <a:r>
              <a:rPr lang="en-US" sz="3200" dirty="0"/>
              <a:t>, yang </a:t>
            </a:r>
            <a:r>
              <a:rPr lang="en-US" sz="3200" dirty="0" err="1"/>
              <a:t>ingin</a:t>
            </a:r>
            <a:r>
              <a:rPr lang="en-US" sz="3200" dirty="0"/>
              <a:t> </a:t>
            </a:r>
            <a:r>
              <a:rPr lang="en-US" sz="3200" dirty="0" err="1"/>
              <a:t>dicapai</a:t>
            </a:r>
            <a:r>
              <a:rPr lang="en-US" sz="3200" dirty="0"/>
              <a:t> </a:t>
            </a:r>
            <a:r>
              <a:rPr lang="en-US" sz="3200" dirty="0" err="1"/>
              <a:t>oleh</a:t>
            </a:r>
            <a:r>
              <a:rPr lang="en-US" sz="3200" dirty="0"/>
              <a:t> </a:t>
            </a:r>
            <a:r>
              <a:rPr lang="en-US" sz="3200" dirty="0" err="1"/>
              <a:t>masyarakat</a:t>
            </a:r>
            <a:r>
              <a:rPr lang="en-US" sz="3200" dirty="0"/>
              <a:t>;</a:t>
            </a:r>
          </a:p>
          <a:p>
            <a:pPr marL="514350" indent="-514350" algn="just">
              <a:buFont typeface="+mj-lt"/>
              <a:buAutoNum type="arabicPeriod" startAt="2"/>
            </a:pPr>
            <a:r>
              <a:rPr lang="en-US" sz="3200" dirty="0" err="1"/>
              <a:t>Lembaga</a:t>
            </a:r>
            <a:r>
              <a:rPr lang="en-US" sz="3200" dirty="0"/>
              <a:t> </a:t>
            </a:r>
            <a:r>
              <a:rPr lang="en-US" sz="3200" dirty="0" err="1"/>
              <a:t>eksekutif</a:t>
            </a:r>
            <a:r>
              <a:rPr lang="en-US" sz="3200" dirty="0"/>
              <a:t> yang </a:t>
            </a:r>
            <a:r>
              <a:rPr lang="en-US" sz="3200" dirty="0" err="1"/>
              <a:t>menentukan</a:t>
            </a:r>
            <a:r>
              <a:rPr lang="en-US" sz="3200" dirty="0"/>
              <a:t> (</a:t>
            </a:r>
            <a:r>
              <a:rPr lang="en-US" sz="3200" dirty="0" err="1"/>
              <a:t>dominan</a:t>
            </a:r>
            <a:r>
              <a:rPr lang="en-US" sz="3200" dirty="0"/>
              <a:t>) </a:t>
            </a:r>
            <a:r>
              <a:rPr lang="en-US" sz="3200" dirty="0" err="1"/>
              <a:t>dalam</a:t>
            </a:r>
            <a:r>
              <a:rPr lang="en-US" sz="3200" dirty="0"/>
              <a:t> </a:t>
            </a:r>
            <a:r>
              <a:rPr lang="en-US" sz="3200" dirty="0" err="1"/>
              <a:t>pengambilan</a:t>
            </a:r>
            <a:r>
              <a:rPr lang="en-US" sz="3200" dirty="0"/>
              <a:t> </a:t>
            </a:r>
            <a:r>
              <a:rPr lang="en-US" sz="3200" dirty="0" err="1"/>
              <a:t>keputusan</a:t>
            </a:r>
            <a:r>
              <a:rPr lang="en-US" sz="3200" dirty="0"/>
              <a:t> </a:t>
            </a:r>
            <a:r>
              <a:rPr lang="en-US" sz="3200" dirty="0" err="1"/>
              <a:t>ke</a:t>
            </a:r>
            <a:r>
              <a:rPr lang="en-US" sz="3200" dirty="0"/>
              <a:t> </a:t>
            </a:r>
            <a:r>
              <a:rPr lang="en-US" sz="3200" dirty="0" err="1"/>
              <a:t>pemerintahan</a:t>
            </a:r>
            <a:r>
              <a:rPr lang="en-US" sz="3200" dirty="0"/>
              <a:t>;</a:t>
            </a:r>
          </a:p>
          <a:p>
            <a:pPr marL="514350" indent="-514350" algn="just">
              <a:buFont typeface="+mj-lt"/>
              <a:buAutoNum type="arabicPeriod" startAt="2"/>
            </a:pPr>
            <a:r>
              <a:rPr lang="en-US" sz="3200" dirty="0" err="1"/>
              <a:t>Birokrasi</a:t>
            </a:r>
            <a:r>
              <a:rPr lang="en-US" sz="3200" dirty="0"/>
              <a:t> </a:t>
            </a:r>
            <a:r>
              <a:rPr lang="en-US" sz="3200" dirty="0" err="1"/>
              <a:t>negara</a:t>
            </a:r>
            <a:r>
              <a:rPr lang="en-US" sz="3200" dirty="0"/>
              <a:t> yang </a:t>
            </a:r>
            <a:r>
              <a:rPr lang="en-US" sz="3200" dirty="0" err="1"/>
              <a:t>mampu</a:t>
            </a:r>
            <a:r>
              <a:rPr lang="en-US" sz="3200" dirty="0"/>
              <a:t> </a:t>
            </a:r>
            <a:r>
              <a:rPr lang="en-US" sz="3200" dirty="0" err="1"/>
              <a:t>melaksanakan</a:t>
            </a:r>
            <a:r>
              <a:rPr lang="en-US" sz="3200" dirty="0"/>
              <a:t> </a:t>
            </a:r>
            <a:r>
              <a:rPr lang="en-US" sz="3200" dirty="0" err="1"/>
              <a:t>kebijaksanaan</a:t>
            </a:r>
            <a:r>
              <a:rPr lang="en-US" sz="3200" dirty="0"/>
              <a:t> </a:t>
            </a:r>
            <a:r>
              <a:rPr lang="en-US" sz="3200" dirty="0" err="1"/>
              <a:t>pemerintahan</a:t>
            </a:r>
            <a:endParaRPr lang="en-US" sz="3200" dirty="0"/>
          </a:p>
        </p:txBody>
      </p:sp>
    </p:spTree>
    <p:extLst>
      <p:ext uri="{BB962C8B-B14F-4D97-AF65-F5344CB8AC3E}">
        <p14:creationId xmlns:p14="http://schemas.microsoft.com/office/powerpoint/2010/main" val="1614225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6004560"/>
          </a:xfrm>
        </p:spPr>
        <p:txBody>
          <a:bodyPr>
            <a:normAutofit/>
          </a:bodyPr>
          <a:lstStyle/>
          <a:p>
            <a:pPr algn="ctr"/>
            <a:r>
              <a:rPr lang="id-ID" sz="8000" dirty="0"/>
              <a:t>Sekian</a:t>
            </a:r>
            <a:br>
              <a:rPr lang="id-ID" sz="8000" dirty="0"/>
            </a:br>
            <a:r>
              <a:rPr lang="id-ID" sz="8000" dirty="0"/>
              <a:t>&amp;</a:t>
            </a:r>
            <a:br>
              <a:rPr lang="id-ID" sz="8000" dirty="0"/>
            </a:br>
            <a:r>
              <a:rPr lang="id-ID" sz="8000" dirty="0"/>
              <a:t>Terima Kasih</a:t>
            </a:r>
            <a:br>
              <a:rPr lang="id-ID" sz="8000" dirty="0"/>
            </a:br>
            <a:endParaRPr lang="id-ID" sz="8000" dirty="0"/>
          </a:p>
        </p:txBody>
      </p:sp>
    </p:spTree>
    <p:extLst>
      <p:ext uri="{BB962C8B-B14F-4D97-AF65-F5344CB8AC3E}">
        <p14:creationId xmlns:p14="http://schemas.microsoft.com/office/powerpoint/2010/main" val="3559218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i="1" dirty="0">
                <a:solidFill>
                  <a:srgbClr val="FF0000"/>
                </a:solidFill>
              </a:rPr>
              <a:t>Konsep Negara Hukum Menurut Ahli</a:t>
            </a:r>
          </a:p>
        </p:txBody>
      </p:sp>
      <p:sp>
        <p:nvSpPr>
          <p:cNvPr id="3" name="Content Placeholder 2"/>
          <p:cNvSpPr>
            <a:spLocks noGrp="1"/>
          </p:cNvSpPr>
          <p:nvPr>
            <p:ph idx="1"/>
          </p:nvPr>
        </p:nvSpPr>
        <p:spPr>
          <a:xfrm>
            <a:off x="4504267" y="685800"/>
            <a:ext cx="6079066" cy="5897880"/>
          </a:xfrm>
        </p:spPr>
        <p:txBody>
          <a:bodyPr>
            <a:normAutofit lnSpcReduction="10000"/>
          </a:bodyPr>
          <a:lstStyle/>
          <a:p>
            <a:pPr marL="0" indent="0" algn="just">
              <a:buNone/>
            </a:pPr>
            <a:r>
              <a:rPr lang="id-ID" b="1" i="1" dirty="0">
                <a:latin typeface="Franklin Gothic Medium" panose="020B0603020102020204" pitchFamily="34" charset="0"/>
              </a:rPr>
              <a:t>Jadi ada dua unsur dalam paham negara hukum: </a:t>
            </a:r>
          </a:p>
          <a:p>
            <a:pPr marL="457200" indent="-457200" algn="just">
              <a:buFont typeface="+mj-lt"/>
              <a:buAutoNum type="arabicPeriod"/>
            </a:pPr>
            <a:r>
              <a:rPr lang="id-ID" b="1" i="1" dirty="0">
                <a:latin typeface="Franklin Gothic Medium" panose="020B0603020102020204" pitchFamily="34" charset="0"/>
              </a:rPr>
              <a:t>Ada hubungan antara yang memerintah dan yang diperintah tidak berdasarkan kekuasaan, melainkan berdasarkan suatu norma yang obyektif yang juga mengikat  pihak yang memerintah. </a:t>
            </a:r>
          </a:p>
          <a:p>
            <a:pPr marL="457200" indent="-457200" algn="just">
              <a:buFont typeface="+mj-lt"/>
              <a:buAutoNum type="arabicPeriod"/>
            </a:pPr>
            <a:r>
              <a:rPr lang="id-ID" b="1" i="1" dirty="0">
                <a:latin typeface="Franklin Gothic Medium" panose="020B0603020102020204" pitchFamily="34" charset="0"/>
              </a:rPr>
              <a:t>Bahwa norma obyektif itu, hukum memenuhi syarat bukan hanya secara formal, melainkan dapat dipertahankan berhadapan dengan idea hukum. Hukum menjadi landasan segenap tindakan negara; dan hukum itu sendiri harus baik dan adil. Baik karena sesuai dengan apa yang diharapkan masyarakat dari hukum, dan adil karena maksud dasar segenap hukum adalah keadilan.</a:t>
            </a:r>
            <a:endParaRPr lang="id-ID" b="1" dirty="0">
              <a:latin typeface="Franklin Gothic Medium" panose="020B0603020102020204" pitchFamily="34" charset="0"/>
            </a:endParaRPr>
          </a:p>
          <a:p>
            <a:pPr algn="just"/>
            <a:r>
              <a:rPr lang="en-US" b="1" i="1" dirty="0">
                <a:solidFill>
                  <a:srgbClr val="FF0000"/>
                </a:solidFill>
                <a:latin typeface="Franklin Gothic Medium" panose="020B0603020102020204" pitchFamily="34" charset="0"/>
              </a:rPr>
              <a:t>Franz </a:t>
            </a:r>
            <a:r>
              <a:rPr lang="en-US" b="1" i="1" dirty="0" err="1">
                <a:solidFill>
                  <a:srgbClr val="FF0000"/>
                </a:solidFill>
                <a:latin typeface="Franklin Gothic Medium" panose="020B0603020102020204" pitchFamily="34" charset="0"/>
              </a:rPr>
              <a:t>Magnis</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Suseno</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Etika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Politik</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Prinsip-Prinsip</a:t>
            </a:r>
            <a:r>
              <a:rPr lang="en-US" b="1" i="1" dirty="0">
                <a:solidFill>
                  <a:srgbClr val="FF0000"/>
                </a:solidFill>
                <a:latin typeface="Franklin Gothic Medium" panose="020B0603020102020204" pitchFamily="34" charset="0"/>
              </a:rPr>
              <a:t> Moral </a:t>
            </a:r>
            <a:r>
              <a:rPr lang="en-US" b="1" i="1" dirty="0" err="1">
                <a:solidFill>
                  <a:srgbClr val="FF0000"/>
                </a:solidFill>
                <a:latin typeface="Franklin Gothic Medium" panose="020B0603020102020204" pitchFamily="34" charset="0"/>
              </a:rPr>
              <a:t>Dasar</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Kenegaraan</a:t>
            </a:r>
            <a:r>
              <a:rPr lang="en-US" b="1" i="1" dirty="0">
                <a:solidFill>
                  <a:srgbClr val="FF0000"/>
                </a:solidFill>
                <a:latin typeface="Franklin Gothic Medium" panose="020B0603020102020204" pitchFamily="34" charset="0"/>
              </a:rPr>
              <a:t> Modern), Jakarta, </a:t>
            </a:r>
            <a:r>
              <a:rPr lang="en-US" b="1" i="1" dirty="0" err="1">
                <a:solidFill>
                  <a:srgbClr val="FF0000"/>
                </a:solidFill>
                <a:latin typeface="Franklin Gothic Medium" panose="020B0603020102020204" pitchFamily="34" charset="0"/>
              </a:rPr>
              <a:t>Gramedia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Pustaka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Utama</a:t>
            </a:r>
            <a:r>
              <a:rPr lang="en-US" b="1" i="1" dirty="0">
                <a:solidFill>
                  <a:srgbClr val="FF0000"/>
                </a:solidFill>
                <a:latin typeface="Franklin Gothic Medium" panose="020B0603020102020204" pitchFamily="34" charset="0"/>
              </a:rPr>
              <a:t>, 2003, Hal. 295.</a:t>
            </a:r>
            <a:endParaRPr lang="id-ID" b="1" dirty="0">
              <a:solidFill>
                <a:srgbClr val="FF0000"/>
              </a:solidFill>
              <a:latin typeface="Franklin Gothic Medium" panose="020B0603020102020204" pitchFamily="34" charset="0"/>
            </a:endParaRPr>
          </a:p>
          <a:p>
            <a:pPr algn="just"/>
            <a:r>
              <a:rPr lang="en-US" b="1" dirty="0">
                <a:solidFill>
                  <a:srgbClr val="FF0000"/>
                </a:solidFill>
                <a:latin typeface="Franklin Gothic Medium" panose="020B0603020102020204" pitchFamily="34" charset="0"/>
              </a:rPr>
              <a:t> </a:t>
            </a:r>
            <a:endParaRPr lang="id-ID" b="1" dirty="0">
              <a:solidFill>
                <a:srgbClr val="FF0000"/>
              </a:solidFill>
              <a:latin typeface="Franklin Gothic Medium" panose="020B0603020102020204" pitchFamily="34" charset="0"/>
            </a:endParaRPr>
          </a:p>
          <a:p>
            <a:pPr algn="just"/>
            <a:endParaRPr lang="id-ID" b="1" dirty="0">
              <a:latin typeface="Franklin Gothic Medium" panose="020B0603020102020204" pitchFamily="34" charset="0"/>
            </a:endParaRPr>
          </a:p>
        </p:txBody>
      </p:sp>
      <p:sp>
        <p:nvSpPr>
          <p:cNvPr id="4" name="Text Placeholder 3"/>
          <p:cNvSpPr>
            <a:spLocks noGrp="1"/>
          </p:cNvSpPr>
          <p:nvPr>
            <p:ph type="body" sz="half" idx="2"/>
          </p:nvPr>
        </p:nvSpPr>
        <p:spPr>
          <a:xfrm>
            <a:off x="841248" y="2099734"/>
            <a:ext cx="3200400" cy="4483946"/>
          </a:xfrm>
          <a:solidFill>
            <a:schemeClr val="bg2"/>
          </a:solidFill>
        </p:spPr>
        <p:txBody>
          <a:bodyPr>
            <a:noAutofit/>
          </a:bodyPr>
          <a:lstStyle/>
          <a:p>
            <a:pPr algn="just"/>
            <a:r>
              <a:rPr lang="id-ID" sz="3200" dirty="0">
                <a:latin typeface="Agency FB" panose="020B0503020202020204" pitchFamily="34" charset="0"/>
              </a:rPr>
              <a:t>Menurut Franz Magnis Suseno bahwa Paham Negara Hukum berdasarkan kekuasaan negara harus dijalankan atas dasr hukum yang baik dan adil.</a:t>
            </a:r>
          </a:p>
        </p:txBody>
      </p:sp>
    </p:spTree>
    <p:extLst>
      <p:ext uri="{BB962C8B-B14F-4D97-AF65-F5344CB8AC3E}">
        <p14:creationId xmlns:p14="http://schemas.microsoft.com/office/powerpoint/2010/main" val="346273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29640"/>
            <a:ext cx="3477768" cy="2499360"/>
          </a:xfrm>
          <a:solidFill>
            <a:schemeClr val="accent3">
              <a:lumMod val="60000"/>
              <a:lumOff val="40000"/>
            </a:schemeClr>
          </a:solidFill>
        </p:spPr>
        <p:txBody>
          <a:bodyPr>
            <a:normAutofit/>
          </a:bodyPr>
          <a:lstStyle/>
          <a:p>
            <a:pPr algn="ctr"/>
            <a:r>
              <a:rPr lang="id-ID" b="1" dirty="0"/>
              <a:t>Karakteristik Negara Hukum Menurut A.V.Dicey</a:t>
            </a:r>
          </a:p>
        </p:txBody>
      </p:sp>
      <p:sp>
        <p:nvSpPr>
          <p:cNvPr id="3" name="Content Placeholder 2"/>
          <p:cNvSpPr>
            <a:spLocks noGrp="1"/>
          </p:cNvSpPr>
          <p:nvPr>
            <p:ph idx="1"/>
          </p:nvPr>
        </p:nvSpPr>
        <p:spPr/>
        <p:txBody>
          <a:bodyPr>
            <a:normAutofit/>
          </a:bodyPr>
          <a:lstStyle/>
          <a:p>
            <a:pPr marL="0" indent="0" algn="just">
              <a:buNone/>
            </a:pPr>
            <a:r>
              <a:rPr lang="id-ID" sz="3200" dirty="0"/>
              <a:t>Dicey tersebut yang intinya bahwa </a:t>
            </a:r>
            <a:r>
              <a:rPr lang="id-ID" sz="3200" i="1" dirty="0"/>
              <a:t>The Rule Of Law</a:t>
            </a:r>
            <a:r>
              <a:rPr lang="id-ID" sz="3200" dirty="0"/>
              <a:t> mengandung tiga unsur penting, yaitu:</a:t>
            </a:r>
          </a:p>
          <a:p>
            <a:pPr marL="898525" lvl="0" indent="-533400" algn="just">
              <a:buFont typeface="+mj-lt"/>
              <a:buAutoNum type="arabicPeriod"/>
            </a:pPr>
            <a:r>
              <a:rPr lang="id-ID" sz="3200" i="1" dirty="0"/>
              <a:t>Supremacy Of Law</a:t>
            </a:r>
            <a:endParaRPr lang="id-ID" sz="3200" dirty="0"/>
          </a:p>
          <a:p>
            <a:pPr marL="898525" lvl="0" indent="-533400" algn="just">
              <a:buFont typeface="+mj-lt"/>
              <a:buAutoNum type="arabicPeriod"/>
            </a:pPr>
            <a:r>
              <a:rPr lang="id-ID" sz="3200" i="1" dirty="0"/>
              <a:t>Equality Before The Law</a:t>
            </a:r>
            <a:endParaRPr lang="id-ID" sz="3200" dirty="0"/>
          </a:p>
          <a:p>
            <a:pPr marL="898525" lvl="0" indent="-533400" algn="just">
              <a:buFont typeface="+mj-lt"/>
              <a:buAutoNum type="arabicPeriod"/>
            </a:pPr>
            <a:r>
              <a:rPr lang="id-ID" sz="3200" i="1" dirty="0"/>
              <a:t>Constitution Based On Human Rights</a:t>
            </a:r>
            <a:endParaRPr lang="id-ID" sz="3200" dirty="0"/>
          </a:p>
          <a:p>
            <a:pPr marL="0" indent="0" algn="just">
              <a:buNone/>
            </a:pPr>
            <a:endParaRPr lang="id-ID" sz="3200" dirty="0"/>
          </a:p>
        </p:txBody>
      </p:sp>
    </p:spTree>
    <p:extLst>
      <p:ext uri="{BB962C8B-B14F-4D97-AF65-F5344CB8AC3E}">
        <p14:creationId xmlns:p14="http://schemas.microsoft.com/office/powerpoint/2010/main" val="2416945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1"/>
            <a:ext cx="3200400" cy="1203960"/>
          </a:xfrm>
          <a:solidFill>
            <a:schemeClr val="bg2">
              <a:lumMod val="50000"/>
            </a:schemeClr>
          </a:solidFill>
        </p:spPr>
        <p:txBody>
          <a:bodyPr>
            <a:normAutofit fontScale="90000"/>
          </a:bodyPr>
          <a:lstStyle/>
          <a:p>
            <a:pPr algn="ctr"/>
            <a:r>
              <a:rPr lang="id-ID" dirty="0"/>
              <a:t>Menurut Mirriam Budiarjo </a:t>
            </a:r>
          </a:p>
        </p:txBody>
      </p:sp>
      <p:sp>
        <p:nvSpPr>
          <p:cNvPr id="3" name="Content Placeholder 2"/>
          <p:cNvSpPr>
            <a:spLocks noGrp="1"/>
          </p:cNvSpPr>
          <p:nvPr>
            <p:ph idx="1"/>
          </p:nvPr>
        </p:nvSpPr>
        <p:spPr>
          <a:xfrm>
            <a:off x="4785359" y="685800"/>
            <a:ext cx="5797973" cy="5486400"/>
          </a:xfrm>
        </p:spPr>
        <p:txBody>
          <a:bodyPr>
            <a:normAutofit/>
          </a:bodyPr>
          <a:lstStyle/>
          <a:p>
            <a:pPr algn="just"/>
            <a:r>
              <a:rPr lang="id-ID" sz="2400" i="1" dirty="0"/>
              <a:t>Unsur supremasi hukum ini dapat dikatakan bersifat sama dengan ajaran yang dikemukakan Krabbe tentang teori kedaulatan hukum (rechts souvereiniteit), teori yang menentang ajaran staats souvereiniteit yang umumnya dianut oleh pemikir-pemikir kenegaraan Jerman.</a:t>
            </a:r>
            <a:endParaRPr lang="id-ID" sz="2400" dirty="0"/>
          </a:p>
          <a:p>
            <a:pPr algn="just"/>
            <a:r>
              <a:rPr lang="id-ID" sz="2400" i="1" dirty="0">
                <a:solidFill>
                  <a:srgbClr val="FF0000"/>
                </a:solidFill>
              </a:rPr>
              <a:t>Sumber: </a:t>
            </a:r>
            <a:r>
              <a:rPr lang="en-US" sz="2400" i="1" dirty="0">
                <a:solidFill>
                  <a:srgbClr val="FF0000"/>
                </a:solidFill>
              </a:rPr>
              <a:t>Miriam </a:t>
            </a:r>
            <a:r>
              <a:rPr lang="en-US" sz="2400" i="1" dirty="0" err="1">
                <a:solidFill>
                  <a:srgbClr val="FF0000"/>
                </a:solidFill>
              </a:rPr>
              <a:t>Budiardjo</a:t>
            </a:r>
            <a:r>
              <a:rPr lang="en-US" sz="2400" i="1" dirty="0">
                <a:solidFill>
                  <a:srgbClr val="FF0000"/>
                </a:solidFill>
              </a:rPr>
              <a:t>, </a:t>
            </a:r>
            <a:r>
              <a:rPr lang="en-US" sz="2400" i="1" dirty="0" err="1">
                <a:solidFill>
                  <a:srgbClr val="FF0000"/>
                </a:solidFill>
              </a:rPr>
              <a:t>Dasar-Dasar</a:t>
            </a:r>
            <a:r>
              <a:rPr lang="en-US" sz="2400" i="1" dirty="0">
                <a:solidFill>
                  <a:srgbClr val="FF0000"/>
                </a:solidFill>
              </a:rPr>
              <a:t> </a:t>
            </a:r>
            <a:r>
              <a:rPr lang="en-US" sz="2400" i="1" dirty="0" err="1">
                <a:solidFill>
                  <a:srgbClr val="FF0000"/>
                </a:solidFill>
              </a:rPr>
              <a:t>ilmu</a:t>
            </a:r>
            <a:r>
              <a:rPr lang="en-US" sz="2400" i="1" dirty="0">
                <a:solidFill>
                  <a:srgbClr val="FF0000"/>
                </a:solidFill>
              </a:rPr>
              <a:t> </a:t>
            </a:r>
            <a:r>
              <a:rPr lang="en-US" sz="2400" i="1" dirty="0" err="1">
                <a:solidFill>
                  <a:srgbClr val="FF0000"/>
                </a:solidFill>
              </a:rPr>
              <a:t>Politik</a:t>
            </a:r>
            <a:r>
              <a:rPr lang="en-US" sz="2400" i="1" dirty="0">
                <a:solidFill>
                  <a:srgbClr val="FF0000"/>
                </a:solidFill>
              </a:rPr>
              <a:t>, Jakarta, </a:t>
            </a:r>
            <a:r>
              <a:rPr lang="en-US" sz="2400" i="1" dirty="0" err="1">
                <a:solidFill>
                  <a:srgbClr val="FF0000"/>
                </a:solidFill>
              </a:rPr>
              <a:t>Gramedia</a:t>
            </a:r>
            <a:r>
              <a:rPr lang="en-US" sz="2400" i="1" dirty="0">
                <a:solidFill>
                  <a:srgbClr val="FF0000"/>
                </a:solidFill>
              </a:rPr>
              <a:t> </a:t>
            </a:r>
            <a:r>
              <a:rPr lang="en-US" sz="2400" i="1" dirty="0" err="1">
                <a:solidFill>
                  <a:srgbClr val="FF0000"/>
                </a:solidFill>
              </a:rPr>
              <a:t>Pustaka</a:t>
            </a:r>
            <a:r>
              <a:rPr lang="en-US" sz="2400" i="1" dirty="0">
                <a:solidFill>
                  <a:srgbClr val="FF0000"/>
                </a:solidFill>
              </a:rPr>
              <a:t> </a:t>
            </a:r>
            <a:r>
              <a:rPr lang="en-US" sz="2400" i="1" dirty="0" err="1">
                <a:solidFill>
                  <a:srgbClr val="FF0000"/>
                </a:solidFill>
              </a:rPr>
              <a:t>Utama</a:t>
            </a:r>
            <a:r>
              <a:rPr lang="en-US" sz="2400" i="1" dirty="0">
                <a:solidFill>
                  <a:srgbClr val="FF0000"/>
                </a:solidFill>
              </a:rPr>
              <a:t>, 2013,  Hal. 120.</a:t>
            </a:r>
            <a:endParaRPr lang="id-ID" sz="2400" i="1" dirty="0">
              <a:solidFill>
                <a:srgbClr val="FF0000"/>
              </a:solidFill>
            </a:endParaRPr>
          </a:p>
          <a:p>
            <a:pPr algn="just"/>
            <a:r>
              <a:rPr lang="en-US" sz="2400" i="1" dirty="0">
                <a:solidFill>
                  <a:srgbClr val="FF0000"/>
                </a:solidFill>
              </a:rPr>
              <a:t> </a:t>
            </a:r>
            <a:endParaRPr lang="id-ID" sz="2400" i="1" dirty="0">
              <a:solidFill>
                <a:srgbClr val="FF0000"/>
              </a:solidFill>
            </a:endParaRPr>
          </a:p>
          <a:p>
            <a:endParaRPr lang="id-ID" sz="2400" dirty="0"/>
          </a:p>
        </p:txBody>
      </p:sp>
      <p:sp>
        <p:nvSpPr>
          <p:cNvPr id="4" name="Text Placeholder 3"/>
          <p:cNvSpPr>
            <a:spLocks noGrp="1"/>
          </p:cNvSpPr>
          <p:nvPr>
            <p:ph type="body" sz="half" idx="2"/>
          </p:nvPr>
        </p:nvSpPr>
        <p:spPr>
          <a:xfrm>
            <a:off x="274321" y="2099734"/>
            <a:ext cx="4229946" cy="4407746"/>
          </a:xfrm>
        </p:spPr>
        <p:txBody>
          <a:bodyPr>
            <a:noAutofit/>
          </a:bodyPr>
          <a:lstStyle/>
          <a:p>
            <a:pPr algn="just"/>
            <a:r>
              <a:rPr lang="id-ID" sz="1600" i="1" dirty="0"/>
              <a:t>Unsur Supremacy Of Law mengandung arti bahwa tidak ada kekuasaan yang sewenang-wenang (arbitrary power), baik rakyat (yang diperintah) maupun raja (yang memerintah). Kedua-duanya tunduk pada hukum (regular law). Prinsip ini menempatkan hukum dalam kedudukan sebagai panglima. hukum dijadikan sebagai alat untuk membenarkan kekuasaan, termasuk membatasi kekuasaan itu. Jadi yang berkuasa, berdaulat dan supreme adalah hukum, dan bukan kekuasaan.</a:t>
            </a:r>
            <a:endParaRPr lang="id-ID" sz="1600" dirty="0"/>
          </a:p>
          <a:p>
            <a:endParaRPr lang="id-ID" sz="1600" dirty="0"/>
          </a:p>
        </p:txBody>
      </p:sp>
    </p:spTree>
    <p:extLst>
      <p:ext uri="{BB962C8B-B14F-4D97-AF65-F5344CB8AC3E}">
        <p14:creationId xmlns:p14="http://schemas.microsoft.com/office/powerpoint/2010/main" val="1848928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40" y="457200"/>
            <a:ext cx="9156192" cy="5722937"/>
          </a:xfrm>
          <a:solidFill>
            <a:schemeClr val="accent3">
              <a:lumMod val="60000"/>
              <a:lumOff val="40000"/>
            </a:schemeClr>
          </a:solidFill>
        </p:spPr>
        <p:txBody>
          <a:bodyPr>
            <a:noAutofit/>
          </a:bodyPr>
          <a:lstStyle/>
          <a:p>
            <a:pPr marL="182563" indent="0" algn="just">
              <a:buNone/>
            </a:pPr>
            <a:r>
              <a:rPr lang="id-ID" sz="3200" dirty="0">
                <a:latin typeface="Arial" panose="020B0604020202020204" pitchFamily="34" charset="0"/>
                <a:cs typeface="Arial" panose="020B0604020202020204" pitchFamily="34" charset="0"/>
              </a:rPr>
              <a:t>Menurut Julius Stahl dan Imanuel Kant terdapat </a:t>
            </a:r>
            <a:r>
              <a:rPr lang="en-US" sz="3200" dirty="0" err="1">
                <a:latin typeface="Arial" panose="020B0604020202020204" pitchFamily="34" charset="0"/>
                <a:cs typeface="Arial" panose="020B0604020202020204" pitchFamily="34" charset="0"/>
              </a:rPr>
              <a:t>Ciri-Ciri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Konsep</a:t>
            </a:r>
            <a:r>
              <a:rPr lang="en-US" sz="3200" dirty="0">
                <a:latin typeface="Arial" panose="020B0604020202020204" pitchFamily="34" charset="0"/>
                <a:cs typeface="Arial" panose="020B0604020202020204" pitchFamily="34" charset="0"/>
              </a:rPr>
              <a:t> Negara </a:t>
            </a:r>
            <a:r>
              <a:rPr lang="en-US" sz="3200" dirty="0" err="1">
                <a:latin typeface="Arial" panose="020B0604020202020204" pitchFamily="34" charset="0"/>
                <a:cs typeface="Arial" panose="020B0604020202020204" pitchFamily="34" charset="0"/>
              </a:rPr>
              <a:t>Hukum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Eropa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Kontinental</a:t>
            </a:r>
            <a:r>
              <a:rPr lang="id-ID"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rechtsstaat</a:t>
            </a:r>
            <a:r>
              <a:rPr lang="en-US" sz="3200" dirty="0">
                <a:latin typeface="Arial" panose="020B0604020202020204" pitchFamily="34" charset="0"/>
                <a:cs typeface="Arial" panose="020B0604020202020204" pitchFamily="34" charset="0"/>
              </a:rPr>
              <a:t>)</a:t>
            </a:r>
          </a:p>
          <a:p>
            <a:pPr marL="1158875" indent="-442913">
              <a:buAutoNum type="alphaLcPeriod"/>
            </a:pPr>
            <a:r>
              <a:rPr lang="en-US" sz="2800" dirty="0" err="1">
                <a:latin typeface="Arial" panose="020B0604020202020204" pitchFamily="34" charset="0"/>
                <a:cs typeface="Arial" panose="020B0604020202020204" pitchFamily="34" charset="0"/>
              </a:rPr>
              <a:t>Pengakuan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perlindungan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terhadap</a:t>
            </a:r>
            <a:r>
              <a:rPr lang="en-US" sz="2800" dirty="0">
                <a:latin typeface="Arial" panose="020B0604020202020204" pitchFamily="34" charset="0"/>
                <a:cs typeface="Arial" panose="020B0604020202020204" pitchFamily="34" charset="0"/>
              </a:rPr>
              <a:t> HAM</a:t>
            </a:r>
          </a:p>
          <a:p>
            <a:pPr marL="1158875" indent="-442913">
              <a:buAutoNum type="alphaLcPeriod"/>
            </a:pPr>
            <a:r>
              <a:rPr lang="en-US" sz="2800" dirty="0">
                <a:latin typeface="Arial" panose="020B0604020202020204" pitchFamily="34" charset="0"/>
                <a:cs typeface="Arial" panose="020B0604020202020204" pitchFamily="34" charset="0"/>
              </a:rPr>
              <a:t>Negara </a:t>
            </a:r>
            <a:r>
              <a:rPr lang="en-US" sz="2800" dirty="0" err="1">
                <a:latin typeface="Arial" panose="020B0604020202020204" pitchFamily="34" charset="0"/>
                <a:cs typeface="Arial" panose="020B0604020202020204" pitchFamily="34" charset="0"/>
              </a:rPr>
              <a:t>didasarkan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atas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Trias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Politika</a:t>
            </a:r>
            <a:endParaRPr lang="en-US" sz="2800" dirty="0">
              <a:latin typeface="Arial" panose="020B0604020202020204" pitchFamily="34" charset="0"/>
              <a:cs typeface="Arial" panose="020B0604020202020204" pitchFamily="34" charset="0"/>
            </a:endParaRPr>
          </a:p>
          <a:p>
            <a:pPr marL="1158875" indent="-442913">
              <a:buAutoNum type="alphaLcPeriod"/>
            </a:pPr>
            <a:r>
              <a:rPr lang="en-US" sz="2800" dirty="0" err="1">
                <a:latin typeface="Arial" panose="020B0604020202020204" pitchFamily="34" charset="0"/>
                <a:cs typeface="Arial" panose="020B0604020202020204" pitchFamily="34" charset="0"/>
              </a:rPr>
              <a:t>Pemerintah</a:t>
            </a:r>
            <a:r>
              <a:rPr lang="en-US" sz="2800" dirty="0">
                <a:latin typeface="Arial" panose="020B0604020202020204" pitchFamily="34" charset="0"/>
                <a:cs typeface="Arial" panose="020B0604020202020204" pitchFamily="34" charset="0"/>
              </a:rPr>
              <a:t> di </a:t>
            </a:r>
            <a:r>
              <a:rPr lang="en-US" sz="2800" dirty="0" err="1">
                <a:latin typeface="Arial" panose="020B0604020202020204" pitchFamily="34" charset="0"/>
                <a:cs typeface="Arial" panose="020B0604020202020204" pitchFamily="34" charset="0"/>
              </a:rPr>
              <a:t>laksanakan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berdasarkan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undang-undang</a:t>
            </a:r>
            <a:endParaRPr lang="en-US" sz="2800" dirty="0">
              <a:latin typeface="Arial" panose="020B0604020202020204" pitchFamily="34" charset="0"/>
              <a:cs typeface="Arial" panose="020B0604020202020204" pitchFamily="34" charset="0"/>
            </a:endParaRPr>
          </a:p>
          <a:p>
            <a:pPr marL="1158875" indent="-442913">
              <a:buAutoNum type="alphaLcPeriod"/>
            </a:pPr>
            <a:r>
              <a:rPr lang="en-US" sz="2800" dirty="0" err="1">
                <a:latin typeface="Arial" panose="020B0604020202020204" pitchFamily="34" charset="0"/>
                <a:cs typeface="Arial" panose="020B0604020202020204" pitchFamily="34" charset="0"/>
              </a:rPr>
              <a:t>Adanya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peradilan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administrasi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onrechtmatige</a:t>
            </a:r>
            <a:r>
              <a:rPr lang="en-US" sz="2800"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overheidsdaad</a:t>
            </a:r>
            <a:r>
              <a:rPr lang="en-US" sz="2800" dirty="0">
                <a:latin typeface="Arial" panose="020B0604020202020204" pitchFamily="34" charset="0"/>
                <a:cs typeface="Arial" panose="020B0604020202020204" pitchFamily="34" charset="0"/>
              </a:rPr>
              <a:t>)</a:t>
            </a:r>
          </a:p>
          <a:p>
            <a:pPr marL="808038" indent="-514350">
              <a:buNone/>
            </a:pPr>
            <a:endParaRPr lang="en-US" sz="3200" dirty="0">
              <a:latin typeface="Arial" panose="020B0604020202020204" pitchFamily="34" charset="0"/>
              <a:cs typeface="Arial" panose="020B0604020202020204" pitchFamily="34" charset="0"/>
            </a:endParaRPr>
          </a:p>
          <a:p>
            <a:pPr marL="808038" indent="-514350"/>
            <a:endParaRPr lang="id-ID"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5688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182880"/>
            <a:ext cx="10744200" cy="6248400"/>
          </a:xfrm>
          <a:solidFill>
            <a:schemeClr val="accent1">
              <a:lumMod val="20000"/>
              <a:lumOff val="80000"/>
            </a:schemeClr>
          </a:solidFill>
        </p:spPr>
        <p:txBody>
          <a:bodyPr>
            <a:noAutofit/>
          </a:bodyPr>
          <a:lstStyle/>
          <a:p>
            <a:pPr algn="just"/>
            <a:r>
              <a:rPr lang="id-ID" sz="2800" dirty="0">
                <a:latin typeface="Arial" panose="020B0604020202020204" pitchFamily="34" charset="0"/>
                <a:cs typeface="Arial" panose="020B0604020202020204" pitchFamily="34" charset="0"/>
              </a:rPr>
              <a:t>Perwujudan prinsip supremasi hukum (supremacy of law) di negara-negara Anglo Saxon sedikit berbeda dengan apa yang terjadi di negara-negara Eropa Kontinental yang menganut konsep rechtstaats. </a:t>
            </a:r>
          </a:p>
          <a:p>
            <a:pPr algn="just"/>
            <a:r>
              <a:rPr lang="id-ID" sz="2800" dirty="0">
                <a:latin typeface="Arial" panose="020B0604020202020204" pitchFamily="34" charset="0"/>
                <a:cs typeface="Arial" panose="020B0604020202020204" pitchFamily="34" charset="0"/>
              </a:rPr>
              <a:t>Supremasi hukum menurut konsep ini (</a:t>
            </a:r>
            <a:r>
              <a:rPr lang="id-ID" sz="2800" i="1" dirty="0">
                <a:latin typeface="Arial" panose="020B0604020202020204" pitchFamily="34" charset="0"/>
                <a:cs typeface="Arial" panose="020B0604020202020204" pitchFamily="34" charset="0"/>
              </a:rPr>
              <a:t>rechtstaat</a:t>
            </a:r>
            <a:r>
              <a:rPr lang="id-ID" sz="2800" dirty="0">
                <a:latin typeface="Arial" panose="020B0604020202020204" pitchFamily="34" charset="0"/>
                <a:cs typeface="Arial" panose="020B0604020202020204" pitchFamily="34" charset="0"/>
              </a:rPr>
              <a:t>) adalah menempatkan negara sebagai subyek hukum, sehingga konsekuensi hukumnya dapat dituntut di pengadilan. Sementara di Negara  Anglo Saxon tidaklah demikian, supremasi hukum menurut konsep </a:t>
            </a:r>
            <a:r>
              <a:rPr lang="id-ID" sz="2800" i="1" dirty="0">
                <a:latin typeface="Arial" panose="020B0604020202020204" pitchFamily="34" charset="0"/>
                <a:cs typeface="Arial" panose="020B0604020202020204" pitchFamily="34" charset="0"/>
              </a:rPr>
              <a:t>Rule Of Law</a:t>
            </a:r>
            <a:r>
              <a:rPr lang="id-ID" sz="2800" dirty="0">
                <a:latin typeface="Arial" panose="020B0604020202020204" pitchFamily="34" charset="0"/>
                <a:cs typeface="Arial" panose="020B0604020202020204" pitchFamily="34" charset="0"/>
              </a:rPr>
              <a:t>, tidak menempatkan sebagai subyek hukum. </a:t>
            </a:r>
          </a:p>
          <a:p>
            <a:pPr algn="just"/>
            <a:r>
              <a:rPr lang="id-ID" sz="2800" dirty="0">
                <a:latin typeface="Arial" panose="020B0604020202020204" pitchFamily="34" charset="0"/>
                <a:cs typeface="Arial" panose="020B0604020202020204" pitchFamily="34" charset="0"/>
              </a:rPr>
              <a:t>Negara dalam konsep ini tidak dapat berbuat salah, sehingga konsekuensinya tidak dapat mempertanggungjawabkan sesuatu di pengadilan.</a:t>
            </a:r>
          </a:p>
          <a:p>
            <a:pPr algn="just"/>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08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8120"/>
            <a:ext cx="10637520" cy="5982017"/>
          </a:xfrm>
          <a:solidFill>
            <a:schemeClr val="accent1">
              <a:lumMod val="20000"/>
              <a:lumOff val="80000"/>
            </a:schemeClr>
          </a:solidFill>
        </p:spPr>
        <p:txBody>
          <a:bodyPr>
            <a:noAutofit/>
          </a:bodyPr>
          <a:lstStyle/>
          <a:p>
            <a:pPr algn="just"/>
            <a:r>
              <a:rPr lang="id-ID" sz="3200" dirty="0">
                <a:latin typeface="Century" panose="02040604050505020304" pitchFamily="18" charset="0"/>
                <a:cs typeface="Arial" panose="020B0604020202020204" pitchFamily="34" charset="0"/>
              </a:rPr>
              <a:t>Unsur </a:t>
            </a:r>
            <a:r>
              <a:rPr lang="id-ID" sz="3200" dirty="0">
                <a:solidFill>
                  <a:srgbClr val="FF0000"/>
                </a:solidFill>
                <a:latin typeface="Century" panose="02040604050505020304" pitchFamily="18" charset="0"/>
                <a:cs typeface="Arial" panose="020B0604020202020204" pitchFamily="34" charset="0"/>
              </a:rPr>
              <a:t>Equality Before The Law</a:t>
            </a:r>
            <a:r>
              <a:rPr lang="id-ID" sz="3200" dirty="0">
                <a:latin typeface="Century" panose="02040604050505020304" pitchFamily="18" charset="0"/>
                <a:cs typeface="Arial" panose="020B0604020202020204" pitchFamily="34" charset="0"/>
              </a:rPr>
              <a:t>, mengandung arti bahwa semua warga negara tunduk selaku pribadi maupun kualifikasinya sebagai pejabat negara tunduk pada hukum yang sama dan diadili di pengadilan biasa yang sama. Jadi setiap warga negara sama kedudukannya dihadapan hukum.</a:t>
            </a:r>
          </a:p>
          <a:p>
            <a:pPr algn="just"/>
            <a:r>
              <a:rPr lang="id-ID" sz="3200" dirty="0">
                <a:latin typeface="Century" panose="02040604050505020304" pitchFamily="18" charset="0"/>
                <a:cs typeface="Arial" panose="020B0604020202020204" pitchFamily="34" charset="0"/>
              </a:rPr>
              <a:t>Penguasa maupun warga negara bisa; apabila melakukan  </a:t>
            </a:r>
            <a:r>
              <a:rPr lang="id-ID" sz="3200" i="1" dirty="0">
                <a:latin typeface="Century" panose="02040604050505020304" pitchFamily="18" charset="0"/>
                <a:cs typeface="Arial" panose="020B0604020202020204" pitchFamily="34" charset="0"/>
              </a:rPr>
              <a:t>tort</a:t>
            </a:r>
            <a:r>
              <a:rPr lang="id-ID" sz="3200" dirty="0">
                <a:latin typeface="Century" panose="02040604050505020304" pitchFamily="18" charset="0"/>
                <a:cs typeface="Arial" panose="020B0604020202020204" pitchFamily="34" charset="0"/>
              </a:rPr>
              <a:t>  (perbuatan melanggar hukum: </a:t>
            </a:r>
            <a:r>
              <a:rPr lang="id-ID" sz="3200" i="1" dirty="0">
                <a:latin typeface="Century" panose="02040604050505020304" pitchFamily="18" charset="0"/>
                <a:cs typeface="Arial" panose="020B0604020202020204" pitchFamily="34" charset="0"/>
              </a:rPr>
              <a:t>onrechtmatige daad; delict</a:t>
            </a:r>
            <a:r>
              <a:rPr lang="id-ID" sz="3200" dirty="0">
                <a:latin typeface="Century" panose="02040604050505020304" pitchFamily="18" charset="0"/>
                <a:cs typeface="Arial" panose="020B0604020202020204" pitchFamily="34" charset="0"/>
              </a:rPr>
              <a:t>), maka akan diadili menurut aturan </a:t>
            </a:r>
            <a:r>
              <a:rPr lang="id-ID" sz="3200" i="1" dirty="0">
                <a:latin typeface="Century" panose="02040604050505020304" pitchFamily="18" charset="0"/>
                <a:cs typeface="Arial" panose="020B0604020202020204" pitchFamily="34" charset="0"/>
              </a:rPr>
              <a:t>Common Law</a:t>
            </a:r>
            <a:r>
              <a:rPr lang="id-ID" sz="3200" dirty="0">
                <a:latin typeface="Century" panose="02040604050505020304" pitchFamily="18" charset="0"/>
                <a:cs typeface="Arial" panose="020B0604020202020204" pitchFamily="34" charset="0"/>
              </a:rPr>
              <a:t> dan di pengadilan biasa.</a:t>
            </a:r>
          </a:p>
          <a:p>
            <a:pPr marL="0" indent="0" algn="just">
              <a:buNone/>
            </a:pPr>
            <a:endParaRPr lang="id-ID" sz="3200" dirty="0">
              <a:latin typeface="Century" panose="02040604050505020304" pitchFamily="18" charset="0"/>
              <a:cs typeface="Arial" panose="020B0604020202020204" pitchFamily="34" charset="0"/>
            </a:endParaRPr>
          </a:p>
          <a:p>
            <a:pPr algn="just"/>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679670"/>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Integral</Template>
  <TotalTime>169</TotalTime>
  <Words>1256</Words>
  <Application>Microsoft Office PowerPoint</Application>
  <PresentationFormat>Widescreen</PresentationFormat>
  <Paragraphs>107</Paragraphs>
  <Slides>31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Agency FB</vt:lpstr>
      <vt:lpstr>Arial</vt:lpstr>
      <vt:lpstr>Bahnschrift SemiLight Condensed</vt:lpstr>
      <vt:lpstr>Century</vt:lpstr>
      <vt:lpstr>Century Schoolbook</vt:lpstr>
      <vt:lpstr>Franklin Gothic Medium</vt:lpstr>
      <vt:lpstr>Times New Roman</vt:lpstr>
      <vt:lpstr>Wingdings 2</vt:lpstr>
      <vt:lpstr>View</vt:lpstr>
      <vt:lpstr>KEDUDUKAN KONSTITUSI DALAM NEGARA HUKUM INDONESIA</vt:lpstr>
      <vt:lpstr>Sejarah Perkembangan Konstitusi</vt:lpstr>
      <vt:lpstr>Konsep Negara Hukum (Rule of Law) menurut Ahli</vt:lpstr>
      <vt:lpstr>Konsep Negara Hukum Menurut Ahli</vt:lpstr>
      <vt:lpstr>Karakteristik Negara Hukum Menurut A.V.Dicey</vt:lpstr>
      <vt:lpstr>Menurut Mirriam Budiarjo </vt:lpstr>
      <vt:lpstr>PowerPoint Presentation</vt:lpstr>
      <vt:lpstr>PowerPoint Presentation</vt:lpstr>
      <vt:lpstr>PowerPoint Presentation</vt:lpstr>
      <vt:lpstr>PowerPoint Presentation</vt:lpstr>
      <vt:lpstr>KONSTITUSI DALAM BERNEGARA</vt:lpstr>
      <vt:lpstr>PowerPoint Presentation</vt:lpstr>
      <vt:lpstr>PowerPoint Presentation</vt:lpstr>
      <vt:lpstr>PowerPoint Presentation</vt:lpstr>
      <vt:lpstr>PAHAM KONSTITUSI</vt:lpstr>
      <vt:lpstr>PowerPoint Presentation</vt:lpstr>
      <vt:lpstr>PowerPoint Presentation</vt:lpstr>
      <vt:lpstr>PowerPoint Presentation</vt:lpstr>
      <vt:lpstr>PowerPoint Presentation</vt:lpstr>
      <vt:lpstr>PowerPoint Presentation</vt:lpstr>
      <vt:lpstr>PowerPoint Presentation</vt:lpstr>
      <vt:lpstr>SISTEM DEMOKRASI/KEDAULATAN RAKYAT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Sekian &amp; Terima Kasih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SUPREMASI KONSTITUSI</dc:title>
  <dc:creator>Windows User</dc:creator>
  <cp:lastModifiedBy>LENOVO</cp:lastModifiedBy>
  <cp:revision>23</cp:revision>
  <dcterms:created xsi:type="dcterms:W3CDTF">2020-04-02T01:54:55Z</dcterms:created>
  <dcterms:modified xsi:type="dcterms:W3CDTF">2025-07-24T09:08:15Z</dcterms:modified>
</cp:coreProperties>
</file>