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25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N6N0CV166416259" userId="9182d95b41217a62" providerId="LiveId" clId="{98BCC6C8-E554-4945-894F-18692A1081F2}"/>
    <pc:docChg chg="modSld">
      <pc:chgData name="ASUS N6N0CV166416259" userId="9182d95b41217a62" providerId="LiveId" clId="{98BCC6C8-E554-4945-894F-18692A1081F2}" dt="2025-05-22T03:04:09.171" v="28" actId="20577"/>
      <pc:docMkLst>
        <pc:docMk/>
      </pc:docMkLst>
      <pc:sldChg chg="modSp mod">
        <pc:chgData name="ASUS N6N0CV166416259" userId="9182d95b41217a62" providerId="LiveId" clId="{98BCC6C8-E554-4945-894F-18692A1081F2}" dt="2025-05-22T03:04:09.171" v="28" actId="20577"/>
        <pc:sldMkLst>
          <pc:docMk/>
          <pc:sldMk cId="0" sldId="284"/>
        </pc:sldMkLst>
        <pc:spChg chg="mod">
          <ac:chgData name="ASUS N6N0CV166416259" userId="9182d95b41217a62" providerId="LiveId" clId="{98BCC6C8-E554-4945-894F-18692A1081F2}" dt="2025-05-22T03:04:09.171" v="28" actId="20577"/>
          <ac:spMkLst>
            <pc:docMk/>
            <pc:sldMk cId="0" sldId="284"/>
            <ac:spMk id="5018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E451-865D-F432-EABB-D545266DA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CDA01-017F-AFFD-FBE3-ABBA97D2B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50881-D77D-4FF6-52E2-43906995C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9C935-E1FF-6779-0D07-010AE3AF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DFE8B-52D9-A014-3A2A-E3E21292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5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542-0CB7-4A6A-A030-EF8D93B35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AAC70A-A753-1347-4E5A-D01A26D1E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E552F-33A8-F075-C6D5-09C96ED5D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61157-E428-91AE-CCF3-2702E0058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35DB2-9E15-8E21-116D-3AE1121A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7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22966E-EC0E-6CEC-A28D-E9EF2D4EFC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0ACE37-5A07-9BE5-A0B1-10FAA6860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D6E17-1824-959C-92C6-E4C90AEF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1BB1-74C6-3ACC-253D-58F0E54A4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D2B3E-617C-6EAD-D4DF-B38C04B73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53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952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6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7866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6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63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89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46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42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3858-3F4A-5106-BAA4-94FDA6342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633B2-7BE5-B8E7-0053-C0B973521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539E3-E938-EC5A-41BA-F1D03E4C3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A8686-3ECA-696F-5F9D-A10C416E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0004-4F32-C8A5-120E-229AC21EF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624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65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7C5-047B-4366-8153-61E9B040643F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00EC-3341-4BCC-B2D3-9FB7D66F20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3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F446A-59A1-4B78-BC4D-D6031BF4F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5654F-2FBE-B140-CA18-121584C34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7F240-2F2A-51C2-26FE-17F96A135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28D5C-C9BB-57DA-56ED-1C64D570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0FE39-4DBF-3F14-CE8D-72091CC1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55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54608-62ED-7EEF-DB90-86B7DF22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B50CD-10A1-3D02-406F-11FD7A441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BAE98-31C0-79F7-76FA-6A4C34496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6C51D4-EEEB-2AE3-8BA5-B0187340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C771F-C058-11F2-8338-8CCF39898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8D4F1-2182-937B-222D-31DF7BFA7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7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CAB76-2827-9194-AAB8-84F48BF1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C2407-3241-316E-2931-02C42EF28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5BC78-A917-3845-C6B9-300F81795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2DA66-CD5C-73AC-944B-4E96D7D7B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ED295B-7ED3-D98D-64CB-CD7402025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162DD1-F7E2-BC60-EBFF-BB6152509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2BF687-5D40-85DE-D96F-3D2F31252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F3BB20-C2E0-0799-3C6A-D279593CB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8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5B38-1CA8-95B5-D79B-980FEFC7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0FDA6-B6CC-13CE-E213-5CF75AE55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C02C77-8357-E141-41A7-51FB4F077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A17F0-24C6-6E5E-A272-E1069D255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2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2A6CF5-054A-605D-B356-6ACA231A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B17553-1E13-1B2A-96C7-03FED2BF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BDF16-18C4-60A3-AAC2-36BAAB24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7A0F2-5BE7-7CF4-7ED7-0BE41E932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75466-AD6E-ED36-81ED-72A5434C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9AB9F-1257-9E5C-5F21-2C41FAE90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C34DF-082C-2362-1B1A-CDE128B9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246AC-4499-3DAE-2293-C7ABD1766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C5D69-0987-2483-5119-1EB87EE49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4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A2934-60A4-62F1-BD4E-C8B9BA4A8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FD8049-8CEB-6258-08A2-D9A112FF5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0D5ED9-489F-FC01-5A22-99F4711E4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8F246-71F1-6247-8578-C37BC2154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47691-4FC1-E07B-E318-EF54D3BFA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CF2E9-9699-53C8-A0C3-D9D5E3FF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77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50E62D-A78C-9E64-D20D-FB757A649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D42C2-615B-E11D-F15A-D7CEA46FB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63166-16BB-68EB-CA71-43039413B3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9BF9D-BF81-980A-1982-B959AE5BA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4013C-4807-6B46-CE30-BAF7971CD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7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3863631-0694-48B5-B667-36E148AD976A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2B7EC4-B5B1-493F-A422-BBEC11A872D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72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0269-1A8F-57FB-C75F-7E9227558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Norma dan </a:t>
            </a:r>
            <a:r>
              <a:rPr lang="en-US" b="1" dirty="0" err="1"/>
              <a:t>Sistem</a:t>
            </a:r>
            <a:r>
              <a:rPr lang="en-US" b="1" dirty="0"/>
              <a:t> Hukum Negara</a:t>
            </a: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dirty="0"/>
              <a:t>Dr. M </a:t>
            </a:r>
            <a:r>
              <a:rPr lang="en-US" dirty="0" err="1"/>
              <a:t>Yusrizal</a:t>
            </a:r>
            <a:r>
              <a:rPr lang="en-US" dirty="0"/>
              <a:t> AS, SH.MH</a:t>
            </a:r>
          </a:p>
          <a:p>
            <a:pPr algn="ctr" eaLnBrk="1" hangingPunct="1">
              <a:buFontTx/>
              <a:buNone/>
            </a:pPr>
            <a:r>
              <a:rPr lang="en-US" sz="2000" dirty="0" err="1"/>
              <a:t>Fakultas</a:t>
            </a:r>
            <a:r>
              <a:rPr lang="en-US" sz="2000" dirty="0"/>
              <a:t> Hukum</a:t>
            </a:r>
          </a:p>
          <a:p>
            <a:pPr algn="ctr" eaLnBrk="1" hangingPunct="1">
              <a:buFontTx/>
              <a:buNone/>
            </a:pPr>
            <a:r>
              <a:rPr lang="en-US" sz="2000" dirty="0"/>
              <a:t>Universitas Medan Area</a:t>
            </a:r>
          </a:p>
          <a:p>
            <a:pPr algn="ctr" eaLnBrk="1" hangingPunct="1">
              <a:buFontTx/>
              <a:buNone/>
            </a:pPr>
            <a:r>
              <a:rPr lang="en-US" sz="2000" dirty="0"/>
              <a:t>Medan,2025</a:t>
            </a:r>
            <a:endParaRPr lang="id-ID" sz="2000" dirty="0"/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D443BF-DDEE-4651-841A-832F7F1C526A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16773" name="Text Box 5"/>
          <p:cNvSpPr txBox="1">
            <a:spLocks noChangeArrowheads="1"/>
          </p:cNvSpPr>
          <p:nvPr/>
        </p:nvSpPr>
        <p:spPr bwMode="auto">
          <a:xfrm>
            <a:off x="3648075" y="2205038"/>
            <a:ext cx="3671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br>
              <a:rPr lang="en-GB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</a:br>
            <a:endParaRPr lang="en-GB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255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/ </a:t>
            </a:r>
            <a:br>
              <a:rPr lang="en-US" b="1" dirty="0"/>
            </a:br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/>
              <a:t>Pokok</a:t>
            </a:r>
            <a:r>
              <a:rPr lang="en-US" b="1" dirty="0"/>
              <a:t>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62200"/>
            <a:ext cx="8229600" cy="4495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/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?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/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i="1" dirty="0" err="1"/>
              <a:t>staatsgrundgesetz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fundamental </a:t>
            </a:r>
            <a:r>
              <a:rPr lang="en-US" dirty="0" err="1"/>
              <a:t>negara</a:t>
            </a:r>
            <a:r>
              <a:rPr lang="en-US" dirty="0"/>
              <a:t>.</a:t>
            </a:r>
            <a:endParaRPr lang="en-US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62001"/>
            <a:ext cx="8229600" cy="5364163"/>
          </a:xfrm>
        </p:spPr>
        <p:txBody>
          <a:bodyPr>
            <a:normAutofit/>
          </a:bodyPr>
          <a:lstStyle/>
          <a:p>
            <a:pPr marL="6350" indent="7938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dirty="0">
              <a:solidFill>
                <a:srgbClr val="73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350" indent="7938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None/>
              <a:tabLst>
                <a:tab pos="457200" algn="l"/>
              </a:tabLst>
              <a:defRPr/>
            </a:pPr>
            <a:endParaRPr lang="en-US" dirty="0">
              <a:solidFill>
                <a:srgbClr val="C00000"/>
              </a:solidFill>
            </a:endParaRP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i="1" dirty="0"/>
              <a:t>general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;</a:t>
            </a: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;</a:t>
            </a: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</a:t>
            </a:r>
          </a:p>
          <a:p>
            <a:pPr marL="463550" indent="-4635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None/>
              <a:defRPr/>
            </a:pPr>
            <a:r>
              <a:rPr lang="en-US" dirty="0"/>
              <a:t>	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 startAt="4"/>
              <a:defRPr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Formell</a:t>
            </a:r>
            <a:r>
              <a:rPr lang="en-US" dirty="0"/>
              <a:t> </a:t>
            </a:r>
            <a:r>
              <a:rPr lang="en-US" dirty="0" err="1"/>
              <a:t>Gesetz</a:t>
            </a:r>
            <a:r>
              <a:rPr lang="en-US" dirty="0"/>
              <a:t>. </a:t>
            </a:r>
          </a:p>
          <a:p>
            <a:pPr marL="457200" indent="-45720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None/>
              <a:tabLst>
                <a:tab pos="1828800" algn="l"/>
              </a:tabLst>
              <a:defRPr/>
            </a:pPr>
            <a:r>
              <a:rPr lang="en-US" dirty="0"/>
              <a:t>Di Indonesia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UUD 1945, TAP MPR, 	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81200" y="329611"/>
            <a:ext cx="8229600" cy="13255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6350" indent="7938" algn="ctr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4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Ciri</a:t>
            </a: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Staatsgrundgesetz</a:t>
            </a:r>
            <a:endParaRPr lang="id-ID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69521"/>
            <a:ext cx="8229600" cy="47545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/>
              <a:t>Undang-Undang</a:t>
            </a:r>
            <a:r>
              <a:rPr lang="en-US" dirty="0"/>
              <a:t> Formal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/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Undang-Undang</a:t>
            </a:r>
            <a:r>
              <a:rPr lang="en-US" dirty="0"/>
              <a:t> formal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konkret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terperinci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81200" y="233916"/>
            <a:ext cx="8229600" cy="13255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6350" indent="7938" algn="ctr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3. </a:t>
            </a:r>
            <a:r>
              <a:rPr lang="en-US" sz="4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Undang-Undang</a:t>
            </a: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Formal</a:t>
            </a:r>
            <a:endParaRPr lang="id-ID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52400"/>
            <a:ext cx="7696200" cy="6172200"/>
          </a:xfrm>
        </p:spPr>
        <p:txBody>
          <a:bodyPr>
            <a:normAutofit/>
          </a:bodyPr>
          <a:lstStyle/>
          <a:p>
            <a:pPr marL="6350" indent="7938" algn="r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350" indent="7938" algn="r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;</a:t>
            </a: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berpasangan</a:t>
            </a:r>
            <a:r>
              <a:rPr lang="en-US" dirty="0"/>
              <a:t>;</a:t>
            </a:r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514350" indent="-5143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Font typeface="+mj-lt"/>
              <a:buAutoNum type="arabicPeriod"/>
              <a:defRPr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i="1" dirty="0" err="1"/>
              <a:t>Verordnung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 err="1"/>
              <a:t>Autonome</a:t>
            </a:r>
            <a:r>
              <a:rPr lang="en-US" i="1" dirty="0"/>
              <a:t> </a:t>
            </a:r>
            <a:r>
              <a:rPr lang="en-US" i="1" dirty="0" err="1"/>
              <a:t>Satzung</a:t>
            </a:r>
            <a:r>
              <a:rPr lang="en-US" dirty="0"/>
              <a:t>.</a:t>
            </a:r>
          </a:p>
          <a:p>
            <a:pPr marL="463550" indent="-463550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None/>
              <a:tabLst>
                <a:tab pos="457200" algn="l"/>
              </a:tabLst>
              <a:defRPr/>
            </a:pPr>
            <a:r>
              <a:rPr lang="en-US" dirty="0"/>
              <a:t>Di Indonesia </a:t>
            </a:r>
            <a:r>
              <a:rPr lang="en-US" dirty="0" err="1"/>
              <a:t>contohnya</a:t>
            </a:r>
            <a:r>
              <a:rPr lang="en-US" dirty="0"/>
              <a:t>: </a:t>
            </a:r>
            <a:r>
              <a:rPr lang="en-US" dirty="0" err="1"/>
              <a:t>Undang-Undang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7000" y="304800"/>
            <a:ext cx="67818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52500" lnSpcReduction="20000"/>
          </a:bodyPr>
          <a:lstStyle/>
          <a:p>
            <a:pPr marL="6350" indent="7938" algn="ctr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4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Ciri</a:t>
            </a: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 </a:t>
            </a:r>
            <a:r>
              <a:rPr lang="en-US" sz="4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Formell</a:t>
            </a: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Gesetz</a:t>
            </a: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endParaRPr lang="id-ID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pPr marL="6350" indent="7938" algn="ctr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endParaRPr lang="id-ID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255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/>
              <a:t>4.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Pelaksana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Otonom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62200"/>
            <a:ext cx="8229600" cy="4495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?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ketentuan-ketentuan</a:t>
            </a:r>
            <a:r>
              <a:rPr lang="en-US" dirty="0"/>
              <a:t> yang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.</a:t>
            </a:r>
            <a:endParaRPr lang="en-US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1" name="Rectangle 3"/>
          <p:cNvSpPr>
            <a:spLocks noGrp="1" noChangeArrowheads="1"/>
          </p:cNvSpPr>
          <p:nvPr>
            <p:ph idx="1"/>
          </p:nvPr>
        </p:nvSpPr>
        <p:spPr>
          <a:xfrm>
            <a:off x="1752601" y="1"/>
            <a:ext cx="8664575" cy="6400800"/>
          </a:xfrm>
        </p:spPr>
        <p:txBody>
          <a:bodyPr>
            <a:normAutofit fontScale="92500" lnSpcReduction="10000"/>
          </a:bodyPr>
          <a:lstStyle/>
          <a:p>
            <a:pPr marL="609600" indent="-609600" algn="just">
              <a:lnSpc>
                <a:spcPct val="150000"/>
              </a:lnSpc>
              <a:buNone/>
            </a:pPr>
            <a:r>
              <a:rPr lang="en-US" sz="2800" b="1" dirty="0" err="1"/>
              <a:t>Peraturan</a:t>
            </a:r>
            <a:r>
              <a:rPr lang="en-US" sz="2800" b="1" dirty="0"/>
              <a:t> </a:t>
            </a:r>
            <a:r>
              <a:rPr lang="en-US" sz="2800" b="1" dirty="0" err="1"/>
              <a:t>Pelaksana</a:t>
            </a:r>
            <a:r>
              <a:rPr lang="en-US" sz="2800" b="1" dirty="0"/>
              <a:t> (</a:t>
            </a:r>
            <a:r>
              <a:rPr lang="id-ID" sz="2800" b="1" i="1" dirty="0"/>
              <a:t>V</a:t>
            </a:r>
            <a:r>
              <a:rPr lang="en-US" sz="2800" b="1" i="1" dirty="0" err="1"/>
              <a:t>erodnung</a:t>
            </a:r>
            <a:r>
              <a:rPr lang="en-US" sz="2800" b="1" i="1" dirty="0"/>
              <a:t> </a:t>
            </a:r>
            <a:r>
              <a:rPr lang="en-US" sz="2800" b="1" i="1" dirty="0" err="1"/>
              <a:t>Satzung</a:t>
            </a:r>
            <a:r>
              <a:rPr lang="en-US" sz="2800" b="1" i="1" dirty="0"/>
              <a:t>)</a:t>
            </a:r>
            <a:endParaRPr lang="id-ID" sz="2800" dirty="0"/>
          </a:p>
          <a:p>
            <a:pPr marL="609600" indent="-6096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800" dirty="0"/>
              <a:t>Perat. per-uu-an yang dibentuk oleh lembaga pemerintah berdasarkan pelimpahan kewenangan pengaturan (</a:t>
            </a:r>
            <a:r>
              <a:rPr lang="id-ID" sz="2800" i="1" dirty="0"/>
              <a:t>delegated legislation</a:t>
            </a:r>
            <a:r>
              <a:rPr lang="id-ID" sz="2800" dirty="0"/>
              <a:t>) dari suatu UU kepada perat</a:t>
            </a:r>
            <a:r>
              <a:rPr lang="en-US" sz="2800" dirty="0" err="1"/>
              <a:t>uran</a:t>
            </a:r>
            <a:r>
              <a:rPr lang="id-ID" sz="2800" dirty="0"/>
              <a:t> per-uu-an yang bersangkutan. </a:t>
            </a:r>
          </a:p>
          <a:p>
            <a:pPr marL="609600" indent="-6096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800" dirty="0"/>
              <a:t>Tujuan dari pelimpahan kewenangan pengaturan ini adalah agar ketentuan</a:t>
            </a:r>
            <a:r>
              <a:rPr lang="en-US" sz="2800" dirty="0"/>
              <a:t>-</a:t>
            </a:r>
            <a:r>
              <a:rPr lang="en-US" sz="2800" dirty="0" err="1"/>
              <a:t>ketentuan</a:t>
            </a:r>
            <a:r>
              <a:rPr lang="id-ID" sz="2800" dirty="0"/>
              <a:t> dalam UU atau perat</a:t>
            </a:r>
            <a:r>
              <a:rPr lang="en-US" sz="2800" dirty="0" err="1"/>
              <a:t>uran</a:t>
            </a:r>
            <a:r>
              <a:rPr lang="id-ID" sz="2800" dirty="0"/>
              <a:t> yang lebih tinggi itu bisa implementatif. </a:t>
            </a:r>
          </a:p>
          <a:p>
            <a:pPr marL="609600" indent="-609600" algn="just">
              <a:lnSpc>
                <a:spcPct val="150000"/>
              </a:lnSpc>
              <a:buNone/>
            </a:pPr>
            <a:r>
              <a:rPr lang="en-US" sz="2800" dirty="0" err="1"/>
              <a:t>Contoh</a:t>
            </a:r>
            <a:r>
              <a:rPr lang="id-ID" sz="2800" dirty="0"/>
              <a:t>: Peraturan Pemerintah, Peraturan Presiden, </a:t>
            </a:r>
            <a:r>
              <a:rPr lang="en-US" sz="2800" dirty="0" err="1"/>
              <a:t>dan</a:t>
            </a:r>
            <a:r>
              <a:rPr lang="en-US" sz="2800" dirty="0"/>
              <a:t> 	      	 </a:t>
            </a:r>
            <a:r>
              <a:rPr lang="id-ID" sz="2800" dirty="0"/>
              <a:t>Peraturan Menteri.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286854-B57E-47C9-96C0-9B43EEAD2098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>
          <a:xfrm>
            <a:off x="2135187" y="304801"/>
            <a:ext cx="9039631" cy="4575543"/>
          </a:xfrm>
        </p:spPr>
        <p:txBody>
          <a:bodyPr>
            <a:noAutofit/>
          </a:bodyPr>
          <a:lstStyle/>
          <a:p>
            <a:pPr marL="609600" indent="-609600">
              <a:lnSpc>
                <a:spcPct val="150000"/>
              </a:lnSpc>
              <a:buNone/>
            </a:pPr>
            <a:r>
              <a:rPr lang="en-US" sz="2400" b="1" dirty="0" err="1"/>
              <a:t>Peraturan</a:t>
            </a:r>
            <a:r>
              <a:rPr lang="en-US" sz="2400" b="1" dirty="0"/>
              <a:t> </a:t>
            </a:r>
            <a:r>
              <a:rPr lang="en-US" sz="2400" b="1" dirty="0" err="1"/>
              <a:t>Otonom</a:t>
            </a:r>
            <a:r>
              <a:rPr lang="en-US" sz="2400" b="1" dirty="0"/>
              <a:t> (</a:t>
            </a:r>
            <a:r>
              <a:rPr lang="id-ID" sz="2400" b="1" i="1" dirty="0"/>
              <a:t>A</a:t>
            </a:r>
            <a:r>
              <a:rPr lang="en-US" sz="2400" b="1" i="1" dirty="0" err="1"/>
              <a:t>utonome</a:t>
            </a:r>
            <a:r>
              <a:rPr lang="en-US" sz="2400" b="1" i="1" dirty="0"/>
              <a:t> </a:t>
            </a:r>
            <a:r>
              <a:rPr lang="en-US" sz="2400" b="1" i="1" dirty="0" err="1"/>
              <a:t>Satzung</a:t>
            </a:r>
            <a:r>
              <a:rPr lang="en-US" sz="2400" b="1" dirty="0"/>
              <a:t>)</a:t>
            </a:r>
            <a:endParaRPr lang="id-ID" sz="2400" b="1" dirty="0"/>
          </a:p>
          <a:p>
            <a:pPr marL="609600" indent="-609600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400" dirty="0"/>
              <a:t>Perat. per-uu-an yang dibentuk oleh lembaga pemerintah berdasarkan pemberian kewenangan pengaturan (atributive legislation) dari suatu UU kepada lembaga pemerintah tersebut. 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400" dirty="0"/>
              <a:t>Tujuan dari pemberian kewenangan pengaturan ini adalah sebagai alat bagi lembaga pemerintah tersebut dalam menyelenggarakan kewenangan pemerintahan yang diatur dalam UU itu. </a:t>
            </a:r>
          </a:p>
          <a:p>
            <a:pPr marL="609600" indent="-609600">
              <a:lnSpc>
                <a:spcPct val="150000"/>
              </a:lnSpc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id-ID" sz="2400" dirty="0"/>
              <a:t>: Peraturan BI, dan perat. Lembaga</a:t>
            </a:r>
            <a:r>
              <a:rPr lang="en-US" sz="2400" dirty="0"/>
              <a:t>-</a:t>
            </a:r>
            <a:r>
              <a:rPr lang="en-US" sz="2400" dirty="0" err="1"/>
              <a:t>lembaga</a:t>
            </a:r>
            <a:r>
              <a:rPr lang="id-ID" sz="2400" dirty="0"/>
              <a:t> pemerintahan penunjang lainnya.  </a:t>
            </a:r>
          </a:p>
          <a:p>
            <a:pPr marL="609600" indent="-609600">
              <a:lnSpc>
                <a:spcPct val="150000"/>
              </a:lnSpc>
              <a:buNone/>
            </a:pPr>
            <a:endParaRPr lang="id-ID" sz="2400" dirty="0"/>
          </a:p>
          <a:p>
            <a:pPr marL="609600" indent="-609600">
              <a:lnSpc>
                <a:spcPct val="150000"/>
              </a:lnSpc>
              <a:buNone/>
            </a:pPr>
            <a:endParaRPr lang="id-ID" sz="2400" dirty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E96D13-89CE-46A2-AD5C-F4A387A1B38F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16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5365" y="0"/>
            <a:ext cx="9720072" cy="1499616"/>
          </a:xfrm>
          <a:solidFill>
            <a:schemeClr val="accent6"/>
          </a:solidFill>
        </p:spPr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Hukum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3112" y="1587795"/>
            <a:ext cx="8686800" cy="43983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Indonesia, </a:t>
            </a:r>
            <a:r>
              <a:rPr lang="en-US" sz="3600" dirty="0" err="1"/>
              <a:t>yakni</a:t>
            </a:r>
            <a:r>
              <a:rPr lang="en-US" sz="3600" dirty="0"/>
              <a:t> </a:t>
            </a:r>
            <a:r>
              <a:rPr lang="en-US" sz="3600" dirty="0" err="1"/>
              <a:t>terdiri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:</a:t>
            </a:r>
          </a:p>
          <a:p>
            <a:pPr marL="514350" indent="-514350">
              <a:buAutoNum type="arabicPeriod"/>
            </a:pPr>
            <a:r>
              <a:rPr lang="en-US" sz="3600" dirty="0" err="1"/>
              <a:t>Hukum</a:t>
            </a:r>
            <a:r>
              <a:rPr lang="en-US" sz="3600" dirty="0"/>
              <a:t> Barat (Negara </a:t>
            </a:r>
            <a:r>
              <a:rPr lang="en-US" sz="3600" dirty="0" err="1"/>
              <a:t>Eropa</a:t>
            </a:r>
            <a:r>
              <a:rPr lang="en-US" sz="3600" dirty="0"/>
              <a:t>) ;</a:t>
            </a:r>
          </a:p>
          <a:p>
            <a:pPr marL="514350" indent="-514350">
              <a:buAutoNum type="arabicPeriod"/>
            </a:pPr>
            <a:r>
              <a:rPr lang="en-US" sz="3600" dirty="0" err="1"/>
              <a:t>Hukum</a:t>
            </a:r>
            <a:r>
              <a:rPr lang="en-US" sz="3600" dirty="0"/>
              <a:t> Islam; </a:t>
            </a:r>
            <a:r>
              <a:rPr lang="en-US" sz="3600" dirty="0" err="1"/>
              <a:t>dan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Adat</a:t>
            </a:r>
            <a:endParaRPr lang="en-US" sz="3600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				           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sz="1200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729" y="228600"/>
            <a:ext cx="11079127" cy="6477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Hukum</a:t>
            </a:r>
            <a:r>
              <a:rPr lang="en-US" sz="2400" dirty="0"/>
              <a:t> Barat (Negara </a:t>
            </a:r>
            <a:r>
              <a:rPr lang="en-US" sz="2400" dirty="0" err="1"/>
              <a:t>Eropa</a:t>
            </a:r>
            <a:r>
              <a:rPr lang="en-US" sz="2400" dirty="0"/>
              <a:t>)</a:t>
            </a:r>
          </a:p>
          <a:p>
            <a:pPr marL="514350" indent="-514350" algn="just">
              <a:buNone/>
            </a:pPr>
            <a:r>
              <a:rPr lang="en-US" sz="2400" dirty="0"/>
              <a:t>	Civil Law, </a:t>
            </a:r>
            <a:r>
              <a:rPr lang="en-US" sz="2400" dirty="0" err="1"/>
              <a:t>yakni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sipil</a:t>
            </a:r>
            <a:r>
              <a:rPr lang="en-US" sz="2400" dirty="0"/>
              <a:t> yang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sipil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terkodefikasi</a:t>
            </a:r>
            <a:r>
              <a:rPr lang="en-US" sz="2400" dirty="0"/>
              <a:t> (</a:t>
            </a:r>
            <a:r>
              <a:rPr lang="en-US" sz="2400" dirty="0" err="1"/>
              <a:t>dipraktekkan</a:t>
            </a:r>
            <a:r>
              <a:rPr lang="en-US" sz="2400" dirty="0"/>
              <a:t> </a:t>
            </a:r>
            <a:r>
              <a:rPr lang="en-US" sz="2400" dirty="0" err="1"/>
              <a:t>negara-negara</a:t>
            </a:r>
            <a:r>
              <a:rPr lang="en-US" sz="2400" dirty="0"/>
              <a:t> </a:t>
            </a:r>
            <a:r>
              <a:rPr lang="en-US" sz="2400" dirty="0" err="1"/>
              <a:t>Eropa</a:t>
            </a:r>
            <a:r>
              <a:rPr lang="en-US" sz="2400" dirty="0"/>
              <a:t> </a:t>
            </a:r>
            <a:r>
              <a:rPr lang="en-US" sz="2400" dirty="0" err="1"/>
              <a:t>Kontinental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negara-negara</a:t>
            </a:r>
            <a:r>
              <a:rPr lang="en-US" sz="2400" dirty="0"/>
              <a:t> </a:t>
            </a:r>
            <a:r>
              <a:rPr lang="en-US" sz="2400" dirty="0" err="1"/>
              <a:t>jajahannya</a:t>
            </a:r>
            <a:r>
              <a:rPr lang="en-US" sz="2400" dirty="0"/>
              <a:t>).</a:t>
            </a:r>
          </a:p>
          <a:p>
            <a:pPr marL="514350" indent="-514350" algn="just">
              <a:buNone/>
            </a:pPr>
            <a:endParaRPr lang="en-US" sz="2000" dirty="0"/>
          </a:p>
          <a:p>
            <a:pPr marL="514350" indent="-514350" algn="just">
              <a:buNone/>
            </a:pPr>
            <a:r>
              <a:rPr lang="en-US" sz="2000" dirty="0"/>
              <a:t>	</a:t>
            </a:r>
            <a:r>
              <a:rPr lang="en-US" sz="2400" dirty="0" err="1"/>
              <a:t>Contohnya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Perdata</a:t>
            </a:r>
            <a:r>
              <a:rPr lang="en-US" sz="2400" dirty="0"/>
              <a:t> 				</a:t>
            </a:r>
          </a:p>
          <a:p>
            <a:pPr marL="514350" indent="-514350" algn="just">
              <a:buNone/>
            </a:pPr>
            <a:endParaRPr lang="en-US" sz="2400" dirty="0"/>
          </a:p>
          <a:p>
            <a:pPr marL="514350" indent="-514350" algn="just">
              <a:buNone/>
            </a:pP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Perdata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,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perseorangan</a:t>
            </a:r>
            <a:r>
              <a:rPr lang="en-US" sz="2400" dirty="0"/>
              <a:t> yang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yang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pergaulan</a:t>
            </a:r>
            <a:r>
              <a:rPr lang="en-US" sz="2400" dirty="0"/>
              <a:t> 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didalam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. </a:t>
            </a:r>
            <a:r>
              <a:rPr lang="en-US" sz="2400" dirty="0" err="1"/>
              <a:t>Misalnya</a:t>
            </a:r>
            <a:r>
              <a:rPr lang="en-US" sz="2400" dirty="0"/>
              <a:t>,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perjanjian</a:t>
            </a:r>
            <a:r>
              <a:rPr lang="en-US" sz="2400" dirty="0"/>
              <a:t> 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Perbuatan</a:t>
            </a:r>
            <a:r>
              <a:rPr lang="en-US" sz="2400" dirty="0"/>
              <a:t> </a:t>
            </a:r>
            <a:r>
              <a:rPr lang="en-US" sz="2400" dirty="0" err="1"/>
              <a:t>Melawan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.</a:t>
            </a:r>
          </a:p>
          <a:p>
            <a:pPr marL="514350" indent="-514350">
              <a:buNone/>
            </a:pPr>
            <a:endParaRPr lang="en-US" sz="2000" dirty="0"/>
          </a:p>
          <a:p>
            <a:pPr marL="514350" indent="-514350">
              <a:buNone/>
            </a:pPr>
            <a:endParaRPr lang="en-US" sz="2000" dirty="0"/>
          </a:p>
          <a:p>
            <a:pPr marL="514350" indent="-514350">
              <a:buNone/>
            </a:pPr>
            <a:endParaRPr lang="en-US" sz="2000" dirty="0"/>
          </a:p>
          <a:p>
            <a:pPr marL="514350" indent="-514350">
              <a:buNone/>
            </a:pPr>
            <a:endParaRPr lang="en-US" sz="2000" dirty="0"/>
          </a:p>
          <a:p>
            <a:pPr marL="514350" indent="-514350">
              <a:buNone/>
            </a:pPr>
            <a:endParaRPr lang="en-US" sz="2000" dirty="0"/>
          </a:p>
          <a:p>
            <a:pPr marL="514350" indent="-514350">
              <a:buNone/>
            </a:pPr>
            <a:r>
              <a:rPr lang="en-US" sz="2000" dirty="0"/>
              <a:t>			</a:t>
            </a:r>
          </a:p>
          <a:p>
            <a:pPr marL="514350" indent="-514350">
              <a:buNone/>
            </a:pPr>
            <a:r>
              <a:rPr lang="en-US" sz="2000" dirty="0"/>
              <a:t>				 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51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2"/>
            </a:pPr>
            <a:r>
              <a:rPr lang="en-US" sz="2400" dirty="0" err="1"/>
              <a:t>Hukum</a:t>
            </a:r>
            <a:r>
              <a:rPr lang="en-US" sz="2400" dirty="0"/>
              <a:t> Islam</a:t>
            </a:r>
          </a:p>
          <a:p>
            <a:pPr marL="514350" indent="-514350" algn="just">
              <a:buNone/>
            </a:pPr>
            <a:r>
              <a:rPr lang="en-US" sz="2400" dirty="0"/>
              <a:t>	</a:t>
            </a:r>
            <a:r>
              <a:rPr lang="en-US" sz="2400" dirty="0" err="1"/>
              <a:t>Yakni</a:t>
            </a:r>
            <a:r>
              <a:rPr lang="en-US" sz="2400" dirty="0"/>
              <a:t> , </a:t>
            </a:r>
            <a:r>
              <a:rPr lang="en-US" sz="2400" dirty="0" err="1"/>
              <a:t>sebagian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Indonesia </a:t>
            </a:r>
            <a:r>
              <a:rPr lang="en-US" sz="2400" dirty="0" err="1"/>
              <a:t>menganut</a:t>
            </a:r>
            <a:r>
              <a:rPr lang="en-US" sz="2400" dirty="0"/>
              <a:t> agama </a:t>
            </a:r>
            <a:r>
              <a:rPr lang="en-US" sz="2400" dirty="0" err="1"/>
              <a:t>islam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dominasi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syariat</a:t>
            </a:r>
            <a:r>
              <a:rPr lang="en-US" sz="2400" dirty="0"/>
              <a:t> </a:t>
            </a:r>
            <a:r>
              <a:rPr lang="en-US" sz="2400" dirty="0" err="1"/>
              <a:t>islam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terutama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perkawinan</a:t>
            </a:r>
            <a:r>
              <a:rPr lang="en-US" sz="2400" dirty="0"/>
              <a:t>, </a:t>
            </a:r>
            <a:r>
              <a:rPr lang="en-US" sz="2400" dirty="0" err="1"/>
              <a:t>kekeluargaan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warisan</a:t>
            </a:r>
            <a:r>
              <a:rPr lang="en-US" sz="2400" dirty="0"/>
              <a:t>.</a:t>
            </a:r>
          </a:p>
          <a:p>
            <a:pPr marL="514350" indent="-514350" algn="just">
              <a:buNone/>
            </a:pPr>
            <a:endParaRPr lang="en-US" sz="2400" dirty="0"/>
          </a:p>
          <a:p>
            <a:pPr marL="514350" indent="-514350" algn="just">
              <a:buNone/>
            </a:pP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Islam </a:t>
            </a:r>
            <a:r>
              <a:rPr lang="en-US" sz="2400" dirty="0" err="1"/>
              <a:t>Qanun</a:t>
            </a:r>
            <a:r>
              <a:rPr lang="en-US" sz="2400" dirty="0"/>
              <a:t> . </a:t>
            </a:r>
          </a:p>
          <a:p>
            <a:pPr marL="514350" indent="-514350" algn="just">
              <a:buNone/>
            </a:pPr>
            <a:r>
              <a:rPr lang="en-US" sz="2400" dirty="0" err="1"/>
              <a:t>Qanun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/>
              <a:t>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Aceh. </a:t>
            </a:r>
            <a:r>
              <a:rPr lang="en-US" sz="2400" dirty="0" err="1"/>
              <a:t>Terangkum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 </a:t>
            </a:r>
            <a:r>
              <a:rPr lang="en-US" sz="2400" dirty="0" err="1"/>
              <a:t>yakni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No. 11 </a:t>
            </a:r>
            <a:r>
              <a:rPr lang="en-US" sz="2400" dirty="0" err="1"/>
              <a:t>Tahun</a:t>
            </a:r>
            <a:r>
              <a:rPr lang="en-US" sz="2400" dirty="0"/>
              <a:t> 2006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Aceh.</a:t>
            </a:r>
          </a:p>
          <a:p>
            <a:pPr marL="514350" indent="-514350" algn="just">
              <a:buNone/>
            </a:pPr>
            <a:endParaRPr lang="en-US" sz="2400" dirty="0"/>
          </a:p>
          <a:p>
            <a:pPr marL="514350" indent="-514350" algn="just">
              <a:buNone/>
            </a:pPr>
            <a:endParaRPr lang="en-US" sz="1200" dirty="0"/>
          </a:p>
          <a:p>
            <a:pPr algn="ctr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84700" y="244475"/>
            <a:ext cx="4102100" cy="520700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2400" b="1" dirty="0"/>
              <a:t>A. NORMA DAN NORMA HUKUM</a:t>
            </a:r>
            <a:endParaRPr lang="en-GB" sz="2400" b="1" dirty="0"/>
          </a:p>
        </p:txBody>
      </p:sp>
      <p:sp>
        <p:nvSpPr>
          <p:cNvPr id="424963" name="Rectangle 3"/>
          <p:cNvSpPr>
            <a:spLocks noGrp="1" noChangeArrowheads="1"/>
          </p:cNvSpPr>
          <p:nvPr>
            <p:ph idx="1"/>
          </p:nvPr>
        </p:nvSpPr>
        <p:spPr>
          <a:xfrm>
            <a:off x="1073888" y="1052513"/>
            <a:ext cx="10590028" cy="5040312"/>
          </a:xfrm>
        </p:spPr>
        <p:txBody>
          <a:bodyPr>
            <a:noAutofit/>
          </a:bodyPr>
          <a:lstStyle/>
          <a:p>
            <a:pPr marL="609600" indent="-609600" algn="just">
              <a:lnSpc>
                <a:spcPct val="80000"/>
              </a:lnSpc>
              <a:buFont typeface="Wingdings" pitchFamily="2" charset="2"/>
              <a:buChar char="v"/>
            </a:pPr>
            <a:r>
              <a:rPr lang="en-US" sz="3200" b="1" dirty="0"/>
              <a:t>Norma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kaidah</a:t>
            </a:r>
            <a:r>
              <a:rPr lang="en-US" sz="3200" b="1" dirty="0"/>
              <a:t> </a:t>
            </a:r>
            <a:r>
              <a:rPr lang="en-US" sz="3200" b="1" dirty="0" err="1"/>
              <a:t>adalah</a:t>
            </a:r>
            <a:r>
              <a:rPr lang="en-US" sz="3200" b="1" dirty="0"/>
              <a:t> </a:t>
            </a:r>
            <a:r>
              <a:rPr lang="en-US" sz="3200" b="1" dirty="0" err="1"/>
              <a:t>patokan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ukuran</a:t>
            </a:r>
            <a:r>
              <a:rPr lang="en-US" sz="3200" b="1" dirty="0"/>
              <a:t> </a:t>
            </a:r>
            <a:r>
              <a:rPr lang="en-US" sz="3200" b="1" dirty="0" err="1"/>
              <a:t>sebagai</a:t>
            </a:r>
            <a:r>
              <a:rPr lang="en-US" sz="3200" b="1" dirty="0"/>
              <a:t> </a:t>
            </a:r>
            <a:r>
              <a:rPr lang="en-US" sz="3200" b="1" dirty="0" err="1"/>
              <a:t>pedoman</a:t>
            </a:r>
            <a:r>
              <a:rPr lang="en-US" sz="3200" b="1" dirty="0"/>
              <a:t> </a:t>
            </a:r>
            <a:r>
              <a:rPr lang="en-US" sz="3200" b="1" dirty="0" err="1"/>
              <a:t>bagi</a:t>
            </a:r>
            <a:r>
              <a:rPr lang="en-US" sz="3200" b="1" dirty="0"/>
              <a:t> </a:t>
            </a:r>
            <a:r>
              <a:rPr lang="en-US" sz="3200" b="1" dirty="0" err="1"/>
              <a:t>manusia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berperilaku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bertindak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hidupnya</a:t>
            </a:r>
            <a:r>
              <a:rPr lang="en-US" sz="3200" b="1" dirty="0"/>
              <a:t>.</a:t>
            </a:r>
            <a:r>
              <a:rPr lang="id-ID" sz="3200" dirty="0"/>
              <a:t>	</a:t>
            </a:r>
            <a:endParaRPr lang="en-US" sz="3200" dirty="0"/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v"/>
            </a:pP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pergaulan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, </a:t>
            </a:r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memerlukan</a:t>
            </a:r>
            <a:r>
              <a:rPr lang="en-US" sz="3200" dirty="0"/>
              <a:t> </a:t>
            </a:r>
            <a:r>
              <a:rPr lang="en-US" sz="3200" dirty="0" err="1"/>
              <a:t>norma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kaidah</a:t>
            </a:r>
            <a:r>
              <a:rPr lang="en-US" sz="3200" dirty="0"/>
              <a:t> </a:t>
            </a:r>
            <a:r>
              <a:rPr lang="en-US" sz="3200" dirty="0" err="1"/>
              <a:t>yaitu</a:t>
            </a:r>
            <a:r>
              <a:rPr lang="en-US" sz="3200" dirty="0"/>
              <a:t> </a:t>
            </a:r>
            <a:r>
              <a:rPr lang="en-US" sz="3200" dirty="0" err="1"/>
              <a:t>sesuatu</a:t>
            </a:r>
            <a:r>
              <a:rPr lang="en-US" sz="3200" dirty="0"/>
              <a:t> yang </a:t>
            </a:r>
            <a:r>
              <a:rPr lang="en-US" sz="3200" dirty="0" err="1"/>
              <a:t>diperlukan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pergaulan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 yang </a:t>
            </a:r>
            <a:r>
              <a:rPr lang="en-US" sz="3200" dirty="0" err="1"/>
              <a:t>memberi</a:t>
            </a:r>
            <a:r>
              <a:rPr lang="en-US" sz="3200" dirty="0"/>
              <a:t> </a:t>
            </a:r>
            <a:r>
              <a:rPr lang="en-US" sz="3200" dirty="0" err="1"/>
              <a:t>arahan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</a:t>
            </a:r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bagaimana</a:t>
            </a:r>
            <a:r>
              <a:rPr lang="en-US" sz="3200" dirty="0"/>
              <a:t> </a:t>
            </a:r>
            <a:r>
              <a:rPr lang="en-US" sz="3200" dirty="0" err="1"/>
              <a:t>dia</a:t>
            </a:r>
            <a:r>
              <a:rPr lang="en-US" sz="3200" dirty="0"/>
              <a:t>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 , agar </a:t>
            </a:r>
            <a:r>
              <a:rPr lang="en-US" sz="3200" dirty="0" err="1"/>
              <a:t>kepentingan</a:t>
            </a:r>
            <a:r>
              <a:rPr lang="en-US" sz="3200" dirty="0"/>
              <a:t> </a:t>
            </a:r>
            <a:r>
              <a:rPr lang="en-US" sz="3200" dirty="0" err="1"/>
              <a:t>bersama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kesatuan</a:t>
            </a:r>
            <a:r>
              <a:rPr lang="en-US" sz="3200" dirty="0"/>
              <a:t>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terjamin</a:t>
            </a:r>
            <a:r>
              <a:rPr lang="en-US" sz="3200" dirty="0"/>
              <a:t>.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v"/>
            </a:pP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garis</a:t>
            </a:r>
            <a:r>
              <a:rPr lang="en-US" sz="3200" dirty="0"/>
              <a:t> </a:t>
            </a:r>
            <a:r>
              <a:rPr lang="en-US" sz="3200" dirty="0" err="1"/>
              <a:t>besarnya</a:t>
            </a:r>
            <a:r>
              <a:rPr lang="en-US" sz="3200" dirty="0"/>
              <a:t> </a:t>
            </a:r>
            <a:r>
              <a:rPr lang="en-US" sz="3200" dirty="0" err="1"/>
              <a:t>norma</a:t>
            </a:r>
            <a:r>
              <a:rPr lang="en-US" sz="3200" dirty="0"/>
              <a:t> </a:t>
            </a:r>
            <a:r>
              <a:rPr lang="en-US" sz="3200" dirty="0" err="1"/>
              <a:t>dibedakan</a:t>
            </a:r>
            <a:r>
              <a:rPr lang="en-US" sz="3200" dirty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</a:t>
            </a:r>
            <a:r>
              <a:rPr lang="en-US" sz="3200" dirty="0" err="1"/>
              <a:t>norma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norma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.</a:t>
            </a:r>
            <a:endParaRPr lang="id-ID" sz="3200" dirty="0"/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576606-D040-4649-B913-AC3501433341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4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2" grpId="0" animBg="1"/>
      <p:bldP spid="42496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0"/>
            <a:ext cx="8229600" cy="66294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3"/>
            </a:pP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endParaRPr lang="en-US" sz="2400" dirty="0"/>
          </a:p>
          <a:p>
            <a:pPr marL="514350" indent="-514350" algn="just">
              <a:buNone/>
            </a:pPr>
            <a:r>
              <a:rPr lang="en-US" sz="2400" dirty="0"/>
              <a:t>	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seperangkat</a:t>
            </a:r>
            <a:r>
              <a:rPr lang="en-US" sz="2400" dirty="0"/>
              <a:t> </a:t>
            </a:r>
            <a:r>
              <a:rPr lang="en-US" sz="2400" dirty="0" err="1"/>
              <a:t>norma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, </a:t>
            </a:r>
            <a:r>
              <a:rPr lang="en-US" sz="2400" dirty="0" err="1"/>
              <a:t>diserap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 </a:t>
            </a:r>
            <a:r>
              <a:rPr lang="en-US" sz="2400" dirty="0" err="1"/>
              <a:t>Yurisprudensi</a:t>
            </a:r>
            <a:r>
              <a:rPr lang="en-US" sz="2400" dirty="0"/>
              <a:t>,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penerusan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budaya-budaya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Nusantara.</a:t>
            </a:r>
          </a:p>
          <a:p>
            <a:pPr marL="514350" indent="-514350" algn="just">
              <a:buNone/>
            </a:pPr>
            <a:endParaRPr lang="en-US" sz="2400" dirty="0"/>
          </a:p>
          <a:p>
            <a:pPr marL="514350" indent="-514350" algn="just"/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b="1" u="sng" dirty="0" err="1"/>
              <a:t>kebiasaan</a:t>
            </a:r>
            <a:r>
              <a:rPr lang="en-US" sz="2400" b="1" u="sng" dirty="0"/>
              <a:t> </a:t>
            </a:r>
            <a:r>
              <a:rPr lang="en-US" sz="2400" b="1" u="sng" dirty="0" err="1"/>
              <a:t>dan</a:t>
            </a:r>
            <a:r>
              <a:rPr lang="en-US" sz="2400" b="1" u="sng" dirty="0"/>
              <a:t> </a:t>
            </a:r>
            <a:r>
              <a:rPr lang="en-US" sz="2400" b="1" u="sng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asal</a:t>
            </a:r>
            <a:r>
              <a:rPr lang="en-US" sz="2400" dirty="0"/>
              <a:t>.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bersumber</a:t>
            </a:r>
            <a:r>
              <a:rPr lang="en-US" sz="2400" dirty="0"/>
              <a:t> </a:t>
            </a:r>
            <a:r>
              <a:rPr lang="en-US" sz="2400" dirty="0" err="1"/>
              <a:t>agak</a:t>
            </a:r>
            <a:r>
              <a:rPr lang="en-US" sz="2400" dirty="0"/>
              <a:t> </a:t>
            </a:r>
            <a:r>
              <a:rPr lang="en-US" sz="2400" dirty="0" err="1"/>
              <a:t>sakral</a:t>
            </a:r>
            <a:r>
              <a:rPr lang="en-US" sz="2400" dirty="0"/>
              <a:t>(</a:t>
            </a:r>
            <a:r>
              <a:rPr lang="en-US" sz="2400" dirty="0" err="1"/>
              <a:t>suci</a:t>
            </a:r>
            <a:r>
              <a:rPr lang="en-US" sz="2400" dirty="0"/>
              <a:t>)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tradisi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Indonesia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turun</a:t>
            </a:r>
            <a:r>
              <a:rPr lang="en-US" sz="2400" dirty="0"/>
              <a:t> </a:t>
            </a:r>
            <a:r>
              <a:rPr lang="en-US" sz="2400" dirty="0" err="1"/>
              <a:t>menurun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</a:p>
          <a:p>
            <a:pPr marL="514350" indent="-514350" algn="just"/>
            <a:r>
              <a:rPr lang="en-US" sz="2400" dirty="0" err="1"/>
              <a:t>Kebiasaan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berlakunya</a:t>
            </a:r>
            <a:r>
              <a:rPr lang="en-US" sz="2400" dirty="0"/>
              <a:t>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tradisi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, </a:t>
            </a:r>
            <a:r>
              <a:rPr lang="en-US" sz="2400" dirty="0" err="1"/>
              <a:t>sebagian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akulturasi</a:t>
            </a:r>
            <a:r>
              <a:rPr lang="en-US" sz="2400" dirty="0"/>
              <a:t> </a:t>
            </a:r>
            <a:r>
              <a:rPr lang="en-US" sz="2400" dirty="0" err="1"/>
              <a:t>Timur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Barat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diresapi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tradisi</a:t>
            </a:r>
            <a:r>
              <a:rPr lang="en-US" sz="2400" dirty="0"/>
              <a:t>.</a:t>
            </a:r>
          </a:p>
          <a:p>
            <a:pPr algn="just">
              <a:buNone/>
            </a:pPr>
            <a:endParaRPr lang="en-US" sz="1200" dirty="0"/>
          </a:p>
          <a:p>
            <a:pPr algn="just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B9091-1A0F-97FB-B139-EC48C9DEA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40252"/>
          </a:xfrm>
        </p:spPr>
        <p:txBody>
          <a:bodyPr/>
          <a:lstStyle/>
          <a:p>
            <a:pPr algn="ctr"/>
            <a:r>
              <a:rPr lang="en-US" b="1" dirty="0"/>
              <a:t>SEKIAN</a:t>
            </a:r>
            <a:br>
              <a:rPr lang="en-US" b="1" dirty="0"/>
            </a:br>
            <a:r>
              <a:rPr lang="en-US" b="1" dirty="0"/>
              <a:t>&amp;</a:t>
            </a:r>
            <a:br>
              <a:rPr lang="en-US" b="1" dirty="0"/>
            </a:br>
            <a:r>
              <a:rPr lang="en-US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694660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9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685800"/>
            <a:ext cx="8229600" cy="54864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sz="2800" dirty="0"/>
              <a:t>				 Norma </a:t>
            </a:r>
            <a:r>
              <a:rPr lang="en-US" sz="2800" dirty="0" err="1"/>
              <a:t>Etika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endParaRPr lang="en-US" sz="2800" dirty="0"/>
          </a:p>
          <a:p>
            <a:pPr marL="609600" indent="-609600">
              <a:lnSpc>
                <a:spcPct val="80000"/>
              </a:lnSpc>
              <a:buNone/>
            </a:pPr>
            <a:endParaRPr lang="en-US" sz="2800" dirty="0"/>
          </a:p>
          <a:p>
            <a:pPr marL="609600" indent="-609600">
              <a:lnSpc>
                <a:spcPct val="80000"/>
              </a:lnSpc>
              <a:buNone/>
            </a:pPr>
            <a:endParaRPr lang="en-US" sz="2800" dirty="0"/>
          </a:p>
          <a:p>
            <a:pPr marL="609600" indent="-609600">
              <a:lnSpc>
                <a:spcPct val="80000"/>
              </a:lnSpc>
              <a:buNone/>
            </a:pPr>
            <a:endParaRPr lang="en-US" sz="2800" dirty="0"/>
          </a:p>
          <a:p>
            <a:pPr marL="3238500" lvl="6" indent="-609600">
              <a:lnSpc>
                <a:spcPct val="80000"/>
              </a:lnSpc>
              <a:buNone/>
            </a:pPr>
            <a:endParaRPr lang="en-US" sz="3200" dirty="0"/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0BB3B7-13AA-4816-A46F-9D6795E502D0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715000" y="1295400"/>
            <a:ext cx="865632" cy="6858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962400" y="2362200"/>
            <a:ext cx="4191000" cy="2822448"/>
          </a:xfrm>
          <a:prstGeom prst="wedgeRoundRect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n-US" sz="3600" b="1" dirty="0">
                <a:solidFill>
                  <a:prstClr val="white"/>
                </a:solidFill>
                <a:latin typeface="Calibri"/>
              </a:rPr>
              <a:t>Norma </a:t>
            </a:r>
            <a:r>
              <a:rPr lang="en-US" sz="3600" b="1" dirty="0" err="1">
                <a:solidFill>
                  <a:prstClr val="white"/>
                </a:solidFill>
                <a:latin typeface="Calibri"/>
              </a:rPr>
              <a:t>Susila</a:t>
            </a:r>
            <a:r>
              <a:rPr lang="en-US" sz="3600" b="1" dirty="0">
                <a:solidFill>
                  <a:prstClr val="white"/>
                </a:solidFill>
                <a:latin typeface="Calibri"/>
              </a:rPr>
              <a:t>;</a:t>
            </a:r>
          </a:p>
          <a:p>
            <a:pPr marL="342900" indent="-342900" algn="ctr"/>
            <a:r>
              <a:rPr lang="en-US" sz="3600" b="1" dirty="0">
                <a:solidFill>
                  <a:prstClr val="white"/>
                </a:solidFill>
                <a:latin typeface="Calibri"/>
              </a:rPr>
              <a:t>Norma  Agama;</a:t>
            </a:r>
          </a:p>
          <a:p>
            <a:pPr marL="342900" indent="-342900" algn="ctr"/>
            <a:r>
              <a:rPr lang="en-US" sz="3600" b="1" dirty="0">
                <a:solidFill>
                  <a:prstClr val="white"/>
                </a:solidFill>
                <a:latin typeface="Calibri"/>
              </a:rPr>
              <a:t>Norma </a:t>
            </a:r>
            <a:r>
              <a:rPr lang="en-US" sz="3600" b="1" dirty="0" err="1">
                <a:solidFill>
                  <a:prstClr val="white"/>
                </a:solidFill>
                <a:latin typeface="Calibri"/>
              </a:rPr>
              <a:t>Kesopanan</a:t>
            </a:r>
            <a:r>
              <a:rPr lang="en-US" sz="3600" b="1" dirty="0">
                <a:solidFill>
                  <a:prstClr val="white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84700" y="244475"/>
            <a:ext cx="4102100" cy="66992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2400" b="1" dirty="0"/>
              <a:t>TEORI JENJANG NORMA (</a:t>
            </a:r>
            <a:r>
              <a:rPr lang="en-US" sz="2400" b="1" i="1" dirty="0" err="1"/>
              <a:t>Stufentheorie</a:t>
            </a:r>
            <a:r>
              <a:rPr lang="en-US" sz="2400" b="1" dirty="0"/>
              <a:t>)</a:t>
            </a:r>
            <a:endParaRPr lang="en-GB" sz="2400" b="1" dirty="0"/>
          </a:p>
        </p:txBody>
      </p:sp>
      <p:sp>
        <p:nvSpPr>
          <p:cNvPr id="424963" name="Rectangle 3"/>
          <p:cNvSpPr>
            <a:spLocks noGrp="1" noChangeArrowheads="1"/>
          </p:cNvSpPr>
          <p:nvPr>
            <p:ph idx="1"/>
          </p:nvPr>
        </p:nvSpPr>
        <p:spPr>
          <a:xfrm>
            <a:off x="2114550" y="1052513"/>
            <a:ext cx="8229600" cy="5272087"/>
          </a:xfrm>
        </p:spPr>
        <p:txBody>
          <a:bodyPr>
            <a:noAutofit/>
          </a:bodyPr>
          <a:lstStyle/>
          <a:p>
            <a:pPr marL="609600" indent="-609600"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n-US" b="1" dirty="0"/>
              <a:t>Norma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berjenjang-jenjang</a:t>
            </a:r>
            <a:r>
              <a:rPr lang="en-US" b="1" dirty="0"/>
              <a:t>, </a:t>
            </a:r>
            <a:r>
              <a:rPr lang="en-US" b="1" dirty="0" err="1"/>
              <a:t>berlapis</a:t>
            </a:r>
            <a:r>
              <a:rPr lang="en-US" b="1" dirty="0"/>
              <a:t>-lapis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hierarki</a:t>
            </a:r>
            <a:r>
              <a:rPr lang="en-US" b="1" dirty="0"/>
              <a:t> </a:t>
            </a:r>
            <a:r>
              <a:rPr lang="en-US" b="1" dirty="0" err="1"/>
              <a:t>tata</a:t>
            </a:r>
            <a:r>
              <a:rPr lang="en-US" b="1" dirty="0"/>
              <a:t> </a:t>
            </a:r>
            <a:r>
              <a:rPr lang="en-US" b="1" dirty="0" err="1"/>
              <a:t>susunan</a:t>
            </a:r>
            <a:r>
              <a:rPr lang="en-US" b="1" dirty="0"/>
              <a:t>.</a:t>
            </a:r>
            <a:r>
              <a:rPr lang="id-ID" dirty="0"/>
              <a:t>	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Norma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,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diatasnya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kebawah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/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dibawahnya</a:t>
            </a:r>
            <a:r>
              <a:rPr lang="en-US" dirty="0"/>
              <a:t>.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/>
              <a:t>Norma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,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ditelusuri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,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fiktif</a:t>
            </a:r>
            <a:r>
              <a:rPr lang="en-US" dirty="0"/>
              <a:t> : Norma </a:t>
            </a:r>
            <a:r>
              <a:rPr lang="en-US" dirty="0" err="1"/>
              <a:t>Tertinggi</a:t>
            </a:r>
            <a:r>
              <a:rPr lang="en-US" dirty="0"/>
              <a:t>/ Norma </a:t>
            </a:r>
            <a:r>
              <a:rPr lang="en-US" dirty="0" err="1"/>
              <a:t>Dasar</a:t>
            </a:r>
            <a:r>
              <a:rPr lang="en-US" dirty="0"/>
              <a:t> (</a:t>
            </a:r>
            <a:r>
              <a:rPr lang="en-US" i="1" dirty="0" err="1"/>
              <a:t>Grundnorm</a:t>
            </a:r>
            <a:r>
              <a:rPr lang="en-US" dirty="0"/>
              <a:t>).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576606-D040-4649-B913-AC3501433341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4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2" grpId="0" animBg="1"/>
      <p:bldP spid="4249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3" name="Rectangle 3"/>
          <p:cNvSpPr>
            <a:spLocks noGrp="1" noChangeArrowheads="1"/>
          </p:cNvSpPr>
          <p:nvPr>
            <p:ph idx="1"/>
          </p:nvPr>
        </p:nvSpPr>
        <p:spPr>
          <a:xfrm>
            <a:off x="2114550" y="-228600"/>
            <a:ext cx="8229600" cy="635476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id-ID" sz="4000" dirty="0"/>
              <a:t>	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q"/>
            </a:pPr>
            <a:r>
              <a:rPr lang="id-ID" sz="4000" dirty="0"/>
              <a:t>	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dasarnya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</a:t>
            </a:r>
            <a:r>
              <a:rPr lang="en-US" sz="2800" dirty="0" err="1"/>
              <a:t>etika</a:t>
            </a:r>
            <a:r>
              <a:rPr lang="en-US" sz="2800" dirty="0"/>
              <a:t>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hasrat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yang </a:t>
            </a:r>
            <a:r>
              <a:rPr lang="en-US" sz="2800" dirty="0" err="1"/>
              <a:t>sepantasnya</a:t>
            </a:r>
            <a:r>
              <a:rPr lang="en-US" sz="2800" dirty="0"/>
              <a:t>. </a:t>
            </a:r>
            <a:r>
              <a:rPr lang="en-US" sz="2800" dirty="0" err="1"/>
              <a:t>Walaupun</a:t>
            </a:r>
            <a:r>
              <a:rPr lang="en-US" sz="2800" dirty="0"/>
              <a:t> </a:t>
            </a:r>
            <a:r>
              <a:rPr lang="en-US" sz="2800" dirty="0" err="1"/>
              <a:t>demikian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jarang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</a:t>
            </a:r>
            <a:r>
              <a:rPr lang="en-US" sz="2800" dirty="0" err="1"/>
              <a:t>etika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yang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, 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Tuhan</a:t>
            </a:r>
            <a:r>
              <a:rPr lang="en-US" sz="2800" dirty="0"/>
              <a:t> YME, </a:t>
            </a:r>
            <a:r>
              <a:rPr lang="en-US" sz="2800" dirty="0" err="1"/>
              <a:t>yakni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agama yang </a:t>
            </a:r>
            <a:r>
              <a:rPr lang="en-US" sz="2800" dirty="0" err="1"/>
              <a:t>diajarkan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Rasul</a:t>
            </a:r>
            <a:r>
              <a:rPr lang="en-US" sz="2800" dirty="0"/>
              <a:t>. </a:t>
            </a:r>
            <a:r>
              <a:rPr lang="en-US" sz="2800" dirty="0" err="1"/>
              <a:t>Kaedah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lahir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demensi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. </a:t>
            </a:r>
            <a:r>
              <a:rPr lang="en-US" sz="2800" dirty="0" err="1"/>
              <a:t>Jadi</a:t>
            </a:r>
            <a:r>
              <a:rPr lang="en-US" sz="2800" dirty="0"/>
              <a:t>,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kaedah</a:t>
            </a:r>
            <a:r>
              <a:rPr lang="en-US" sz="2800" dirty="0"/>
              <a:t> yang </a:t>
            </a:r>
            <a:r>
              <a:rPr lang="en-US" sz="2800" dirty="0" err="1"/>
              <a:t>berkaitan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kaedah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agama. Dan </a:t>
            </a:r>
            <a:r>
              <a:rPr lang="en-US" sz="2800" dirty="0" err="1"/>
              <a:t>kaedah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</a:t>
            </a:r>
            <a:r>
              <a:rPr lang="en-US" sz="2800" dirty="0" err="1"/>
              <a:t>susila</a:t>
            </a:r>
            <a:r>
              <a:rPr lang="en-US" sz="2800" dirty="0"/>
              <a:t>, </a:t>
            </a:r>
            <a:r>
              <a:rPr lang="en-US" sz="2800" dirty="0" err="1"/>
              <a:t>norma</a:t>
            </a:r>
            <a:r>
              <a:rPr lang="en-US" sz="2800" dirty="0"/>
              <a:t> </a:t>
            </a:r>
            <a:r>
              <a:rPr lang="en-US" sz="2800" dirty="0" err="1"/>
              <a:t>kesopanan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.</a:t>
            </a:r>
            <a:endParaRPr lang="id-ID" sz="2000" dirty="0"/>
          </a:p>
        </p:txBody>
      </p:sp>
      <p:sp>
        <p:nvSpPr>
          <p:cNvPr id="532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E04891-0EC5-4BDB-9425-A20DC953E935}" type="slidenum">
              <a:rPr lang="en-GB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255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/>
              <a:t>1. Norma Fundamental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62200"/>
            <a:ext cx="8229600" cy="4495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4400" dirty="0" err="1"/>
              <a:t>Apakah</a:t>
            </a:r>
            <a:r>
              <a:rPr lang="en-US" sz="4400" dirty="0"/>
              <a:t> yang </a:t>
            </a:r>
            <a:r>
              <a:rPr lang="en-US" sz="4400" dirty="0" err="1"/>
              <a:t>dimaksud</a:t>
            </a:r>
            <a:r>
              <a:rPr lang="en-US" sz="4400" dirty="0"/>
              <a:t> </a:t>
            </a:r>
            <a:r>
              <a:rPr lang="en-US" sz="4400" dirty="0" err="1"/>
              <a:t>dengan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fundamental </a:t>
            </a:r>
            <a:r>
              <a:rPr lang="en-US" sz="4400" dirty="0" err="1"/>
              <a:t>negara</a:t>
            </a:r>
            <a:r>
              <a:rPr lang="en-US" sz="4400" dirty="0"/>
              <a:t>? Norma fundamental </a:t>
            </a:r>
            <a:r>
              <a:rPr lang="en-US" sz="4400" dirty="0" err="1"/>
              <a:t>negara</a:t>
            </a:r>
            <a:r>
              <a:rPr lang="en-US" sz="4400" dirty="0"/>
              <a:t> (</a:t>
            </a:r>
            <a:r>
              <a:rPr lang="en-US" sz="4400" i="1" dirty="0" err="1"/>
              <a:t>staatsfundamentalnorm</a:t>
            </a:r>
            <a:r>
              <a:rPr lang="en-US" sz="4400" dirty="0"/>
              <a:t>) </a:t>
            </a:r>
            <a:r>
              <a:rPr lang="en-US" sz="4400" dirty="0" err="1"/>
              <a:t>adalah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hukum</a:t>
            </a:r>
            <a:r>
              <a:rPr lang="en-US" sz="4400" dirty="0"/>
              <a:t> </a:t>
            </a:r>
            <a:r>
              <a:rPr lang="en-US" sz="4400" dirty="0" err="1"/>
              <a:t>tertinggi</a:t>
            </a:r>
            <a:r>
              <a:rPr lang="en-US" sz="4400" dirty="0"/>
              <a:t> </a:t>
            </a:r>
            <a:r>
              <a:rPr lang="en-US" sz="4400" dirty="0" err="1"/>
              <a:t>dalam</a:t>
            </a:r>
            <a:r>
              <a:rPr lang="en-US" sz="4400" dirty="0"/>
              <a:t> </a:t>
            </a:r>
            <a:r>
              <a:rPr lang="en-US" sz="4400" dirty="0" err="1"/>
              <a:t>suatu</a:t>
            </a:r>
            <a:r>
              <a:rPr lang="en-US" sz="4400" dirty="0"/>
              <a:t> </a:t>
            </a:r>
            <a:r>
              <a:rPr lang="en-US" sz="4400" dirty="0" err="1"/>
              <a:t>negara</a:t>
            </a:r>
            <a:r>
              <a:rPr lang="en-US" sz="4400" dirty="0"/>
              <a:t>.</a:t>
            </a:r>
            <a:endParaRPr lang="en-US" sz="44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143001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tertinggi</a:t>
            </a:r>
            <a:r>
              <a:rPr lang="en-US" sz="3600" dirty="0"/>
              <a:t>, </a:t>
            </a:r>
            <a:r>
              <a:rPr lang="en-US" sz="3600" dirty="0" err="1"/>
              <a:t>norma</a:t>
            </a:r>
            <a:r>
              <a:rPr lang="en-US" sz="3600" dirty="0"/>
              <a:t> fundamental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dibentuk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yang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tinggi</a:t>
            </a:r>
            <a:r>
              <a:rPr lang="en-US" sz="3600" dirty="0"/>
              <a:t> </a:t>
            </a:r>
            <a:r>
              <a:rPr lang="en-US" sz="3600" dirty="0" err="1"/>
              <a:t>lagi</a:t>
            </a:r>
            <a:r>
              <a:rPr lang="en-US" sz="3600" dirty="0"/>
              <a:t>, </a:t>
            </a:r>
            <a:r>
              <a:rPr lang="en-US" sz="3600" dirty="0" err="1"/>
              <a:t>tetapi</a:t>
            </a:r>
            <a:r>
              <a:rPr lang="en-US" sz="3600" dirty="0"/>
              <a:t> </a:t>
            </a:r>
            <a:r>
              <a:rPr lang="en-US" sz="3600" i="1" dirty="0"/>
              <a:t>pre-supposed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ditetapkan</a:t>
            </a:r>
            <a:r>
              <a:rPr lang="en-US" sz="3600" dirty="0"/>
              <a:t> </a:t>
            </a:r>
            <a:r>
              <a:rPr lang="en-US" sz="3600" dirty="0" err="1"/>
              <a:t>terlebih</a:t>
            </a:r>
            <a:r>
              <a:rPr lang="en-US" sz="3600" dirty="0"/>
              <a:t> </a:t>
            </a:r>
            <a:r>
              <a:rPr lang="en-US" sz="3600" dirty="0" err="1"/>
              <a:t>dahulu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masyarakat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merupakan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yang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tempat</a:t>
            </a:r>
            <a:r>
              <a:rPr lang="en-US" sz="3600" dirty="0"/>
              <a:t> </a:t>
            </a:r>
            <a:r>
              <a:rPr lang="en-US" sz="3600" dirty="0" err="1"/>
              <a:t>bergantungnya</a:t>
            </a:r>
            <a:r>
              <a:rPr lang="en-US" sz="3600" dirty="0"/>
              <a:t> </a:t>
            </a:r>
            <a:r>
              <a:rPr lang="en-US" sz="3600" dirty="0" err="1"/>
              <a:t>norma-norma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di</a:t>
            </a:r>
            <a:r>
              <a:rPr lang="en-US" sz="3600" dirty="0"/>
              <a:t> </a:t>
            </a:r>
            <a:r>
              <a:rPr lang="en-US" sz="3600" dirty="0" err="1"/>
              <a:t>bawahnya</a:t>
            </a:r>
            <a:r>
              <a:rPr lang="en-US" sz="3600" dirty="0"/>
              <a:t>.</a:t>
            </a:r>
            <a:endParaRPr lang="en-US" sz="36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143001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3600" dirty="0"/>
              <a:t> Norma fundamental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berisi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yang </a:t>
            </a:r>
            <a:r>
              <a:rPr lang="en-US" sz="3600" dirty="0" err="1"/>
              <a:t>merupakan</a:t>
            </a:r>
            <a:r>
              <a:rPr lang="en-US" sz="3600" dirty="0"/>
              <a:t> </a:t>
            </a:r>
            <a:r>
              <a:rPr lang="en-US" sz="3600" dirty="0" err="1"/>
              <a:t>dasar</a:t>
            </a:r>
            <a:r>
              <a:rPr lang="en-US" sz="3600" dirty="0"/>
              <a:t> </a:t>
            </a:r>
            <a:r>
              <a:rPr lang="en-US" sz="3600" dirty="0" err="1"/>
              <a:t>bagi</a:t>
            </a:r>
            <a:r>
              <a:rPr lang="en-US" sz="3600" dirty="0"/>
              <a:t> </a:t>
            </a:r>
            <a:r>
              <a:rPr lang="en-US" sz="3600" dirty="0" err="1"/>
              <a:t>pembentukan</a:t>
            </a:r>
            <a:r>
              <a:rPr lang="en-US" sz="3600" dirty="0"/>
              <a:t> </a:t>
            </a:r>
            <a:r>
              <a:rPr lang="en-US" sz="3600" dirty="0" err="1"/>
              <a:t>konstitusi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Undang-Undang</a:t>
            </a:r>
            <a:r>
              <a:rPr lang="en-US" sz="3600" dirty="0"/>
              <a:t> </a:t>
            </a:r>
            <a:r>
              <a:rPr lang="en-US" sz="3600" dirty="0" err="1"/>
              <a:t>Dasar</a:t>
            </a:r>
            <a:r>
              <a:rPr lang="en-US" sz="3600" dirty="0"/>
              <a:t> (UUD)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negara</a:t>
            </a:r>
            <a:r>
              <a:rPr lang="en-US" sz="3600" dirty="0"/>
              <a:t>, </a:t>
            </a:r>
            <a:r>
              <a:rPr lang="en-US" sz="3600" dirty="0" err="1"/>
              <a:t>termasuk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 </a:t>
            </a:r>
            <a:r>
              <a:rPr lang="en-US" sz="3600" dirty="0" err="1"/>
              <a:t>perubahannya</a:t>
            </a:r>
            <a:r>
              <a:rPr lang="en-US" sz="3600" dirty="0"/>
              <a:t>. </a:t>
            </a:r>
            <a:r>
              <a:rPr lang="en-US" sz="3600" dirty="0" err="1"/>
              <a:t>Hakikat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 fundamental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syarat</a:t>
            </a:r>
            <a:r>
              <a:rPr lang="en-US" sz="3600" dirty="0"/>
              <a:t> </a:t>
            </a:r>
            <a:r>
              <a:rPr lang="en-US" sz="3600" dirty="0" err="1"/>
              <a:t>bagi</a:t>
            </a:r>
            <a:r>
              <a:rPr lang="en-US" sz="3600" dirty="0"/>
              <a:t> </a:t>
            </a:r>
            <a:r>
              <a:rPr lang="en-US" sz="3600" dirty="0" err="1"/>
              <a:t>berlakunya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konstitusi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UUD. </a:t>
            </a:r>
            <a:r>
              <a:rPr lang="en-US" sz="3600" dirty="0" err="1"/>
              <a:t>Keberadaannya</a:t>
            </a:r>
            <a:r>
              <a:rPr lang="en-US" sz="3600" dirty="0"/>
              <a:t> </a:t>
            </a:r>
            <a:r>
              <a:rPr lang="en-US" sz="3600" dirty="0" err="1"/>
              <a:t>eksis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dahulu</a:t>
            </a:r>
            <a:r>
              <a:rPr lang="en-US" sz="3600" dirty="0"/>
              <a:t> </a:t>
            </a:r>
            <a:r>
              <a:rPr lang="en-US" sz="3600" dirty="0" err="1"/>
              <a:t>daripada</a:t>
            </a:r>
            <a:r>
              <a:rPr lang="en-US" sz="3600" dirty="0"/>
              <a:t> </a:t>
            </a:r>
            <a:r>
              <a:rPr lang="en-US" sz="3600" dirty="0" err="1"/>
              <a:t>Konstitusi</a:t>
            </a:r>
            <a:r>
              <a:rPr lang="en-US" sz="3600" dirty="0"/>
              <a:t>/ UUD.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</a:rPr>
              <a:t>Norma Fundamental Negara</a:t>
            </a:r>
            <a:br>
              <a:rPr lang="en-US" b="1" dirty="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</a:rPr>
            </a:br>
            <a:endParaRPr lang="en-US" dirty="0">
              <a:solidFill>
                <a:schemeClr val="tx1"/>
              </a:solidFill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50" indent="7938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  <a:tabLst>
                <a:tab pos="457200" algn="l"/>
              </a:tabLst>
              <a:defRPr/>
            </a:pP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	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bersifat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i="1" dirty="0">
                <a:latin typeface="Segoe UI Symbol" pitchFamily="34" charset="0"/>
                <a:ea typeface="Segoe UI Symbol" pitchFamily="34" charset="0"/>
              </a:rPr>
              <a:t>presupposed 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i="1" dirty="0" err="1">
                <a:latin typeface="Segoe UI Symbol" pitchFamily="34" charset="0"/>
                <a:ea typeface="Segoe UI Symbol" pitchFamily="34" charset="0"/>
              </a:rPr>
              <a:t>axiomatis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;</a:t>
            </a:r>
          </a:p>
          <a:p>
            <a:pPr marL="6350" indent="7938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  <a:tabLst>
                <a:tab pos="457200" algn="l"/>
              </a:tabLst>
              <a:defRPr/>
            </a:pP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norma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tertinggi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tata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susunan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norma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hukum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negara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;</a:t>
            </a:r>
          </a:p>
          <a:p>
            <a:pPr marL="6350" indent="7938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  <a:tabLst>
                <a:tab pos="457200" algn="l"/>
              </a:tabLst>
              <a:defRPr/>
            </a:pP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landasan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filosofis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bagi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pengaturan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lebih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lanjut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penyelenggaraan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negara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;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dan</a:t>
            </a:r>
            <a:endParaRPr lang="en-US" sz="2800" dirty="0">
              <a:latin typeface="Segoe UI Symbol" pitchFamily="34" charset="0"/>
              <a:ea typeface="Segoe UI Symbol" pitchFamily="34" charset="0"/>
            </a:endParaRPr>
          </a:p>
          <a:p>
            <a:pPr marL="6350" indent="7938"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  <a:tabLst>
                <a:tab pos="457200" algn="l"/>
              </a:tabLst>
              <a:defRPr/>
            </a:pP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sumber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dasar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bagi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pembentukan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i="1" dirty="0" err="1">
                <a:latin typeface="Segoe UI Symbol" pitchFamily="34" charset="0"/>
                <a:ea typeface="Segoe UI Symbol" pitchFamily="34" charset="0"/>
              </a:rPr>
              <a:t>Staats</a:t>
            </a:r>
            <a:r>
              <a:rPr lang="en-US" sz="2800" i="1" dirty="0">
                <a:latin typeface="Segoe UI Symbol" pitchFamily="34" charset="0"/>
                <a:ea typeface="Segoe UI Symbol" pitchFamily="34" charset="0"/>
              </a:rPr>
              <a:t>-  	</a:t>
            </a:r>
            <a:r>
              <a:rPr lang="en-US" sz="2800" i="1" dirty="0" err="1">
                <a:latin typeface="Segoe UI Symbol" pitchFamily="34" charset="0"/>
                <a:ea typeface="Segoe UI Symbol" pitchFamily="34" charset="0"/>
              </a:rPr>
              <a:t>grundgesetz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. </a:t>
            </a:r>
          </a:p>
          <a:p>
            <a:pPr algn="just">
              <a:lnSpc>
                <a:spcPct val="95000"/>
              </a:lnSpc>
              <a:spcBef>
                <a:spcPct val="0"/>
              </a:spcBef>
              <a:spcAft>
                <a:spcPts val="1200"/>
              </a:spcAft>
              <a:buSzPct val="80000"/>
              <a:buNone/>
              <a:tabLst>
                <a:tab pos="457200" algn="l"/>
              </a:tabLst>
              <a:defRPr/>
            </a:pP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	Di Indonesia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terdapat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pada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800" dirty="0" err="1">
                <a:latin typeface="Segoe UI Symbol" pitchFamily="34" charset="0"/>
                <a:ea typeface="Segoe UI Symbol" pitchFamily="34" charset="0"/>
              </a:rPr>
              <a:t>Pembukaan</a:t>
            </a:r>
            <a:r>
              <a:rPr lang="en-US" sz="2800" dirty="0">
                <a:latin typeface="Segoe UI Symbol" pitchFamily="34" charset="0"/>
                <a:ea typeface="Segoe UI Symbol" pitchFamily="34" charset="0"/>
              </a:rPr>
              <a:t> UUD 1945.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1125</Words>
  <Application>Microsoft Office PowerPoint</Application>
  <PresentationFormat>Widescreen</PresentationFormat>
  <Paragraphs>105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Calibri Light</vt:lpstr>
      <vt:lpstr>Segoe UI Symbol</vt:lpstr>
      <vt:lpstr>Tahoma</vt:lpstr>
      <vt:lpstr>Tw Cen MT</vt:lpstr>
      <vt:lpstr>Tw Cen MT Condensed</vt:lpstr>
      <vt:lpstr>Wingdings</vt:lpstr>
      <vt:lpstr>Wingdings 3</vt:lpstr>
      <vt:lpstr>Office Theme</vt:lpstr>
      <vt:lpstr>Integral</vt:lpstr>
      <vt:lpstr>Norma dan Sistem Hukum Negara</vt:lpstr>
      <vt:lpstr>A. NORMA DAN NORMA HUKUM</vt:lpstr>
      <vt:lpstr>PowerPoint Presentation</vt:lpstr>
      <vt:lpstr>TEORI JENJANG NORMA (Stufentheorie)</vt:lpstr>
      <vt:lpstr>PowerPoint Presentation</vt:lpstr>
      <vt:lpstr>1. Norma Fundamental Negara</vt:lpstr>
      <vt:lpstr>PowerPoint Presentation</vt:lpstr>
      <vt:lpstr>PowerPoint Presentation</vt:lpstr>
      <vt:lpstr>Norma Fundamental Negara </vt:lpstr>
      <vt:lpstr>2. Aturan Dasar/  Aturan Pokok Negara</vt:lpstr>
      <vt:lpstr>PowerPoint Presentation</vt:lpstr>
      <vt:lpstr>PowerPoint Presentation</vt:lpstr>
      <vt:lpstr>PowerPoint Presentation</vt:lpstr>
      <vt:lpstr>4. Peraturan Pelaksana dan Peraturan Otonom</vt:lpstr>
      <vt:lpstr>PowerPoint Presentation</vt:lpstr>
      <vt:lpstr>PowerPoint Presentation</vt:lpstr>
      <vt:lpstr>Sistem Hukum Indonesia</vt:lpstr>
      <vt:lpstr>PowerPoint Presentation</vt:lpstr>
      <vt:lpstr>PowerPoint Presentation</vt:lpstr>
      <vt:lpstr>PowerPoint Presentation</vt:lpstr>
      <vt:lpstr>SEKIAN &amp;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 N6N0CV166416259</dc:creator>
  <cp:lastModifiedBy>ASUS N6N0CV166416259</cp:lastModifiedBy>
  <cp:revision>4</cp:revision>
  <dcterms:created xsi:type="dcterms:W3CDTF">2024-03-22T03:31:51Z</dcterms:created>
  <dcterms:modified xsi:type="dcterms:W3CDTF">2025-05-22T03:04:11Z</dcterms:modified>
</cp:coreProperties>
</file>