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2" r:id="rId1"/>
  </p:sldMasterIdLst>
  <p:sldIdLst>
    <p:sldId id="256" r:id="rId2"/>
    <p:sldId id="263" r:id="rId3"/>
    <p:sldId id="264" r:id="rId4"/>
    <p:sldId id="267" r:id="rId5"/>
    <p:sldId id="262" r:id="rId6"/>
    <p:sldId id="276" r:id="rId7"/>
    <p:sldId id="275" r:id="rId8"/>
    <p:sldId id="258" r:id="rId9"/>
    <p:sldId id="265" r:id="rId10"/>
    <p:sldId id="268" r:id="rId11"/>
    <p:sldId id="269" r:id="rId12"/>
    <p:sldId id="277" r:id="rId13"/>
    <p:sldId id="271" r:id="rId14"/>
    <p:sldId id="279" r:id="rId15"/>
    <p:sldId id="272" r:id="rId16"/>
    <p:sldId id="273" r:id="rId17"/>
    <p:sldId id="280" r:id="rId18"/>
    <p:sldId id="281" r:id="rId19"/>
    <p:sldId id="282" r:id="rId20"/>
  </p:sldIdLst>
  <p:sldSz cx="12192000" cy="6858000"/>
  <p:notesSz cx="6858000" cy="9144000"/>
  <p:defaultText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2" autoAdjust="0"/>
    <p:restoredTop sz="94660"/>
  </p:normalViewPr>
  <p:slideViewPr>
    <p:cSldViewPr snapToGrid="0">
      <p:cViewPr varScale="1">
        <p:scale>
          <a:sx n="60" d="100"/>
          <a:sy n="60" d="100"/>
        </p:scale>
        <p:origin x="840" y="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id-ID"/>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id-ID"/>
          </a:p>
        </p:txBody>
      </p:sp>
      <p:sp>
        <p:nvSpPr>
          <p:cNvPr id="4" name="Date Placeholder 3"/>
          <p:cNvSpPr>
            <a:spLocks noGrp="1"/>
          </p:cNvSpPr>
          <p:nvPr>
            <p:ph type="dt" sz="half" idx="10"/>
          </p:nvPr>
        </p:nvSpPr>
        <p:spPr/>
        <p:txBody>
          <a:bodyPr/>
          <a:lstStyle/>
          <a:p>
            <a:fld id="{32E015FB-D2EE-48D3-B942-F61BC69D6A3F}" type="datetimeFigureOut">
              <a:rPr lang="id-ID" smtClean="0"/>
              <a:t>13/10/2025</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028DA7AA-BAD6-44A8-A359-4200BB440F9B}" type="slidenum">
              <a:rPr lang="id-ID" smtClean="0"/>
              <a:t>‹#›</a:t>
            </a:fld>
            <a:endParaRPr lang="id-ID"/>
          </a:p>
        </p:txBody>
      </p:sp>
    </p:spTree>
    <p:extLst>
      <p:ext uri="{BB962C8B-B14F-4D97-AF65-F5344CB8AC3E}">
        <p14:creationId xmlns:p14="http://schemas.microsoft.com/office/powerpoint/2010/main" val="344468839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id-ID"/>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id-ID"/>
          </a:p>
        </p:txBody>
      </p:sp>
      <p:sp>
        <p:nvSpPr>
          <p:cNvPr id="4" name="Date Placeholder 3"/>
          <p:cNvSpPr>
            <a:spLocks noGrp="1"/>
          </p:cNvSpPr>
          <p:nvPr>
            <p:ph type="dt" sz="half" idx="10"/>
          </p:nvPr>
        </p:nvSpPr>
        <p:spPr/>
        <p:txBody>
          <a:bodyPr/>
          <a:lstStyle/>
          <a:p>
            <a:fld id="{32E015FB-D2EE-48D3-B942-F61BC69D6A3F}" type="datetimeFigureOut">
              <a:rPr lang="id-ID" smtClean="0"/>
              <a:t>13/10/2025</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028DA7AA-BAD6-44A8-A359-4200BB440F9B}" type="slidenum">
              <a:rPr lang="id-ID" smtClean="0"/>
              <a:t>‹#›</a:t>
            </a:fld>
            <a:endParaRPr lang="id-ID"/>
          </a:p>
        </p:txBody>
      </p:sp>
    </p:spTree>
    <p:extLst>
      <p:ext uri="{BB962C8B-B14F-4D97-AF65-F5344CB8AC3E}">
        <p14:creationId xmlns:p14="http://schemas.microsoft.com/office/powerpoint/2010/main" val="341522259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id-ID"/>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id-ID"/>
          </a:p>
        </p:txBody>
      </p:sp>
      <p:sp>
        <p:nvSpPr>
          <p:cNvPr id="4" name="Date Placeholder 3"/>
          <p:cNvSpPr>
            <a:spLocks noGrp="1"/>
          </p:cNvSpPr>
          <p:nvPr>
            <p:ph type="dt" sz="half" idx="10"/>
          </p:nvPr>
        </p:nvSpPr>
        <p:spPr/>
        <p:txBody>
          <a:bodyPr/>
          <a:lstStyle/>
          <a:p>
            <a:fld id="{32E015FB-D2EE-48D3-B942-F61BC69D6A3F}" type="datetimeFigureOut">
              <a:rPr lang="id-ID" smtClean="0"/>
              <a:t>13/10/2025</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028DA7AA-BAD6-44A8-A359-4200BB440F9B}" type="slidenum">
              <a:rPr lang="id-ID" smtClean="0"/>
              <a:t>‹#›</a:t>
            </a:fld>
            <a:endParaRPr lang="id-ID"/>
          </a:p>
        </p:txBody>
      </p:sp>
    </p:spTree>
    <p:extLst>
      <p:ext uri="{BB962C8B-B14F-4D97-AF65-F5344CB8AC3E}">
        <p14:creationId xmlns:p14="http://schemas.microsoft.com/office/powerpoint/2010/main" val="13788852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id-ID"/>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id-ID"/>
          </a:p>
        </p:txBody>
      </p:sp>
      <p:sp>
        <p:nvSpPr>
          <p:cNvPr id="4" name="Date Placeholder 3"/>
          <p:cNvSpPr>
            <a:spLocks noGrp="1"/>
          </p:cNvSpPr>
          <p:nvPr>
            <p:ph type="dt" sz="half" idx="10"/>
          </p:nvPr>
        </p:nvSpPr>
        <p:spPr/>
        <p:txBody>
          <a:bodyPr/>
          <a:lstStyle/>
          <a:p>
            <a:fld id="{32E015FB-D2EE-48D3-B942-F61BC69D6A3F}" type="datetimeFigureOut">
              <a:rPr lang="id-ID" smtClean="0"/>
              <a:t>13/10/2025</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028DA7AA-BAD6-44A8-A359-4200BB440F9B}" type="slidenum">
              <a:rPr lang="id-ID" smtClean="0"/>
              <a:t>‹#›</a:t>
            </a:fld>
            <a:endParaRPr lang="id-ID"/>
          </a:p>
        </p:txBody>
      </p:sp>
    </p:spTree>
    <p:extLst>
      <p:ext uri="{BB962C8B-B14F-4D97-AF65-F5344CB8AC3E}">
        <p14:creationId xmlns:p14="http://schemas.microsoft.com/office/powerpoint/2010/main" val="33063864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id-ID"/>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32E015FB-D2EE-48D3-B942-F61BC69D6A3F}" type="datetimeFigureOut">
              <a:rPr lang="id-ID" smtClean="0"/>
              <a:t>13/10/2025</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028DA7AA-BAD6-44A8-A359-4200BB440F9B}" type="slidenum">
              <a:rPr lang="id-ID" smtClean="0"/>
              <a:t>‹#›</a:t>
            </a:fld>
            <a:endParaRPr lang="id-ID"/>
          </a:p>
        </p:txBody>
      </p:sp>
    </p:spTree>
    <p:extLst>
      <p:ext uri="{BB962C8B-B14F-4D97-AF65-F5344CB8AC3E}">
        <p14:creationId xmlns:p14="http://schemas.microsoft.com/office/powerpoint/2010/main" val="278224256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id-ID"/>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id-ID"/>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id-ID"/>
          </a:p>
        </p:txBody>
      </p:sp>
      <p:sp>
        <p:nvSpPr>
          <p:cNvPr id="5" name="Date Placeholder 4"/>
          <p:cNvSpPr>
            <a:spLocks noGrp="1"/>
          </p:cNvSpPr>
          <p:nvPr>
            <p:ph type="dt" sz="half" idx="10"/>
          </p:nvPr>
        </p:nvSpPr>
        <p:spPr/>
        <p:txBody>
          <a:bodyPr/>
          <a:lstStyle/>
          <a:p>
            <a:fld id="{32E015FB-D2EE-48D3-B942-F61BC69D6A3F}" type="datetimeFigureOut">
              <a:rPr lang="id-ID" smtClean="0"/>
              <a:t>13/10/2025</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028DA7AA-BAD6-44A8-A359-4200BB440F9B}" type="slidenum">
              <a:rPr lang="id-ID" smtClean="0"/>
              <a:t>‹#›</a:t>
            </a:fld>
            <a:endParaRPr lang="id-ID"/>
          </a:p>
        </p:txBody>
      </p:sp>
    </p:spTree>
    <p:extLst>
      <p:ext uri="{BB962C8B-B14F-4D97-AF65-F5344CB8AC3E}">
        <p14:creationId xmlns:p14="http://schemas.microsoft.com/office/powerpoint/2010/main" val="187557312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id-ID"/>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id-ID"/>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id-ID"/>
          </a:p>
        </p:txBody>
      </p:sp>
      <p:sp>
        <p:nvSpPr>
          <p:cNvPr id="7" name="Date Placeholder 6"/>
          <p:cNvSpPr>
            <a:spLocks noGrp="1"/>
          </p:cNvSpPr>
          <p:nvPr>
            <p:ph type="dt" sz="half" idx="10"/>
          </p:nvPr>
        </p:nvSpPr>
        <p:spPr/>
        <p:txBody>
          <a:bodyPr/>
          <a:lstStyle/>
          <a:p>
            <a:fld id="{32E015FB-D2EE-48D3-B942-F61BC69D6A3F}" type="datetimeFigureOut">
              <a:rPr lang="id-ID" smtClean="0"/>
              <a:t>13/10/2025</a:t>
            </a:fld>
            <a:endParaRPr lang="id-ID"/>
          </a:p>
        </p:txBody>
      </p:sp>
      <p:sp>
        <p:nvSpPr>
          <p:cNvPr id="8" name="Footer Placeholder 7"/>
          <p:cNvSpPr>
            <a:spLocks noGrp="1"/>
          </p:cNvSpPr>
          <p:nvPr>
            <p:ph type="ftr" sz="quarter" idx="11"/>
          </p:nvPr>
        </p:nvSpPr>
        <p:spPr/>
        <p:txBody>
          <a:bodyPr/>
          <a:lstStyle/>
          <a:p>
            <a:endParaRPr lang="id-ID"/>
          </a:p>
        </p:txBody>
      </p:sp>
      <p:sp>
        <p:nvSpPr>
          <p:cNvPr id="9" name="Slide Number Placeholder 8"/>
          <p:cNvSpPr>
            <a:spLocks noGrp="1"/>
          </p:cNvSpPr>
          <p:nvPr>
            <p:ph type="sldNum" sz="quarter" idx="12"/>
          </p:nvPr>
        </p:nvSpPr>
        <p:spPr/>
        <p:txBody>
          <a:bodyPr/>
          <a:lstStyle/>
          <a:p>
            <a:fld id="{028DA7AA-BAD6-44A8-A359-4200BB440F9B}" type="slidenum">
              <a:rPr lang="id-ID" smtClean="0"/>
              <a:t>‹#›</a:t>
            </a:fld>
            <a:endParaRPr lang="id-ID"/>
          </a:p>
        </p:txBody>
      </p:sp>
    </p:spTree>
    <p:extLst>
      <p:ext uri="{BB962C8B-B14F-4D97-AF65-F5344CB8AC3E}">
        <p14:creationId xmlns:p14="http://schemas.microsoft.com/office/powerpoint/2010/main" val="35767786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id-ID"/>
          </a:p>
        </p:txBody>
      </p:sp>
      <p:sp>
        <p:nvSpPr>
          <p:cNvPr id="3" name="Date Placeholder 2"/>
          <p:cNvSpPr>
            <a:spLocks noGrp="1"/>
          </p:cNvSpPr>
          <p:nvPr>
            <p:ph type="dt" sz="half" idx="10"/>
          </p:nvPr>
        </p:nvSpPr>
        <p:spPr/>
        <p:txBody>
          <a:bodyPr/>
          <a:lstStyle/>
          <a:p>
            <a:fld id="{32E015FB-D2EE-48D3-B942-F61BC69D6A3F}" type="datetimeFigureOut">
              <a:rPr lang="id-ID" smtClean="0"/>
              <a:t>13/10/2025</a:t>
            </a:fld>
            <a:endParaRPr lang="id-ID"/>
          </a:p>
        </p:txBody>
      </p:sp>
      <p:sp>
        <p:nvSpPr>
          <p:cNvPr id="4" name="Footer Placeholder 3"/>
          <p:cNvSpPr>
            <a:spLocks noGrp="1"/>
          </p:cNvSpPr>
          <p:nvPr>
            <p:ph type="ftr" sz="quarter" idx="11"/>
          </p:nvPr>
        </p:nvSpPr>
        <p:spPr/>
        <p:txBody>
          <a:bodyPr/>
          <a:lstStyle/>
          <a:p>
            <a:endParaRPr lang="id-ID"/>
          </a:p>
        </p:txBody>
      </p:sp>
      <p:sp>
        <p:nvSpPr>
          <p:cNvPr id="5" name="Slide Number Placeholder 4"/>
          <p:cNvSpPr>
            <a:spLocks noGrp="1"/>
          </p:cNvSpPr>
          <p:nvPr>
            <p:ph type="sldNum" sz="quarter" idx="12"/>
          </p:nvPr>
        </p:nvSpPr>
        <p:spPr/>
        <p:txBody>
          <a:bodyPr/>
          <a:lstStyle/>
          <a:p>
            <a:fld id="{028DA7AA-BAD6-44A8-A359-4200BB440F9B}" type="slidenum">
              <a:rPr lang="id-ID" smtClean="0"/>
              <a:t>‹#›</a:t>
            </a:fld>
            <a:endParaRPr lang="id-ID"/>
          </a:p>
        </p:txBody>
      </p:sp>
    </p:spTree>
    <p:extLst>
      <p:ext uri="{BB962C8B-B14F-4D97-AF65-F5344CB8AC3E}">
        <p14:creationId xmlns:p14="http://schemas.microsoft.com/office/powerpoint/2010/main" val="37531350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2E015FB-D2EE-48D3-B942-F61BC69D6A3F}" type="datetimeFigureOut">
              <a:rPr lang="id-ID" smtClean="0"/>
              <a:t>13/10/2025</a:t>
            </a:fld>
            <a:endParaRPr lang="id-ID"/>
          </a:p>
        </p:txBody>
      </p:sp>
      <p:sp>
        <p:nvSpPr>
          <p:cNvPr id="3" name="Footer Placeholder 2"/>
          <p:cNvSpPr>
            <a:spLocks noGrp="1"/>
          </p:cNvSpPr>
          <p:nvPr>
            <p:ph type="ftr" sz="quarter" idx="11"/>
          </p:nvPr>
        </p:nvSpPr>
        <p:spPr/>
        <p:txBody>
          <a:bodyPr/>
          <a:lstStyle/>
          <a:p>
            <a:endParaRPr lang="id-ID"/>
          </a:p>
        </p:txBody>
      </p:sp>
      <p:sp>
        <p:nvSpPr>
          <p:cNvPr id="4" name="Slide Number Placeholder 3"/>
          <p:cNvSpPr>
            <a:spLocks noGrp="1"/>
          </p:cNvSpPr>
          <p:nvPr>
            <p:ph type="sldNum" sz="quarter" idx="12"/>
          </p:nvPr>
        </p:nvSpPr>
        <p:spPr/>
        <p:txBody>
          <a:bodyPr/>
          <a:lstStyle/>
          <a:p>
            <a:fld id="{028DA7AA-BAD6-44A8-A359-4200BB440F9B}" type="slidenum">
              <a:rPr lang="id-ID" smtClean="0"/>
              <a:t>‹#›</a:t>
            </a:fld>
            <a:endParaRPr lang="id-ID"/>
          </a:p>
        </p:txBody>
      </p:sp>
    </p:spTree>
    <p:extLst>
      <p:ext uri="{BB962C8B-B14F-4D97-AF65-F5344CB8AC3E}">
        <p14:creationId xmlns:p14="http://schemas.microsoft.com/office/powerpoint/2010/main" val="12122547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id-ID"/>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id-ID"/>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32E015FB-D2EE-48D3-B942-F61BC69D6A3F}" type="datetimeFigureOut">
              <a:rPr lang="id-ID" smtClean="0"/>
              <a:t>13/10/2025</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028DA7AA-BAD6-44A8-A359-4200BB440F9B}" type="slidenum">
              <a:rPr lang="id-ID" smtClean="0"/>
              <a:t>‹#›</a:t>
            </a:fld>
            <a:endParaRPr lang="id-ID"/>
          </a:p>
        </p:txBody>
      </p:sp>
    </p:spTree>
    <p:extLst>
      <p:ext uri="{BB962C8B-B14F-4D97-AF65-F5344CB8AC3E}">
        <p14:creationId xmlns:p14="http://schemas.microsoft.com/office/powerpoint/2010/main" val="9102987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id-ID"/>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d-ID"/>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32E015FB-D2EE-48D3-B942-F61BC69D6A3F}" type="datetimeFigureOut">
              <a:rPr lang="id-ID" smtClean="0"/>
              <a:t>13/10/2025</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028DA7AA-BAD6-44A8-A359-4200BB440F9B}" type="slidenum">
              <a:rPr lang="id-ID" smtClean="0"/>
              <a:t>‹#›</a:t>
            </a:fld>
            <a:endParaRPr lang="id-ID"/>
          </a:p>
        </p:txBody>
      </p:sp>
    </p:spTree>
    <p:extLst>
      <p:ext uri="{BB962C8B-B14F-4D97-AF65-F5344CB8AC3E}">
        <p14:creationId xmlns:p14="http://schemas.microsoft.com/office/powerpoint/2010/main" val="4447168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id-ID"/>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id-ID"/>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2E015FB-D2EE-48D3-B942-F61BC69D6A3F}" type="datetimeFigureOut">
              <a:rPr lang="id-ID" smtClean="0"/>
              <a:t>13/10/2025</a:t>
            </a:fld>
            <a:endParaRPr lang="id-ID"/>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d-ID"/>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28DA7AA-BAD6-44A8-A359-4200BB440F9B}" type="slidenum">
              <a:rPr lang="id-ID" smtClean="0"/>
              <a:t>‹#›</a:t>
            </a:fld>
            <a:endParaRPr lang="id-ID"/>
          </a:p>
        </p:txBody>
      </p:sp>
    </p:spTree>
    <p:extLst>
      <p:ext uri="{BB962C8B-B14F-4D97-AF65-F5344CB8AC3E}">
        <p14:creationId xmlns:p14="http://schemas.microsoft.com/office/powerpoint/2010/main" val="942801248"/>
      </p:ext>
    </p:extLst>
  </p:cSld>
  <p:clrMap bg1="lt1" tx1="dk1" bg2="lt2" tx2="dk2" accent1="accent1" accent2="accent2" accent3="accent3" accent4="accent4" accent5="accent5" accent6="accent6" hlink="hlink" folHlink="folHlink"/>
  <p:sldLayoutIdLst>
    <p:sldLayoutId id="2147483703" r:id="rId1"/>
    <p:sldLayoutId id="2147483704" r:id="rId2"/>
    <p:sldLayoutId id="2147483705" r:id="rId3"/>
    <p:sldLayoutId id="2147483706" r:id="rId4"/>
    <p:sldLayoutId id="2147483707" r:id="rId5"/>
    <p:sldLayoutId id="2147483708" r:id="rId6"/>
    <p:sldLayoutId id="2147483709" r:id="rId7"/>
    <p:sldLayoutId id="2147483710" r:id="rId8"/>
    <p:sldLayoutId id="2147483711" r:id="rId9"/>
    <p:sldLayoutId id="2147483712" r:id="rId10"/>
    <p:sldLayoutId id="214748371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188720" y="365761"/>
            <a:ext cx="9464040" cy="1783079"/>
          </a:xfrm>
          <a:solidFill>
            <a:schemeClr val="accent4">
              <a:lumMod val="60000"/>
              <a:lumOff val="40000"/>
            </a:schemeClr>
          </a:solidFill>
        </p:spPr>
        <p:txBody>
          <a:bodyPr>
            <a:normAutofit/>
          </a:bodyPr>
          <a:lstStyle/>
          <a:p>
            <a:r>
              <a:rPr lang="id-ID" sz="4400" dirty="0">
                <a:latin typeface="Arial" panose="020B0604020202020204" pitchFamily="34" charset="0"/>
                <a:cs typeface="Arial" panose="020B0604020202020204" pitchFamily="34" charset="0"/>
              </a:rPr>
              <a:t>SENGKETA TATA USAHA NEGARA </a:t>
            </a:r>
          </a:p>
        </p:txBody>
      </p:sp>
      <p:sp>
        <p:nvSpPr>
          <p:cNvPr id="3" name="Subtitle 2"/>
          <p:cNvSpPr>
            <a:spLocks noGrp="1"/>
          </p:cNvSpPr>
          <p:nvPr>
            <p:ph type="subTitle" idx="1"/>
          </p:nvPr>
        </p:nvSpPr>
        <p:spPr>
          <a:xfrm>
            <a:off x="1203960" y="3956279"/>
            <a:ext cx="9433560" cy="2322601"/>
          </a:xfrm>
        </p:spPr>
        <p:txBody>
          <a:bodyPr>
            <a:normAutofit fontScale="92500" lnSpcReduction="20000"/>
          </a:bodyPr>
          <a:lstStyle/>
          <a:p>
            <a:r>
              <a:rPr lang="id-ID" b="1" dirty="0">
                <a:latin typeface="Arial" panose="020B0604020202020204" pitchFamily="34" charset="0"/>
                <a:cs typeface="Arial" panose="020B0604020202020204" pitchFamily="34" charset="0"/>
              </a:rPr>
              <a:t>Oleh:</a:t>
            </a:r>
          </a:p>
          <a:p>
            <a:r>
              <a:rPr lang="en-US" b="1" dirty="0">
                <a:latin typeface="Arial" panose="020B0604020202020204" pitchFamily="34" charset="0"/>
                <a:cs typeface="Arial" panose="020B0604020202020204" pitchFamily="34" charset="0"/>
              </a:rPr>
              <a:t>Dr. </a:t>
            </a:r>
            <a:r>
              <a:rPr lang="en-US" b="1" dirty="0" err="1">
                <a:latin typeface="Arial" panose="020B0604020202020204" pitchFamily="34" charset="0"/>
                <a:cs typeface="Arial" panose="020B0604020202020204" pitchFamily="34" charset="0"/>
              </a:rPr>
              <a:t>M.Citra</a:t>
            </a:r>
            <a:r>
              <a:rPr lang="en-US" b="1" dirty="0">
                <a:latin typeface="Arial" panose="020B0604020202020204" pitchFamily="34" charset="0"/>
                <a:cs typeface="Arial" panose="020B0604020202020204" pitchFamily="34" charset="0"/>
              </a:rPr>
              <a:t> </a:t>
            </a:r>
            <a:r>
              <a:rPr lang="en-US" b="1" dirty="0" err="1">
                <a:latin typeface="Arial" panose="020B0604020202020204" pitchFamily="34" charset="0"/>
                <a:cs typeface="Arial" panose="020B0604020202020204" pitchFamily="34" charset="0"/>
              </a:rPr>
              <a:t>Ramadahan</a:t>
            </a:r>
            <a:r>
              <a:rPr lang="en-US" b="1" dirty="0">
                <a:latin typeface="Arial" panose="020B0604020202020204" pitchFamily="34" charset="0"/>
                <a:cs typeface="Arial" panose="020B0604020202020204" pitchFamily="34" charset="0"/>
              </a:rPr>
              <a:t>, SH.MH</a:t>
            </a:r>
          </a:p>
          <a:p>
            <a:r>
              <a:rPr lang="en-US" b="1" dirty="0">
                <a:latin typeface="Arial" panose="020B0604020202020204" pitchFamily="34" charset="0"/>
                <a:cs typeface="Arial" panose="020B0604020202020204" pitchFamily="34" charset="0"/>
              </a:rPr>
              <a:t>Dr. </a:t>
            </a:r>
            <a:r>
              <a:rPr lang="id-ID" b="1" dirty="0">
                <a:latin typeface="Arial" panose="020B0604020202020204" pitchFamily="34" charset="0"/>
                <a:cs typeface="Arial" panose="020B0604020202020204" pitchFamily="34" charset="0"/>
              </a:rPr>
              <a:t>M. Yusrizal Adi S, SH.MH</a:t>
            </a:r>
          </a:p>
          <a:p>
            <a:r>
              <a:rPr lang="en-US" b="1" dirty="0">
                <a:latin typeface="Arial" panose="020B0604020202020204" pitchFamily="34" charset="0"/>
                <a:cs typeface="Arial" panose="020B0604020202020204" pitchFamily="34" charset="0"/>
              </a:rPr>
              <a:t>FH UMA</a:t>
            </a:r>
          </a:p>
          <a:p>
            <a:r>
              <a:rPr lang="en-US" b="1" dirty="0">
                <a:latin typeface="Arial" panose="020B0604020202020204" pitchFamily="34" charset="0"/>
                <a:cs typeface="Arial" panose="020B0604020202020204" pitchFamily="34" charset="0"/>
              </a:rPr>
              <a:t>MEDAN</a:t>
            </a:r>
          </a:p>
          <a:p>
            <a:r>
              <a:rPr lang="en-US" b="1" dirty="0">
                <a:latin typeface="Arial" panose="020B0604020202020204" pitchFamily="34" charset="0"/>
                <a:cs typeface="Arial" panose="020B0604020202020204" pitchFamily="34" charset="0"/>
              </a:rPr>
              <a:t>2025</a:t>
            </a:r>
            <a:endParaRPr lang="id-ID"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56775122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Oval 4"/>
          <p:cNvSpPr/>
          <p:nvPr/>
        </p:nvSpPr>
        <p:spPr>
          <a:xfrm>
            <a:off x="182880" y="1508760"/>
            <a:ext cx="3779520" cy="3850481"/>
          </a:xfrm>
          <a:prstGeom prst="ellipse">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id-ID" dirty="0">
                <a:latin typeface="Arial" panose="020B0604020202020204" pitchFamily="34" charset="0"/>
                <a:cs typeface="Arial" panose="020B0604020202020204" pitchFamily="34" charset="0"/>
              </a:rPr>
              <a:t>Penafsiran Alasan dalam Pasal 53 Ayat (2) UU No. 9 Thn 2004 tentang Perubahan Kedua atas UU No. 5 thn 1986</a:t>
            </a:r>
          </a:p>
        </p:txBody>
      </p:sp>
      <p:sp>
        <p:nvSpPr>
          <p:cNvPr id="6" name="Rounded Rectangle 5"/>
          <p:cNvSpPr/>
          <p:nvPr/>
        </p:nvSpPr>
        <p:spPr>
          <a:xfrm>
            <a:off x="4770120" y="365760"/>
            <a:ext cx="6979920" cy="2286000"/>
          </a:xfrm>
          <a:prstGeom prst="round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id-ID" sz="2800" dirty="0">
                <a:latin typeface="Arial" panose="020B0604020202020204" pitchFamily="34" charset="0"/>
                <a:cs typeface="Arial" panose="020B0604020202020204" pitchFamily="34" charset="0"/>
              </a:rPr>
              <a:t>Keputusan TUN yang digugat tersebut bertentangan dengan Peraturan Perundang-Undangan yang berlaku</a:t>
            </a:r>
          </a:p>
        </p:txBody>
      </p:sp>
      <p:sp>
        <p:nvSpPr>
          <p:cNvPr id="7" name="Rounded Rectangle 6"/>
          <p:cNvSpPr/>
          <p:nvPr/>
        </p:nvSpPr>
        <p:spPr>
          <a:xfrm>
            <a:off x="4770120" y="4038600"/>
            <a:ext cx="6979920" cy="2423160"/>
          </a:xfrm>
          <a:prstGeom prst="round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id-ID" sz="2800" dirty="0">
                <a:latin typeface="Arial" panose="020B0604020202020204" pitchFamily="34" charset="0"/>
                <a:cs typeface="Arial" panose="020B0604020202020204" pitchFamily="34" charset="0"/>
              </a:rPr>
              <a:t>Keputusan TUN yang digugat tersebut dianggap bertentangan dengan asas-asas umum Pemerintahan yang baik</a:t>
            </a:r>
          </a:p>
        </p:txBody>
      </p:sp>
      <p:cxnSp>
        <p:nvCxnSpPr>
          <p:cNvPr id="10" name="Straight Arrow Connector 9"/>
          <p:cNvCxnSpPr>
            <a:stCxn id="5" idx="6"/>
            <a:endCxn id="6" idx="1"/>
          </p:cNvCxnSpPr>
          <p:nvPr/>
        </p:nvCxnSpPr>
        <p:spPr>
          <a:xfrm flipV="1">
            <a:off x="3962400" y="1508760"/>
            <a:ext cx="807720" cy="1925241"/>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cxnSp>
        <p:nvCxnSpPr>
          <p:cNvPr id="12" name="Straight Arrow Connector 11"/>
          <p:cNvCxnSpPr>
            <a:stCxn id="5" idx="6"/>
            <a:endCxn id="7" idx="1"/>
          </p:cNvCxnSpPr>
          <p:nvPr/>
        </p:nvCxnSpPr>
        <p:spPr>
          <a:xfrm>
            <a:off x="3962400" y="3434001"/>
            <a:ext cx="807720" cy="1816179"/>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spTree>
    <p:extLst>
      <p:ext uri="{BB962C8B-B14F-4D97-AF65-F5344CB8AC3E}">
        <p14:creationId xmlns:p14="http://schemas.microsoft.com/office/powerpoint/2010/main" val="64182516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p:cNvSpPr/>
          <p:nvPr/>
        </p:nvSpPr>
        <p:spPr>
          <a:xfrm>
            <a:off x="121920" y="2948940"/>
            <a:ext cx="4282440" cy="1143000"/>
          </a:xfrm>
          <a:prstGeom prst="round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id-ID" sz="2000" dirty="0">
                <a:latin typeface="Arial" panose="020B0604020202020204" pitchFamily="34" charset="0"/>
                <a:cs typeface="Arial" panose="020B0604020202020204" pitchFamily="34" charset="0"/>
              </a:rPr>
              <a:t>Asas-Asas Umum Pemerintahan Yang Baik menurut Doktrin</a:t>
            </a:r>
          </a:p>
        </p:txBody>
      </p:sp>
      <p:sp>
        <p:nvSpPr>
          <p:cNvPr id="5" name="Rounded Rectangle 4"/>
          <p:cNvSpPr/>
          <p:nvPr/>
        </p:nvSpPr>
        <p:spPr>
          <a:xfrm>
            <a:off x="6080760" y="152400"/>
            <a:ext cx="5958840" cy="822960"/>
          </a:xfrm>
          <a:prstGeom prst="round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id-ID" sz="2000" dirty="0">
                <a:latin typeface="Arial" panose="020B0604020202020204" pitchFamily="34" charset="0"/>
                <a:cs typeface="Arial" panose="020B0604020202020204" pitchFamily="34" charset="0"/>
              </a:rPr>
              <a:t>Asas Kepastian Hukum</a:t>
            </a:r>
          </a:p>
        </p:txBody>
      </p:sp>
      <p:sp>
        <p:nvSpPr>
          <p:cNvPr id="8" name="Rounded Rectangle 7"/>
          <p:cNvSpPr/>
          <p:nvPr/>
        </p:nvSpPr>
        <p:spPr>
          <a:xfrm>
            <a:off x="6080760" y="1203960"/>
            <a:ext cx="5958840" cy="822960"/>
          </a:xfrm>
          <a:prstGeom prst="round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id-ID" sz="2000" dirty="0">
                <a:latin typeface="Arial" panose="020B0604020202020204" pitchFamily="34" charset="0"/>
                <a:cs typeface="Arial" panose="020B0604020202020204" pitchFamily="34" charset="0"/>
              </a:rPr>
              <a:t>Asas Kecermatan</a:t>
            </a:r>
          </a:p>
        </p:txBody>
      </p:sp>
      <p:sp>
        <p:nvSpPr>
          <p:cNvPr id="9" name="Rounded Rectangle 8"/>
          <p:cNvSpPr/>
          <p:nvPr/>
        </p:nvSpPr>
        <p:spPr>
          <a:xfrm>
            <a:off x="6080760" y="2362200"/>
            <a:ext cx="5958840" cy="822960"/>
          </a:xfrm>
          <a:prstGeom prst="round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id-ID" sz="2000" dirty="0">
                <a:latin typeface="Arial" panose="020B0604020202020204" pitchFamily="34" charset="0"/>
                <a:cs typeface="Arial" panose="020B0604020202020204" pitchFamily="34" charset="0"/>
              </a:rPr>
              <a:t>Asas Tidak Boleh Mencampurkan Kewenangan</a:t>
            </a:r>
          </a:p>
        </p:txBody>
      </p:sp>
      <p:sp>
        <p:nvSpPr>
          <p:cNvPr id="10" name="Rounded Rectangle 9"/>
          <p:cNvSpPr/>
          <p:nvPr/>
        </p:nvSpPr>
        <p:spPr>
          <a:xfrm>
            <a:off x="6080760" y="3520440"/>
            <a:ext cx="5958840" cy="822960"/>
          </a:xfrm>
          <a:prstGeom prst="round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id-ID" sz="2000" dirty="0">
                <a:latin typeface="Arial" panose="020B0604020202020204" pitchFamily="34" charset="0"/>
                <a:cs typeface="Arial" panose="020B0604020202020204" pitchFamily="34" charset="0"/>
              </a:rPr>
              <a:t>Asas Keadilan</a:t>
            </a:r>
          </a:p>
        </p:txBody>
      </p:sp>
      <p:sp>
        <p:nvSpPr>
          <p:cNvPr id="11" name="Rounded Rectangle 10"/>
          <p:cNvSpPr/>
          <p:nvPr/>
        </p:nvSpPr>
        <p:spPr>
          <a:xfrm>
            <a:off x="6080760" y="4495800"/>
            <a:ext cx="5958840" cy="822960"/>
          </a:xfrm>
          <a:prstGeom prst="round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id-ID" sz="2000" dirty="0">
                <a:latin typeface="Arial" panose="020B0604020202020204" pitchFamily="34" charset="0"/>
                <a:cs typeface="Arial" panose="020B0604020202020204" pitchFamily="34" charset="0"/>
              </a:rPr>
              <a:t>Asas Fair Play (Permainan yang wajar)</a:t>
            </a:r>
          </a:p>
        </p:txBody>
      </p:sp>
      <p:sp>
        <p:nvSpPr>
          <p:cNvPr id="12" name="Rounded Rectangle 11"/>
          <p:cNvSpPr/>
          <p:nvPr/>
        </p:nvSpPr>
        <p:spPr>
          <a:xfrm>
            <a:off x="6080760" y="5699760"/>
            <a:ext cx="5958840" cy="822960"/>
          </a:xfrm>
          <a:prstGeom prst="round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id-ID" sz="2000" dirty="0">
                <a:latin typeface="Arial" panose="020B0604020202020204" pitchFamily="34" charset="0"/>
                <a:cs typeface="Arial" panose="020B0604020202020204" pitchFamily="34" charset="0"/>
              </a:rPr>
              <a:t>Asas Keseimbangan (Perlakuan yang adil)</a:t>
            </a:r>
          </a:p>
        </p:txBody>
      </p:sp>
      <p:cxnSp>
        <p:nvCxnSpPr>
          <p:cNvPr id="14" name="Straight Arrow Connector 13"/>
          <p:cNvCxnSpPr>
            <a:stCxn id="4" idx="3"/>
            <a:endCxn id="5" idx="1"/>
          </p:cNvCxnSpPr>
          <p:nvPr/>
        </p:nvCxnSpPr>
        <p:spPr>
          <a:xfrm flipV="1">
            <a:off x="4404360" y="563880"/>
            <a:ext cx="1676400" cy="2956560"/>
          </a:xfrm>
          <a:prstGeom prst="straightConnector1">
            <a:avLst/>
          </a:prstGeom>
          <a:ln>
            <a:tailEnd type="triangle"/>
          </a:ln>
        </p:spPr>
        <p:style>
          <a:lnRef idx="2">
            <a:schemeClr val="dk1"/>
          </a:lnRef>
          <a:fillRef idx="0">
            <a:schemeClr val="dk1"/>
          </a:fillRef>
          <a:effectRef idx="1">
            <a:schemeClr val="dk1"/>
          </a:effectRef>
          <a:fontRef idx="minor">
            <a:schemeClr val="tx1"/>
          </a:fontRef>
        </p:style>
      </p:cxnSp>
      <p:cxnSp>
        <p:nvCxnSpPr>
          <p:cNvPr id="16" name="Straight Arrow Connector 15"/>
          <p:cNvCxnSpPr>
            <a:stCxn id="4" idx="3"/>
            <a:endCxn id="9" idx="1"/>
          </p:cNvCxnSpPr>
          <p:nvPr/>
        </p:nvCxnSpPr>
        <p:spPr>
          <a:xfrm flipV="1">
            <a:off x="4404360" y="2773680"/>
            <a:ext cx="1676400" cy="746760"/>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cxnSp>
        <p:nvCxnSpPr>
          <p:cNvPr id="18" name="Straight Arrow Connector 17"/>
          <p:cNvCxnSpPr>
            <a:stCxn id="4" idx="3"/>
            <a:endCxn id="10" idx="1"/>
          </p:cNvCxnSpPr>
          <p:nvPr/>
        </p:nvCxnSpPr>
        <p:spPr>
          <a:xfrm>
            <a:off x="4404360" y="3520440"/>
            <a:ext cx="1676400" cy="411480"/>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cxnSp>
        <p:nvCxnSpPr>
          <p:cNvPr id="20" name="Straight Arrow Connector 19"/>
          <p:cNvCxnSpPr>
            <a:stCxn id="4" idx="3"/>
            <a:endCxn id="11" idx="1"/>
          </p:cNvCxnSpPr>
          <p:nvPr/>
        </p:nvCxnSpPr>
        <p:spPr>
          <a:xfrm>
            <a:off x="4404360" y="3520440"/>
            <a:ext cx="1676400" cy="1386840"/>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cxnSp>
        <p:nvCxnSpPr>
          <p:cNvPr id="22" name="Straight Arrow Connector 21"/>
          <p:cNvCxnSpPr>
            <a:stCxn id="4" idx="3"/>
            <a:endCxn id="12" idx="1"/>
          </p:cNvCxnSpPr>
          <p:nvPr/>
        </p:nvCxnSpPr>
        <p:spPr>
          <a:xfrm>
            <a:off x="4404360" y="3520440"/>
            <a:ext cx="1676400" cy="2590800"/>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spTree>
    <p:extLst>
      <p:ext uri="{BB962C8B-B14F-4D97-AF65-F5344CB8AC3E}">
        <p14:creationId xmlns:p14="http://schemas.microsoft.com/office/powerpoint/2010/main" val="289800859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p:cNvSpPr/>
          <p:nvPr/>
        </p:nvSpPr>
        <p:spPr>
          <a:xfrm>
            <a:off x="441960" y="1569720"/>
            <a:ext cx="3352800" cy="4678680"/>
          </a:xfrm>
          <a:prstGeom prst="roundRect">
            <a:avLst/>
          </a:prstGeom>
        </p:spPr>
        <p:style>
          <a:lnRef idx="1">
            <a:schemeClr val="accent2"/>
          </a:lnRef>
          <a:fillRef idx="2">
            <a:schemeClr val="accent2"/>
          </a:fillRef>
          <a:effectRef idx="1">
            <a:schemeClr val="accent2"/>
          </a:effectRef>
          <a:fontRef idx="minor">
            <a:schemeClr val="dk1"/>
          </a:fontRef>
        </p:style>
        <p:txBody>
          <a:bodyPr rtlCol="0" anchor="ctr"/>
          <a:lstStyle/>
          <a:p>
            <a:pPr algn="just"/>
            <a:r>
              <a:rPr lang="id-ID" b="1" dirty="0"/>
              <a:t>Asas-Asas Umum Pemerintahan Yang Baik menurut peraturan perundang-undangan</a:t>
            </a:r>
          </a:p>
          <a:p>
            <a:pPr algn="just"/>
            <a:r>
              <a:rPr lang="id-ID" b="1" dirty="0"/>
              <a:t>(UU PTUN th 2016 , UU Anti KKN 1999, UU Administrasi Pemerintahan th 2014, UU Pelayanan Publik thn 2009, UU Ombudsman thn 2008, UU ASN Thn 2014)</a:t>
            </a:r>
          </a:p>
        </p:txBody>
      </p:sp>
      <p:sp>
        <p:nvSpPr>
          <p:cNvPr id="6" name="Rectangle 5"/>
          <p:cNvSpPr/>
          <p:nvPr/>
        </p:nvSpPr>
        <p:spPr>
          <a:xfrm>
            <a:off x="4907280" y="259080"/>
            <a:ext cx="7025640" cy="6416040"/>
          </a:xfrm>
          <a:prstGeom prst="rect">
            <a:avLst/>
          </a:prstGeom>
        </p:spPr>
        <p:style>
          <a:lnRef idx="1">
            <a:schemeClr val="accent3"/>
          </a:lnRef>
          <a:fillRef idx="2">
            <a:schemeClr val="accent3"/>
          </a:fillRef>
          <a:effectRef idx="1">
            <a:schemeClr val="accent3"/>
          </a:effectRef>
          <a:fontRef idx="minor">
            <a:schemeClr val="dk1"/>
          </a:fontRef>
        </p:style>
        <p:txBody>
          <a:bodyPr rtlCol="0" anchor="ctr"/>
          <a:lstStyle/>
          <a:p>
            <a:r>
              <a:rPr lang="id-ID" sz="2800" dirty="0"/>
              <a:t>1. Asas Kepastian Hukum</a:t>
            </a:r>
          </a:p>
          <a:p>
            <a:r>
              <a:rPr lang="pt-BR" sz="2800" dirty="0"/>
              <a:t>2. Asas Kepentingan Umum ;</a:t>
            </a:r>
          </a:p>
          <a:p>
            <a:r>
              <a:rPr lang="fi-FI" sz="2800" dirty="0"/>
              <a:t>3. Asas Keterbukaan;</a:t>
            </a:r>
          </a:p>
          <a:p>
            <a:r>
              <a:rPr lang="fi-FI" sz="2800" dirty="0"/>
              <a:t>4. Asas Kemanfaatan;</a:t>
            </a:r>
          </a:p>
          <a:p>
            <a:r>
              <a:rPr lang="id-ID" sz="2800" dirty="0"/>
              <a:t>5. Asas Ketidakberpihakan / tidak diskriminatif;</a:t>
            </a:r>
          </a:p>
          <a:p>
            <a:r>
              <a:rPr lang="id-ID" sz="2800" dirty="0"/>
              <a:t>6. Asas Kecermatan;</a:t>
            </a:r>
          </a:p>
          <a:p>
            <a:r>
              <a:rPr lang="id-ID" sz="2800" dirty="0"/>
              <a:t>7. Asas Tidak menyalahgunakan kewenangan;</a:t>
            </a:r>
          </a:p>
          <a:p>
            <a:r>
              <a:rPr lang="id-ID" sz="2800" dirty="0"/>
              <a:t>8. Asas Pelayanan yang baik;</a:t>
            </a:r>
          </a:p>
          <a:p>
            <a:r>
              <a:rPr lang="id-ID" sz="2800" dirty="0"/>
              <a:t>9. Asas Tertib Penyelenggaraan Negara;</a:t>
            </a:r>
          </a:p>
          <a:p>
            <a:r>
              <a:rPr lang="pt-BR" sz="2800" dirty="0"/>
              <a:t>10. Asas Akuntabilitas;</a:t>
            </a:r>
          </a:p>
          <a:p>
            <a:r>
              <a:rPr lang="id-ID" sz="2800" dirty="0"/>
              <a:t>11. Asas Proporsionalitas;</a:t>
            </a:r>
          </a:p>
          <a:p>
            <a:r>
              <a:rPr lang="id-ID" sz="2800" dirty="0"/>
              <a:t>12. Asas Profesionalitas;</a:t>
            </a:r>
          </a:p>
          <a:p>
            <a:r>
              <a:rPr lang="id-ID" sz="2800" dirty="0"/>
              <a:t>13. Asas Keadilan.</a:t>
            </a:r>
          </a:p>
        </p:txBody>
      </p:sp>
      <p:sp>
        <p:nvSpPr>
          <p:cNvPr id="10" name="Right Arrow 9"/>
          <p:cNvSpPr/>
          <p:nvPr/>
        </p:nvSpPr>
        <p:spPr>
          <a:xfrm>
            <a:off x="4084320" y="2270760"/>
            <a:ext cx="685800" cy="2910840"/>
          </a:xfrm>
          <a:prstGeom prst="righ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Tree>
    <p:extLst>
      <p:ext uri="{BB962C8B-B14F-4D97-AF65-F5344CB8AC3E}">
        <p14:creationId xmlns:p14="http://schemas.microsoft.com/office/powerpoint/2010/main" val="170268610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p:cNvSpPr/>
          <p:nvPr/>
        </p:nvSpPr>
        <p:spPr>
          <a:xfrm>
            <a:off x="152400" y="2667000"/>
            <a:ext cx="3474720" cy="1752600"/>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id-ID" sz="2400" dirty="0">
                <a:latin typeface="Arial" panose="020B0604020202020204" pitchFamily="34" charset="0"/>
                <a:cs typeface="Arial" panose="020B0604020202020204" pitchFamily="34" charset="0"/>
              </a:rPr>
              <a:t>Fungsi Asas-Asas Umum Pemerintahan Yang Baik</a:t>
            </a:r>
          </a:p>
        </p:txBody>
      </p:sp>
      <p:sp>
        <p:nvSpPr>
          <p:cNvPr id="5" name="Rounded Rectangle 4"/>
          <p:cNvSpPr/>
          <p:nvPr/>
        </p:nvSpPr>
        <p:spPr>
          <a:xfrm>
            <a:off x="5349240" y="167640"/>
            <a:ext cx="6522720" cy="2499360"/>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endParaRPr lang="id-ID" dirty="0"/>
          </a:p>
          <a:p>
            <a:pPr algn="just"/>
            <a:r>
              <a:rPr lang="id-ID" dirty="0"/>
              <a:t>Sebagai Pedoman Pemerintah Terhadap Ketentuan Perundang-Undangan yang bersifat sumir, samar atau tidak jelas. Sekaligus membatasi dan menghindari kemungkinan Pejabat TUN mempergunakan </a:t>
            </a:r>
            <a:r>
              <a:rPr lang="id-ID" i="1" dirty="0"/>
              <a:t>freies ermessen</a:t>
            </a:r>
            <a:r>
              <a:rPr lang="id-ID" dirty="0"/>
              <a:t>/ melakukan kebijakan yang jauh menyimpang dari ketentuan perundang-undangan. Dengan demikian, administrasi negara diharapkan terhindar dari perbuatan </a:t>
            </a:r>
            <a:r>
              <a:rPr lang="id-ID" i="1" dirty="0"/>
              <a:t>onrechtmatige daad</a:t>
            </a:r>
            <a:r>
              <a:rPr lang="id-ID" dirty="0"/>
              <a:t>, </a:t>
            </a:r>
            <a:r>
              <a:rPr lang="id-ID" i="1" dirty="0"/>
              <a:t>detournement de pouvoir</a:t>
            </a:r>
            <a:r>
              <a:rPr lang="id-ID" dirty="0"/>
              <a:t>, </a:t>
            </a:r>
            <a:r>
              <a:rPr lang="id-ID" i="1" dirty="0"/>
              <a:t>abus de droit, </a:t>
            </a:r>
            <a:r>
              <a:rPr lang="id-ID" dirty="0"/>
              <a:t>dan </a:t>
            </a:r>
            <a:r>
              <a:rPr lang="id-ID" i="1" dirty="0"/>
              <a:t>ultravires</a:t>
            </a:r>
            <a:r>
              <a:rPr lang="id-ID" dirty="0"/>
              <a:t>. </a:t>
            </a:r>
          </a:p>
        </p:txBody>
      </p:sp>
      <p:sp>
        <p:nvSpPr>
          <p:cNvPr id="7" name="Rounded Rectangle 6"/>
          <p:cNvSpPr/>
          <p:nvPr/>
        </p:nvSpPr>
        <p:spPr>
          <a:xfrm>
            <a:off x="5349240" y="2880360"/>
            <a:ext cx="6522720" cy="1066800"/>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endParaRPr lang="id-ID" dirty="0"/>
          </a:p>
          <a:p>
            <a:pPr algn="just"/>
            <a:r>
              <a:rPr lang="id-ID" dirty="0"/>
              <a:t>Bagi warga masyarakat, sebagai pencari keadilan, AAUPB dapat dipergunakan sebagai dasar gugatan sebagaimana disebut dalam Pasal 53 UU No. 5 Tahun 1986. </a:t>
            </a:r>
          </a:p>
        </p:txBody>
      </p:sp>
      <p:sp>
        <p:nvSpPr>
          <p:cNvPr id="8" name="Rounded Rectangle 7"/>
          <p:cNvSpPr/>
          <p:nvPr/>
        </p:nvSpPr>
        <p:spPr>
          <a:xfrm>
            <a:off x="5349240" y="4274820"/>
            <a:ext cx="6522720" cy="1066800"/>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r>
              <a:rPr lang="id-ID" dirty="0"/>
              <a:t>Bagi Hakim TUN, dapat dipergunakan sebagai alat menguji dan membatalkan keputusan yang dikeluarkan badan atau Pejabat TUN. </a:t>
            </a:r>
          </a:p>
        </p:txBody>
      </p:sp>
      <p:sp>
        <p:nvSpPr>
          <p:cNvPr id="9" name="Rounded Rectangle 8"/>
          <p:cNvSpPr/>
          <p:nvPr/>
        </p:nvSpPr>
        <p:spPr>
          <a:xfrm>
            <a:off x="5349240" y="5669280"/>
            <a:ext cx="6522720" cy="1005840"/>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r>
              <a:rPr lang="id-ID" dirty="0"/>
              <a:t>AAUPB juga berguna bagi badan legislatif dalam merancang suatu Undang-Undang. </a:t>
            </a:r>
          </a:p>
        </p:txBody>
      </p:sp>
      <p:cxnSp>
        <p:nvCxnSpPr>
          <p:cNvPr id="11" name="Straight Arrow Connector 10"/>
          <p:cNvCxnSpPr>
            <a:stCxn id="4" idx="3"/>
            <a:endCxn id="5" idx="1"/>
          </p:cNvCxnSpPr>
          <p:nvPr/>
        </p:nvCxnSpPr>
        <p:spPr>
          <a:xfrm flipV="1">
            <a:off x="3627120" y="1417320"/>
            <a:ext cx="1722120" cy="2125980"/>
          </a:xfrm>
          <a:prstGeom prst="straightConnector1">
            <a:avLst/>
          </a:prstGeom>
          <a:ln>
            <a:tailEnd type="triangle"/>
          </a:ln>
        </p:spPr>
        <p:style>
          <a:lnRef idx="2">
            <a:schemeClr val="dk1"/>
          </a:lnRef>
          <a:fillRef idx="0">
            <a:schemeClr val="dk1"/>
          </a:fillRef>
          <a:effectRef idx="1">
            <a:schemeClr val="dk1"/>
          </a:effectRef>
          <a:fontRef idx="minor">
            <a:schemeClr val="tx1"/>
          </a:fontRef>
        </p:style>
      </p:cxnSp>
      <p:cxnSp>
        <p:nvCxnSpPr>
          <p:cNvPr id="13" name="Straight Arrow Connector 12"/>
          <p:cNvCxnSpPr>
            <a:stCxn id="4" idx="3"/>
            <a:endCxn id="7" idx="1"/>
          </p:cNvCxnSpPr>
          <p:nvPr/>
        </p:nvCxnSpPr>
        <p:spPr>
          <a:xfrm flipV="1">
            <a:off x="3627120" y="3413760"/>
            <a:ext cx="1722120" cy="129540"/>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cxnSp>
        <p:nvCxnSpPr>
          <p:cNvPr id="15" name="Straight Arrow Connector 14"/>
          <p:cNvCxnSpPr>
            <a:stCxn id="4" idx="3"/>
            <a:endCxn id="8" idx="1"/>
          </p:cNvCxnSpPr>
          <p:nvPr/>
        </p:nvCxnSpPr>
        <p:spPr>
          <a:xfrm>
            <a:off x="3627120" y="3543300"/>
            <a:ext cx="1722120" cy="1264920"/>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cxnSp>
        <p:nvCxnSpPr>
          <p:cNvPr id="17" name="Straight Arrow Connector 16"/>
          <p:cNvCxnSpPr>
            <a:stCxn id="4" idx="3"/>
            <a:endCxn id="9" idx="1"/>
          </p:cNvCxnSpPr>
          <p:nvPr/>
        </p:nvCxnSpPr>
        <p:spPr>
          <a:xfrm>
            <a:off x="3627120" y="3543300"/>
            <a:ext cx="1722120" cy="2628900"/>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spTree>
    <p:extLst>
      <p:ext uri="{BB962C8B-B14F-4D97-AF65-F5344CB8AC3E}">
        <p14:creationId xmlns:p14="http://schemas.microsoft.com/office/powerpoint/2010/main" val="168406896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594360"/>
            <a:ext cx="10744200" cy="5582603"/>
          </a:xfrm>
        </p:spPr>
        <p:txBody>
          <a:bodyPr>
            <a:normAutofit/>
          </a:bodyPr>
          <a:lstStyle/>
          <a:p>
            <a:pPr algn="just"/>
            <a:r>
              <a:rPr lang="id-ID" dirty="0"/>
              <a:t>Pada awal kemunculannya, AAUB hanya dimaksudkan sebagai sarana perlindungan hukum dan dijadikan sebagai instrumen untuk peningkatan perlindungan hukum bai warga negara dari tindakan pemerintah. </a:t>
            </a:r>
          </a:p>
          <a:p>
            <a:pPr algn="just"/>
            <a:r>
              <a:rPr lang="id-ID" dirty="0"/>
              <a:t>Fungsi asas-asas umum pemerintahan yang baik dalam penyelenggaraan pemerintahan adalah sebagai pedoman atau penuntun bagi pemerintah atau pejabat administrasi negara dalam rangka pemerintahan yang baik. </a:t>
            </a:r>
          </a:p>
          <a:p>
            <a:pPr algn="just"/>
            <a:r>
              <a:rPr lang="id-ID" dirty="0"/>
              <a:t>Dalam hubungan ini, </a:t>
            </a:r>
            <a:r>
              <a:rPr lang="id-ID" b="1" dirty="0"/>
              <a:t>Muin Fahmal </a:t>
            </a:r>
            <a:r>
              <a:rPr lang="id-ID" dirty="0"/>
              <a:t>mengemukakan bahwa asas umum pemerintahan yang layak sesungguhnya </a:t>
            </a:r>
            <a:r>
              <a:rPr lang="id-ID" dirty="0">
                <a:solidFill>
                  <a:srgbClr val="FF0000"/>
                </a:solidFill>
              </a:rPr>
              <a:t>adalah rambu-rambu bagi para penyelenggara negara dalam menjalankan tugasnya. Rambu-rambu tersebut diperlukan agar tindakan-tindakan tetap sesuai dengan tujuan hukum yang sesungguhnya </a:t>
            </a:r>
          </a:p>
        </p:txBody>
      </p:sp>
    </p:spTree>
    <p:extLst>
      <p:ext uri="{BB962C8B-B14F-4D97-AF65-F5344CB8AC3E}">
        <p14:creationId xmlns:p14="http://schemas.microsoft.com/office/powerpoint/2010/main" val="368810757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18160" y="609600"/>
            <a:ext cx="10835640" cy="5536883"/>
          </a:xfrm>
        </p:spPr>
        <p:txBody>
          <a:bodyPr>
            <a:normAutofit/>
          </a:bodyPr>
          <a:lstStyle/>
          <a:p>
            <a:pPr algn="just"/>
            <a:r>
              <a:rPr lang="id-ID" sz="3200" dirty="0"/>
              <a:t>Penyelenggaraan pemerintahan di negara maju tentu berbeda dengan negara berkembang, beberapa faktor penting memberi </a:t>
            </a:r>
            <a:r>
              <a:rPr lang="id-ID" sz="3200" b="1" dirty="0"/>
              <a:t>pengaruh, yaitu cara berpikir yang mengutamakan kualitas pelayanan, transparansi, integritas, kapasitas pengembangan kemampuan dan didukung oleh hal lain bersifat non-teknis tetapi sangat menunjang terwujudnya tata kelola pemerintahan yang baik</a:t>
            </a:r>
            <a:r>
              <a:rPr lang="id-ID" sz="3200" dirty="0"/>
              <a:t>. </a:t>
            </a:r>
          </a:p>
          <a:p>
            <a:pPr algn="just"/>
            <a:r>
              <a:rPr lang="id-ID" sz="3200" dirty="0"/>
              <a:t>Penyelenggaraan pemerintahan tidak hanya ditentukan oleh bagaimana pemerintah bekerja tetapi juga ditentukan oleh kebijakan yang diambil untuk kesejahteraan warga. Kebijakan yang dilaksanakan pun tetap harus berdasarkan AUPB dan peraturan perundangan yang berlaku </a:t>
            </a:r>
          </a:p>
        </p:txBody>
      </p:sp>
    </p:spTree>
    <p:extLst>
      <p:ext uri="{BB962C8B-B14F-4D97-AF65-F5344CB8AC3E}">
        <p14:creationId xmlns:p14="http://schemas.microsoft.com/office/powerpoint/2010/main" val="373625267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ounded Rectangle 10"/>
          <p:cNvSpPr/>
          <p:nvPr/>
        </p:nvSpPr>
        <p:spPr>
          <a:xfrm>
            <a:off x="518160" y="182880"/>
            <a:ext cx="11170920" cy="1417320"/>
          </a:xfrm>
          <a:prstGeom prst="round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id-ID" sz="2000" b="1" dirty="0"/>
              <a:t>ANALSIS TERHADAP SURAT KEPUTUSAN ATAS NAMA MENKUMHAM, DIREKTUR JENDRAL KEKAYAAN INTELEKTUAL NOMOR: HKI-KI.06.07-11, TANGGAL 6 OKTOBER 2020</a:t>
            </a:r>
          </a:p>
        </p:txBody>
      </p:sp>
      <p:sp>
        <p:nvSpPr>
          <p:cNvPr id="12" name="Rounded Rectangle 11"/>
          <p:cNvSpPr/>
          <p:nvPr/>
        </p:nvSpPr>
        <p:spPr>
          <a:xfrm>
            <a:off x="228600" y="1722120"/>
            <a:ext cx="11734800" cy="4693920"/>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just"/>
            <a:r>
              <a:rPr lang="id-ID" sz="2400" dirty="0"/>
              <a:t>Surat Keputusan Atas Nama MENKUMHAM , Dirjen Kekayaan Intelektual Nomor. 06.07-11, Tanggal 6 Oktober 2020 dikeluarkan oleh Direktur Jendral Kekayaan Intelektual yang dikelurkan Menteri Hukum dan HAM atas dasar rekomendasi dari Komisi Bnading Merek (psl 31 UU No. 20 thn 2016) seyogyanya merupakan objek dari Sengketa Tata Usaha Negara jika merujuk pada UU No. 5 tahun 1986 jo UU No. 51 thn 2009. </a:t>
            </a:r>
          </a:p>
          <a:p>
            <a:pPr algn="just"/>
            <a:r>
              <a:rPr lang="id-ID" sz="2400" dirty="0"/>
              <a:t>Sehubungan dengan tindakan banding administrasi, didalam UU 20 thn 2016, Upaya yang dilakukan oleh pemohon banding ke komisi banding adalah upaya banding administratif, sehingga Putusan Komisi Banding ditetapkan oleh Menteri. Hanya saja, dalam didlm Pemeriksaaan di Komisi Banding, seharusnya dilakuan pemeriksaaan substantif dan dilakukan secara komprehensif sehingga tidak menimbulkan kerugian bagi pemegang merek yang sah.</a:t>
            </a:r>
          </a:p>
        </p:txBody>
      </p:sp>
    </p:spTree>
    <p:extLst>
      <p:ext uri="{BB962C8B-B14F-4D97-AF65-F5344CB8AC3E}">
        <p14:creationId xmlns:p14="http://schemas.microsoft.com/office/powerpoint/2010/main" val="299530887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p:cNvSpPr/>
          <p:nvPr/>
        </p:nvSpPr>
        <p:spPr>
          <a:xfrm>
            <a:off x="396240" y="320040"/>
            <a:ext cx="11689080" cy="6324600"/>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marL="457200" indent="-457200" algn="just">
              <a:buFont typeface="+mj-lt"/>
              <a:buAutoNum type="arabicPeriod"/>
            </a:pPr>
            <a:r>
              <a:rPr lang="id-ID" sz="2400" dirty="0"/>
              <a:t>Surat Keputusan Atas Nama MENKUMHAM , Dirjen Kekayaan Intelektual Nomor. 06.07-11, Tanggal 6 Oktober 2020 dapat dikategorikan sebagai bentuk atau tindakan pemerintah yang tidak sesuai dengan asas-asas umum pemerintahan yang baik (AUPB) yang akhirnya menimbulkan perbuatan Maladministrasi oleh Menteri Hukum dan HAM RI.</a:t>
            </a:r>
          </a:p>
          <a:p>
            <a:pPr marL="457200" indent="-457200" algn="just">
              <a:buFont typeface="+mj-lt"/>
              <a:buAutoNum type="arabicPeriod"/>
            </a:pPr>
            <a:r>
              <a:rPr lang="id-ID" sz="2400" dirty="0"/>
              <a:t>SK Menkumham No. 06-07-11 tanggal 6 Oktober 2020 telah berbenturan dengan Putusan Mahkamah Agung Nomor Reg. 575K/Pdt.Sus-HKI/2020 jo Putusan Pengadilan Niaga pada Pengadilan Negeri Jakarta Pusat No. 57/Pdt.Sus-HKI/Merek/2019/PN.Niaga.Jkt.Pst tgl 13 Januari 2020, dimana Putusan Mahkamah Agung telah menetapkan bahwa Pihak PT Ayam Geprek Benny Sujono (Ayam Geprek Bensu) adalah </a:t>
            </a:r>
            <a:r>
              <a:rPr lang="id-ID" sz="2400" b="1" dirty="0"/>
              <a:t>Pemegang Hak Merek </a:t>
            </a:r>
            <a:r>
              <a:rPr lang="id-ID" sz="2400" dirty="0"/>
              <a:t>Terdaftar I AM GEPREK BENSU SEDEP BENEERRR </a:t>
            </a:r>
            <a:r>
              <a:rPr lang="id-ID" sz="2400" b="1" dirty="0"/>
              <a:t>Oleh karena itu, </a:t>
            </a:r>
            <a:r>
              <a:rPr lang="id-ID" sz="2400" dirty="0"/>
              <a:t>Pemerintah (Menteri Hukum dan HAM, Dirjen KI) </a:t>
            </a:r>
            <a:r>
              <a:rPr lang="id-ID" sz="2400" b="1" dirty="0"/>
              <a:t>WAJIB </a:t>
            </a:r>
            <a:r>
              <a:rPr lang="id-ID" sz="2400" dirty="0"/>
              <a:t>mematuhi </a:t>
            </a:r>
            <a:r>
              <a:rPr lang="id-ID" sz="2400" b="1" dirty="0"/>
              <a:t>Putusan Pengadilan, </a:t>
            </a:r>
            <a:r>
              <a:rPr lang="id-ID" sz="2400" dirty="0"/>
              <a:t>jika tidak, maka Pemerintah dapat dikategorikan melakukan tindakan </a:t>
            </a:r>
            <a:r>
              <a:rPr lang="id-ID" sz="2400" b="1" dirty="0"/>
              <a:t>PEMBANGKANGAN HUKUM, </a:t>
            </a:r>
            <a:r>
              <a:rPr lang="id-ID" sz="2400" dirty="0"/>
              <a:t>dan dapat dikategorikan sebagai Perbuatan Menkumham yang mengeluarkan SK tersebut masuk dalam </a:t>
            </a:r>
            <a:r>
              <a:rPr lang="id-ID" sz="2400" b="1" dirty="0"/>
              <a:t>SK yang </a:t>
            </a:r>
            <a:r>
              <a:rPr lang="id-ID" sz="2400" b="1" i="1" dirty="0"/>
              <a:t>Onreghmatig</a:t>
            </a:r>
          </a:p>
        </p:txBody>
      </p:sp>
    </p:spTree>
    <p:extLst>
      <p:ext uri="{BB962C8B-B14F-4D97-AF65-F5344CB8AC3E}">
        <p14:creationId xmlns:p14="http://schemas.microsoft.com/office/powerpoint/2010/main" val="200725278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11480" y="304800"/>
            <a:ext cx="10942320" cy="5872163"/>
          </a:xfrm>
        </p:spPr>
        <p:txBody>
          <a:bodyPr>
            <a:normAutofit/>
          </a:bodyPr>
          <a:lstStyle/>
          <a:p>
            <a:pPr algn="just"/>
            <a:r>
              <a:rPr lang="id-ID" sz="3200" dirty="0"/>
              <a:t>Surat Keputusan Atas Nama MENKUMHAM , Dirjen Kekayaan Intelektual Nomor. 06.07-11, Tanggal 6 Oktober 2020, Perihal Penghapusan Merek Terdaftar Atas Prakarsa Menteri harus dilakukan peninjauan ulang karena dapat dianggap cacat admnistrasi (prosedural) dalam penetapannnya. Oleh karena itu, perlu dilakukan pemeriksaan terhadap Komisi Banding Merek yang memutus Sengketa Ayam Geprek Bensu oleh Pejabat Internal atau lembaga eksternal (Ombudsman RI, KPK);</a:t>
            </a:r>
          </a:p>
          <a:p>
            <a:pPr algn="just"/>
            <a:r>
              <a:rPr lang="id-ID" sz="3200" dirty="0"/>
              <a:t>Surat Keputusan Atas Nama MENKUMHAM , Dirjen Kekayaan Intelektual Nomor. 06.07-11, Tanggal 6 Oktober 2020 Telah melanggar ketentuan Pasal 52 ayat (1) dan seharusnya Keputusan tersebut batal atau dibatalkan.</a:t>
            </a:r>
          </a:p>
          <a:p>
            <a:pPr algn="just"/>
            <a:endParaRPr lang="id-ID" sz="3200" dirty="0"/>
          </a:p>
        </p:txBody>
      </p:sp>
    </p:spTree>
    <p:extLst>
      <p:ext uri="{BB962C8B-B14F-4D97-AF65-F5344CB8AC3E}">
        <p14:creationId xmlns:p14="http://schemas.microsoft.com/office/powerpoint/2010/main" val="59288833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val 3"/>
          <p:cNvSpPr/>
          <p:nvPr/>
        </p:nvSpPr>
        <p:spPr>
          <a:xfrm>
            <a:off x="2468880" y="655320"/>
            <a:ext cx="6918960" cy="5547360"/>
          </a:xfrm>
          <a:prstGeom prst="ellipse">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id-ID" sz="5400" dirty="0"/>
              <a:t>Sekian</a:t>
            </a:r>
          </a:p>
          <a:p>
            <a:pPr algn="ctr"/>
            <a:r>
              <a:rPr lang="id-ID" sz="5400" dirty="0"/>
              <a:t>&amp;</a:t>
            </a:r>
          </a:p>
          <a:p>
            <a:pPr algn="ctr"/>
            <a:r>
              <a:rPr lang="id-ID" sz="5400" dirty="0"/>
              <a:t>Terima Kasih</a:t>
            </a:r>
          </a:p>
        </p:txBody>
      </p:sp>
    </p:spTree>
    <p:extLst>
      <p:ext uri="{BB962C8B-B14F-4D97-AF65-F5344CB8AC3E}">
        <p14:creationId xmlns:p14="http://schemas.microsoft.com/office/powerpoint/2010/main" val="266037564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1825624"/>
            <a:ext cx="10515600" cy="4636135"/>
          </a:xfrm>
        </p:spPr>
        <p:txBody>
          <a:bodyPr>
            <a:normAutofit/>
          </a:bodyPr>
          <a:lstStyle/>
          <a:p>
            <a:pPr algn="just"/>
            <a:r>
              <a:rPr lang="id-ID" dirty="0"/>
              <a:t>Didalam lapangan Hukum Administrasi Negara istilah </a:t>
            </a:r>
            <a:r>
              <a:rPr lang="id-ID" b="1" dirty="0"/>
              <a:t>keabsahan</a:t>
            </a:r>
            <a:r>
              <a:rPr lang="id-ID" dirty="0"/>
              <a:t> merupakan terjemahan dari istilah hukum belanda </a:t>
            </a:r>
            <a:r>
              <a:rPr lang="id-ID" b="1" dirty="0"/>
              <a:t>rechtmatig</a:t>
            </a:r>
            <a:r>
              <a:rPr lang="id-ID" dirty="0"/>
              <a:t>, sedangkan perbuatan melanggar hukum disebut dgn istilah </a:t>
            </a:r>
            <a:r>
              <a:rPr lang="id-ID" b="1" dirty="0"/>
              <a:t>onrechtmatig</a:t>
            </a:r>
            <a:r>
              <a:rPr lang="id-ID" dirty="0"/>
              <a:t> </a:t>
            </a:r>
          </a:p>
          <a:p>
            <a:pPr algn="just"/>
            <a:r>
              <a:rPr lang="id-ID" dirty="0"/>
              <a:t>Penggunaan istilah </a:t>
            </a:r>
            <a:r>
              <a:rPr lang="id-ID" b="1" dirty="0"/>
              <a:t>onrechtmatig</a:t>
            </a:r>
            <a:r>
              <a:rPr lang="id-ID" dirty="0"/>
              <a:t> dalam bahasa hukum terutama dalam lapangan hukum pemerintahan lebih tepat diartikan </a:t>
            </a:r>
            <a:r>
              <a:rPr lang="id-ID" b="1" dirty="0">
                <a:solidFill>
                  <a:srgbClr val="FF0000"/>
                </a:solidFill>
              </a:rPr>
              <a:t>dengan cacat yuridis</a:t>
            </a:r>
            <a:r>
              <a:rPr lang="id-ID" b="1" dirty="0"/>
              <a:t>, sehingga </a:t>
            </a:r>
            <a:r>
              <a:rPr lang="id-ID" b="1" dirty="0">
                <a:solidFill>
                  <a:srgbClr val="FF0000"/>
                </a:solidFill>
              </a:rPr>
              <a:t>memaknai keputusan Tata Usaha Negara yang onrechmatig diartikan sebagai keputusan Tata Usaha Negara yang cacat yuridis </a:t>
            </a:r>
          </a:p>
        </p:txBody>
      </p:sp>
      <p:sp>
        <p:nvSpPr>
          <p:cNvPr id="4" name="Rounded Rectangle 3"/>
          <p:cNvSpPr/>
          <p:nvPr/>
        </p:nvSpPr>
        <p:spPr>
          <a:xfrm>
            <a:off x="594360" y="304800"/>
            <a:ext cx="10759440" cy="1249680"/>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id-ID" sz="4000" b="1" dirty="0">
                <a:latin typeface="Arial" panose="020B0604020202020204" pitchFamily="34" charset="0"/>
                <a:cs typeface="Arial" panose="020B0604020202020204" pitchFamily="34" charset="0"/>
              </a:rPr>
              <a:t>Keabsahan Keputusan Pemerintah</a:t>
            </a:r>
          </a:p>
        </p:txBody>
      </p:sp>
    </p:spTree>
    <p:extLst>
      <p:ext uri="{BB962C8B-B14F-4D97-AF65-F5344CB8AC3E}">
        <p14:creationId xmlns:p14="http://schemas.microsoft.com/office/powerpoint/2010/main" val="330820793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val 3"/>
          <p:cNvSpPr/>
          <p:nvPr/>
        </p:nvSpPr>
        <p:spPr>
          <a:xfrm>
            <a:off x="243840" y="1783080"/>
            <a:ext cx="2621280" cy="2727960"/>
          </a:xfrm>
          <a:prstGeom prst="ellipse">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id-ID" dirty="0"/>
              <a:t>Syarat-Syarat Sahnya Keputusan Tata Usaha Negara</a:t>
            </a:r>
          </a:p>
        </p:txBody>
      </p:sp>
      <p:sp>
        <p:nvSpPr>
          <p:cNvPr id="5" name="Oval 4"/>
          <p:cNvSpPr/>
          <p:nvPr/>
        </p:nvSpPr>
        <p:spPr>
          <a:xfrm>
            <a:off x="2819400" y="106680"/>
            <a:ext cx="2103120" cy="2164080"/>
          </a:xfrm>
          <a:prstGeom prst="ellipse">
            <a:avLst/>
          </a:prstGeom>
        </p:spPr>
        <p:style>
          <a:lnRef idx="3">
            <a:schemeClr val="lt1"/>
          </a:lnRef>
          <a:fillRef idx="1">
            <a:schemeClr val="accent3"/>
          </a:fillRef>
          <a:effectRef idx="1">
            <a:schemeClr val="accent3"/>
          </a:effectRef>
          <a:fontRef idx="minor">
            <a:schemeClr val="lt1"/>
          </a:fontRef>
        </p:style>
        <p:txBody>
          <a:bodyPr rtlCol="0" anchor="ctr"/>
          <a:lstStyle/>
          <a:p>
            <a:pPr algn="ctr"/>
            <a:r>
              <a:rPr lang="id-ID" sz="2800" dirty="0">
                <a:solidFill>
                  <a:srgbClr val="FF0000"/>
                </a:solidFill>
              </a:rPr>
              <a:t>Syarat Materil</a:t>
            </a:r>
          </a:p>
        </p:txBody>
      </p:sp>
      <p:sp>
        <p:nvSpPr>
          <p:cNvPr id="6" name="Oval 5"/>
          <p:cNvSpPr/>
          <p:nvPr/>
        </p:nvSpPr>
        <p:spPr>
          <a:xfrm>
            <a:off x="2682240" y="4572000"/>
            <a:ext cx="2103120" cy="2164080"/>
          </a:xfrm>
          <a:prstGeom prst="ellipse">
            <a:avLst/>
          </a:prstGeom>
        </p:spPr>
        <p:style>
          <a:lnRef idx="3">
            <a:schemeClr val="lt1"/>
          </a:lnRef>
          <a:fillRef idx="1">
            <a:schemeClr val="accent3"/>
          </a:fillRef>
          <a:effectRef idx="1">
            <a:schemeClr val="accent3"/>
          </a:effectRef>
          <a:fontRef idx="minor">
            <a:schemeClr val="lt1"/>
          </a:fontRef>
        </p:style>
        <p:txBody>
          <a:bodyPr rtlCol="0" anchor="ctr"/>
          <a:lstStyle/>
          <a:p>
            <a:pPr algn="ctr"/>
            <a:r>
              <a:rPr lang="id-ID" sz="2800" dirty="0">
                <a:solidFill>
                  <a:srgbClr val="FF0000"/>
                </a:solidFill>
              </a:rPr>
              <a:t>Syarat Formil</a:t>
            </a:r>
          </a:p>
        </p:txBody>
      </p:sp>
      <p:sp>
        <p:nvSpPr>
          <p:cNvPr id="7" name="Rounded Rectangle 6"/>
          <p:cNvSpPr/>
          <p:nvPr/>
        </p:nvSpPr>
        <p:spPr>
          <a:xfrm>
            <a:off x="5623560" y="106680"/>
            <a:ext cx="6339840" cy="3154680"/>
          </a:xfrm>
          <a:prstGeom prst="roundRect">
            <a:avLst/>
          </a:prstGeom>
        </p:spPr>
        <p:style>
          <a:lnRef idx="1">
            <a:schemeClr val="accent4"/>
          </a:lnRef>
          <a:fillRef idx="2">
            <a:schemeClr val="accent4"/>
          </a:fillRef>
          <a:effectRef idx="1">
            <a:schemeClr val="accent4"/>
          </a:effectRef>
          <a:fontRef idx="minor">
            <a:schemeClr val="dk1"/>
          </a:fontRef>
        </p:style>
        <p:txBody>
          <a:bodyPr rtlCol="0" anchor="ctr"/>
          <a:lstStyle/>
          <a:p>
            <a:pPr marL="342900" indent="-342900" algn="just">
              <a:buFont typeface="+mj-lt"/>
              <a:buAutoNum type="alphaLcPeriod"/>
            </a:pPr>
            <a:r>
              <a:rPr lang="id-ID" sz="1600" dirty="0">
                <a:latin typeface="Arial" panose="020B0604020202020204" pitchFamily="34" charset="0"/>
                <a:cs typeface="Arial" panose="020B0604020202020204" pitchFamily="34" charset="0"/>
              </a:rPr>
              <a:t>Keputusan harus dibuat oleh alat negara (organ) yang berwenang. </a:t>
            </a:r>
          </a:p>
          <a:p>
            <a:pPr marL="342900" indent="-342900" algn="just">
              <a:buFont typeface="+mj-lt"/>
              <a:buAutoNum type="alphaLcPeriod"/>
            </a:pPr>
            <a:r>
              <a:rPr lang="id-ID" sz="1600" dirty="0">
                <a:latin typeface="Arial" panose="020B0604020202020204" pitchFamily="34" charset="0"/>
                <a:cs typeface="Arial" panose="020B0604020202020204" pitchFamily="34" charset="0"/>
              </a:rPr>
              <a:t>Karena keputusan itu suatu pernyataan kehendak (</a:t>
            </a:r>
            <a:r>
              <a:rPr lang="id-ID" sz="1600" b="1" dirty="0">
                <a:latin typeface="Arial" panose="020B0604020202020204" pitchFamily="34" charset="0"/>
                <a:cs typeface="Arial" panose="020B0604020202020204" pitchFamily="34" charset="0"/>
              </a:rPr>
              <a:t>wilsverklaring</a:t>
            </a:r>
            <a:r>
              <a:rPr lang="id-ID" sz="1600" dirty="0">
                <a:latin typeface="Arial" panose="020B0604020202020204" pitchFamily="34" charset="0"/>
                <a:cs typeface="Arial" panose="020B0604020202020204" pitchFamily="34" charset="0"/>
              </a:rPr>
              <a:t>) maka pembentukan kehendak itu tidak boleh memuat kekurangan yuridis.Keputusan harus diberi bentuk (</a:t>
            </a:r>
            <a:r>
              <a:rPr lang="id-ID" sz="1600" b="1" dirty="0">
                <a:latin typeface="Arial" panose="020B0604020202020204" pitchFamily="34" charset="0"/>
                <a:cs typeface="Arial" panose="020B0604020202020204" pitchFamily="34" charset="0"/>
              </a:rPr>
              <a:t>vorm</a:t>
            </a:r>
            <a:r>
              <a:rPr lang="id-ID" sz="1600" dirty="0">
                <a:latin typeface="Arial" panose="020B0604020202020204" pitchFamily="34" charset="0"/>
                <a:cs typeface="Arial" panose="020B0604020202020204" pitchFamily="34" charset="0"/>
              </a:rPr>
              <a:t>) yang ditetapkan peraturan dasarnya dan pembuatnya harus memperhatikan cara (prosedur) membuat keputusan itu, bilamana hal ini ditetapkan dengan tegas dalam peraturan dasar tersebut. </a:t>
            </a:r>
          </a:p>
          <a:p>
            <a:pPr marL="342900" indent="-342900" algn="just">
              <a:buFont typeface="+mj-lt"/>
              <a:buAutoNum type="alphaLcPeriod"/>
            </a:pPr>
            <a:r>
              <a:rPr lang="id-ID" sz="1600" dirty="0">
                <a:latin typeface="Arial" panose="020B0604020202020204" pitchFamily="34" charset="0"/>
                <a:cs typeface="Arial" panose="020B0604020202020204" pitchFamily="34" charset="0"/>
              </a:rPr>
              <a:t>Isi dan tujuan keputusan harus sesuai dengan isi dan tujuan peraturan dasar. </a:t>
            </a:r>
          </a:p>
        </p:txBody>
      </p:sp>
      <p:sp>
        <p:nvSpPr>
          <p:cNvPr id="8" name="Rounded Rectangle 7"/>
          <p:cNvSpPr/>
          <p:nvPr/>
        </p:nvSpPr>
        <p:spPr>
          <a:xfrm>
            <a:off x="5638800" y="3596640"/>
            <a:ext cx="6324600" cy="3139440"/>
          </a:xfrm>
          <a:prstGeom prst="roundRect">
            <a:avLst/>
          </a:prstGeom>
        </p:spPr>
        <p:style>
          <a:lnRef idx="1">
            <a:schemeClr val="accent4"/>
          </a:lnRef>
          <a:fillRef idx="2">
            <a:schemeClr val="accent4"/>
          </a:fillRef>
          <a:effectRef idx="1">
            <a:schemeClr val="accent4"/>
          </a:effectRef>
          <a:fontRef idx="minor">
            <a:schemeClr val="dk1"/>
          </a:fontRef>
        </p:style>
        <p:txBody>
          <a:bodyPr rtlCol="0" anchor="ctr"/>
          <a:lstStyle/>
          <a:p>
            <a:endParaRPr lang="id-ID" dirty="0">
              <a:latin typeface="Arial" panose="020B0604020202020204" pitchFamily="34" charset="0"/>
              <a:cs typeface="Arial" panose="020B0604020202020204" pitchFamily="34" charset="0"/>
            </a:endParaRPr>
          </a:p>
          <a:p>
            <a:pPr marL="342900" indent="-342900" algn="just">
              <a:buFont typeface="+mj-lt"/>
              <a:buAutoNum type="alphaLcPeriod"/>
            </a:pPr>
            <a:r>
              <a:rPr lang="id-ID" dirty="0">
                <a:latin typeface="Arial" panose="020B0604020202020204" pitchFamily="34" charset="0"/>
                <a:cs typeface="Arial" panose="020B0604020202020204" pitchFamily="34" charset="0"/>
              </a:rPr>
              <a:t>Syarat-syarat yang ditentukan berhubungan dengan persiapan dibuatnya keputusan dan berhubungan dengan cara dibuatnya keputusan harus dipenuhi. </a:t>
            </a:r>
          </a:p>
          <a:p>
            <a:pPr marL="342900" indent="-342900" algn="just">
              <a:buFont typeface="+mj-lt"/>
              <a:buAutoNum type="alphaLcPeriod"/>
            </a:pPr>
            <a:r>
              <a:rPr lang="id-ID" dirty="0">
                <a:latin typeface="Arial" panose="020B0604020202020204" pitchFamily="34" charset="0"/>
                <a:cs typeface="Arial" panose="020B0604020202020204" pitchFamily="34" charset="0"/>
              </a:rPr>
              <a:t>Keputusan harus diberi bentuk yang ditentukan. </a:t>
            </a:r>
          </a:p>
          <a:p>
            <a:pPr marL="342900" indent="-342900" algn="just">
              <a:buFont typeface="+mj-lt"/>
              <a:buAutoNum type="alphaLcPeriod"/>
            </a:pPr>
            <a:r>
              <a:rPr lang="id-ID" dirty="0">
                <a:latin typeface="Arial" panose="020B0604020202020204" pitchFamily="34" charset="0"/>
                <a:cs typeface="Arial" panose="020B0604020202020204" pitchFamily="34" charset="0"/>
              </a:rPr>
              <a:t>Syarat-syarat yang ditentukan berhubung dengan dilakukannya keputusan harus dipenuhi. </a:t>
            </a:r>
          </a:p>
          <a:p>
            <a:pPr marL="342900" indent="-342900" algn="just">
              <a:buFont typeface="+mj-lt"/>
              <a:buAutoNum type="alphaLcPeriod"/>
            </a:pPr>
            <a:r>
              <a:rPr lang="id-ID" dirty="0">
                <a:latin typeface="Arial" panose="020B0604020202020204" pitchFamily="34" charset="0"/>
                <a:cs typeface="Arial" panose="020B0604020202020204" pitchFamily="34" charset="0"/>
              </a:rPr>
              <a:t>Jangka waktu yang ditentukan antara timbulnya hal-hal yang menyebabkan dibuatnya keputusan dan diumumkannya keputusan itu tidak boleh dilewati. </a:t>
            </a:r>
          </a:p>
        </p:txBody>
      </p:sp>
      <p:cxnSp>
        <p:nvCxnSpPr>
          <p:cNvPr id="10" name="Straight Arrow Connector 9"/>
          <p:cNvCxnSpPr>
            <a:stCxn id="4" idx="6"/>
            <a:endCxn id="5" idx="4"/>
          </p:cNvCxnSpPr>
          <p:nvPr/>
        </p:nvCxnSpPr>
        <p:spPr>
          <a:xfrm flipV="1">
            <a:off x="2865120" y="2270760"/>
            <a:ext cx="1005840" cy="876300"/>
          </a:xfrm>
          <a:prstGeom prst="straightConnector1">
            <a:avLst/>
          </a:prstGeom>
          <a:ln>
            <a:tailEnd type="triangle"/>
          </a:ln>
        </p:spPr>
        <p:style>
          <a:lnRef idx="2">
            <a:schemeClr val="dk1"/>
          </a:lnRef>
          <a:fillRef idx="0">
            <a:schemeClr val="dk1"/>
          </a:fillRef>
          <a:effectRef idx="1">
            <a:schemeClr val="dk1"/>
          </a:effectRef>
          <a:fontRef idx="minor">
            <a:schemeClr val="tx1"/>
          </a:fontRef>
        </p:style>
      </p:cxnSp>
      <p:cxnSp>
        <p:nvCxnSpPr>
          <p:cNvPr id="12" name="Straight Arrow Connector 11"/>
          <p:cNvCxnSpPr>
            <a:stCxn id="4" idx="6"/>
            <a:endCxn id="6" idx="0"/>
          </p:cNvCxnSpPr>
          <p:nvPr/>
        </p:nvCxnSpPr>
        <p:spPr>
          <a:xfrm>
            <a:off x="2865120" y="3147060"/>
            <a:ext cx="868680" cy="1424940"/>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sp>
        <p:nvSpPr>
          <p:cNvPr id="13" name="Right Arrow 12"/>
          <p:cNvSpPr/>
          <p:nvPr/>
        </p:nvSpPr>
        <p:spPr>
          <a:xfrm>
            <a:off x="5074920" y="701040"/>
            <a:ext cx="411480" cy="108204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14" name="Right Arrow 13"/>
          <p:cNvSpPr/>
          <p:nvPr/>
        </p:nvSpPr>
        <p:spPr>
          <a:xfrm>
            <a:off x="4922520" y="5166360"/>
            <a:ext cx="563880" cy="9906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Tree>
    <p:extLst>
      <p:ext uri="{BB962C8B-B14F-4D97-AF65-F5344CB8AC3E}">
        <p14:creationId xmlns:p14="http://schemas.microsoft.com/office/powerpoint/2010/main" val="245619703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val 3"/>
          <p:cNvSpPr/>
          <p:nvPr/>
        </p:nvSpPr>
        <p:spPr>
          <a:xfrm>
            <a:off x="777240" y="1066800"/>
            <a:ext cx="4038600" cy="4175760"/>
          </a:xfrm>
          <a:prstGeom prst="ellipse">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id-ID" sz="2400" dirty="0">
                <a:latin typeface="Arial" panose="020B0604020202020204" pitchFamily="34" charset="0"/>
                <a:cs typeface="Arial" panose="020B0604020202020204" pitchFamily="34" charset="0"/>
              </a:rPr>
              <a:t>Unsur-Unsur Keputusan Tata Usaha Negara</a:t>
            </a:r>
          </a:p>
          <a:p>
            <a:pPr algn="ctr"/>
            <a:r>
              <a:rPr lang="id-ID" sz="2800" dirty="0">
                <a:solidFill>
                  <a:srgbClr val="FF0000"/>
                </a:solidFill>
                <a:latin typeface="Arial" panose="020B0604020202020204" pitchFamily="34" charset="0"/>
                <a:cs typeface="Arial" panose="020B0604020202020204" pitchFamily="34" charset="0"/>
              </a:rPr>
              <a:t> </a:t>
            </a:r>
          </a:p>
          <a:p>
            <a:pPr algn="ctr"/>
            <a:r>
              <a:rPr lang="id-ID" sz="1400" dirty="0">
                <a:solidFill>
                  <a:srgbClr val="FF0000"/>
                </a:solidFill>
                <a:latin typeface="Arial" panose="020B0604020202020204" pitchFamily="34" charset="0"/>
                <a:cs typeface="Arial" panose="020B0604020202020204" pitchFamily="34" charset="0"/>
              </a:rPr>
              <a:t>(</a:t>
            </a:r>
            <a:r>
              <a:rPr lang="id-ID" sz="1400" b="1" dirty="0">
                <a:solidFill>
                  <a:srgbClr val="FF0000"/>
                </a:solidFill>
                <a:latin typeface="Arial" panose="020B0604020202020204" pitchFamily="34" charset="0"/>
                <a:cs typeface="Arial" panose="020B0604020202020204" pitchFamily="34" charset="0"/>
              </a:rPr>
              <a:t>UU No. 51 thn 2009 tentang Perubahan Kedua UU No. 5 thn 1986 tentang Peradilan TUN)</a:t>
            </a:r>
          </a:p>
        </p:txBody>
      </p:sp>
      <p:sp>
        <p:nvSpPr>
          <p:cNvPr id="5" name="Rectangle 4"/>
          <p:cNvSpPr/>
          <p:nvPr/>
        </p:nvSpPr>
        <p:spPr>
          <a:xfrm>
            <a:off x="6446520" y="127635"/>
            <a:ext cx="4724400" cy="792480"/>
          </a:xfrm>
          <a:prstGeom prst="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id-ID" sz="2400" dirty="0">
                <a:solidFill>
                  <a:schemeClr val="tx1"/>
                </a:solidFill>
              </a:rPr>
              <a:t>Penetapan Tertulis</a:t>
            </a:r>
          </a:p>
        </p:txBody>
      </p:sp>
      <p:sp>
        <p:nvSpPr>
          <p:cNvPr id="6" name="Rectangle 5"/>
          <p:cNvSpPr/>
          <p:nvPr/>
        </p:nvSpPr>
        <p:spPr>
          <a:xfrm>
            <a:off x="6492240" y="3802380"/>
            <a:ext cx="4724400" cy="601980"/>
          </a:xfrm>
          <a:prstGeom prst="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id-ID" sz="2400" dirty="0">
                <a:solidFill>
                  <a:schemeClr val="tx1"/>
                </a:solidFill>
              </a:rPr>
              <a:t>Individual</a:t>
            </a:r>
          </a:p>
        </p:txBody>
      </p:sp>
      <p:sp>
        <p:nvSpPr>
          <p:cNvPr id="7" name="Rectangle 6"/>
          <p:cNvSpPr/>
          <p:nvPr/>
        </p:nvSpPr>
        <p:spPr>
          <a:xfrm>
            <a:off x="6446520" y="4800600"/>
            <a:ext cx="4724400" cy="680085"/>
          </a:xfrm>
          <a:prstGeom prst="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id-ID" sz="2400" dirty="0">
                <a:solidFill>
                  <a:schemeClr val="tx1"/>
                </a:solidFill>
              </a:rPr>
              <a:t>Final</a:t>
            </a:r>
          </a:p>
        </p:txBody>
      </p:sp>
      <p:sp>
        <p:nvSpPr>
          <p:cNvPr id="8" name="Rectangle 7"/>
          <p:cNvSpPr/>
          <p:nvPr/>
        </p:nvSpPr>
        <p:spPr>
          <a:xfrm>
            <a:off x="6492240" y="5730240"/>
            <a:ext cx="4724400" cy="792480"/>
          </a:xfrm>
          <a:prstGeom prst="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id-ID" sz="2400" dirty="0">
                <a:solidFill>
                  <a:schemeClr val="tx1"/>
                </a:solidFill>
              </a:rPr>
              <a:t>Menimbulkan Akibat Hukum</a:t>
            </a:r>
          </a:p>
        </p:txBody>
      </p:sp>
      <p:cxnSp>
        <p:nvCxnSpPr>
          <p:cNvPr id="10" name="Straight Arrow Connector 9"/>
          <p:cNvCxnSpPr>
            <a:stCxn id="4" idx="6"/>
            <a:endCxn id="5" idx="1"/>
          </p:cNvCxnSpPr>
          <p:nvPr/>
        </p:nvCxnSpPr>
        <p:spPr>
          <a:xfrm flipV="1">
            <a:off x="4815840" y="523875"/>
            <a:ext cx="1630680" cy="2630805"/>
          </a:xfrm>
          <a:prstGeom prst="straightConnector1">
            <a:avLst/>
          </a:prstGeom>
          <a:ln>
            <a:tailEnd type="triangle"/>
          </a:ln>
        </p:spPr>
        <p:style>
          <a:lnRef idx="2">
            <a:schemeClr val="dk1"/>
          </a:lnRef>
          <a:fillRef idx="0">
            <a:schemeClr val="dk1"/>
          </a:fillRef>
          <a:effectRef idx="1">
            <a:schemeClr val="dk1"/>
          </a:effectRef>
          <a:fontRef idx="minor">
            <a:schemeClr val="tx1"/>
          </a:fontRef>
        </p:style>
      </p:cxnSp>
      <p:cxnSp>
        <p:nvCxnSpPr>
          <p:cNvPr id="12" name="Straight Arrow Connector 11"/>
          <p:cNvCxnSpPr>
            <a:stCxn id="4" idx="6"/>
            <a:endCxn id="6" idx="1"/>
          </p:cNvCxnSpPr>
          <p:nvPr/>
        </p:nvCxnSpPr>
        <p:spPr>
          <a:xfrm>
            <a:off x="4815840" y="3154680"/>
            <a:ext cx="1676400" cy="948690"/>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cxnSp>
        <p:nvCxnSpPr>
          <p:cNvPr id="14" name="Straight Arrow Connector 13"/>
          <p:cNvCxnSpPr>
            <a:stCxn id="4" idx="6"/>
            <a:endCxn id="7" idx="1"/>
          </p:cNvCxnSpPr>
          <p:nvPr/>
        </p:nvCxnSpPr>
        <p:spPr>
          <a:xfrm>
            <a:off x="4815840" y="3154680"/>
            <a:ext cx="1630680" cy="1985963"/>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cxnSp>
        <p:nvCxnSpPr>
          <p:cNvPr id="16" name="Straight Arrow Connector 15"/>
          <p:cNvCxnSpPr>
            <a:stCxn id="4" idx="6"/>
            <a:endCxn id="8" idx="1"/>
          </p:cNvCxnSpPr>
          <p:nvPr/>
        </p:nvCxnSpPr>
        <p:spPr>
          <a:xfrm>
            <a:off x="4815840" y="3154680"/>
            <a:ext cx="1676400" cy="2971800"/>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sp>
        <p:nvSpPr>
          <p:cNvPr id="27" name="Rectangle 26"/>
          <p:cNvSpPr/>
          <p:nvPr/>
        </p:nvSpPr>
        <p:spPr>
          <a:xfrm>
            <a:off x="6446520" y="1143952"/>
            <a:ext cx="4724400" cy="570548"/>
          </a:xfrm>
          <a:prstGeom prst="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id-ID" sz="2400" dirty="0">
                <a:solidFill>
                  <a:schemeClr val="tx1"/>
                </a:solidFill>
              </a:rPr>
              <a:t>Badan atau Pejabat TUN</a:t>
            </a:r>
          </a:p>
        </p:txBody>
      </p:sp>
      <p:sp>
        <p:nvSpPr>
          <p:cNvPr id="31" name="Rectangle 30"/>
          <p:cNvSpPr/>
          <p:nvPr/>
        </p:nvSpPr>
        <p:spPr>
          <a:xfrm>
            <a:off x="6446520" y="1895475"/>
            <a:ext cx="4724400" cy="611505"/>
          </a:xfrm>
          <a:prstGeom prst="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id-ID" sz="2400" dirty="0">
                <a:solidFill>
                  <a:schemeClr val="tx1"/>
                </a:solidFill>
              </a:rPr>
              <a:t>Tindakan Hukum Tata Usaha Negara</a:t>
            </a:r>
          </a:p>
        </p:txBody>
      </p:sp>
      <p:sp>
        <p:nvSpPr>
          <p:cNvPr id="34" name="Rectangle 33"/>
          <p:cNvSpPr/>
          <p:nvPr/>
        </p:nvSpPr>
        <p:spPr>
          <a:xfrm>
            <a:off x="6492240" y="2804160"/>
            <a:ext cx="4724400" cy="792480"/>
          </a:xfrm>
          <a:prstGeom prst="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id-ID" sz="2400" dirty="0">
                <a:solidFill>
                  <a:schemeClr val="tx1"/>
                </a:solidFill>
              </a:rPr>
              <a:t>Berdasarkan Peraturan Perundang-Undangan</a:t>
            </a:r>
          </a:p>
        </p:txBody>
      </p:sp>
    </p:spTree>
    <p:extLst>
      <p:ext uri="{BB962C8B-B14F-4D97-AF65-F5344CB8AC3E}">
        <p14:creationId xmlns:p14="http://schemas.microsoft.com/office/powerpoint/2010/main" val="413203459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p:cNvSpPr/>
          <p:nvPr/>
        </p:nvSpPr>
        <p:spPr>
          <a:xfrm>
            <a:off x="274320" y="929640"/>
            <a:ext cx="3992880" cy="1752600"/>
          </a:xfrm>
          <a:prstGeom prst="round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id-ID" dirty="0"/>
              <a:t>Pasal 1 angka 10</a:t>
            </a:r>
          </a:p>
          <a:p>
            <a:pPr algn="ctr"/>
            <a:r>
              <a:rPr lang="id-ID" dirty="0"/>
              <a:t>UU No. 51 tahun 2009 </a:t>
            </a:r>
          </a:p>
          <a:p>
            <a:pPr algn="ctr"/>
            <a:r>
              <a:rPr lang="id-ID" dirty="0"/>
              <a:t>Menyatakan bahwa Sengketa Tata Usaha Negara</a:t>
            </a:r>
          </a:p>
        </p:txBody>
      </p:sp>
      <p:sp>
        <p:nvSpPr>
          <p:cNvPr id="5" name="Rounded Rectangle 4"/>
          <p:cNvSpPr/>
          <p:nvPr/>
        </p:nvSpPr>
        <p:spPr>
          <a:xfrm>
            <a:off x="5196840" y="83820"/>
            <a:ext cx="6598920" cy="3810000"/>
          </a:xfrm>
          <a:prstGeom prst="roundRect">
            <a:avLst/>
          </a:prstGeom>
        </p:spPr>
        <p:style>
          <a:lnRef idx="1">
            <a:schemeClr val="accent3"/>
          </a:lnRef>
          <a:fillRef idx="2">
            <a:schemeClr val="accent3"/>
          </a:fillRef>
          <a:effectRef idx="1">
            <a:schemeClr val="accent3"/>
          </a:effectRef>
          <a:fontRef idx="minor">
            <a:schemeClr val="dk1"/>
          </a:fontRef>
        </p:style>
        <p:txBody>
          <a:bodyPr rtlCol="0" anchor="ctr"/>
          <a:lstStyle/>
          <a:p>
            <a:pPr algn="just"/>
            <a:r>
              <a:rPr lang="id-ID" sz="2400" dirty="0"/>
              <a:t>Sengketa Tata Usaha Negara adalah sengketa yang timbul dalam bidang tata usaha negara antara orang atau badan hukum perdata dengan badan atau pejabat </a:t>
            </a:r>
            <a:r>
              <a:rPr lang="it-IT" sz="2400" dirty="0"/>
              <a:t>tata usaha negara, baik di pusat maupun di daerah,</a:t>
            </a:r>
            <a:r>
              <a:rPr lang="id-ID" sz="2400" dirty="0"/>
              <a:t> sebagai akibat dikeluarkannya keputusan tata usaha negara, termasuk sengketa kepegawaian berdasarkan peraturan perundang-undangan yang berlaku.</a:t>
            </a:r>
          </a:p>
        </p:txBody>
      </p:sp>
      <p:sp>
        <p:nvSpPr>
          <p:cNvPr id="7" name="Right Arrow 6"/>
          <p:cNvSpPr/>
          <p:nvPr/>
        </p:nvSpPr>
        <p:spPr>
          <a:xfrm>
            <a:off x="4450080" y="929640"/>
            <a:ext cx="563880" cy="2118360"/>
          </a:xfrm>
          <a:prstGeom prst="rightArrow">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id-ID"/>
          </a:p>
        </p:txBody>
      </p:sp>
      <p:sp>
        <p:nvSpPr>
          <p:cNvPr id="8" name="Rounded Rectangle 7"/>
          <p:cNvSpPr/>
          <p:nvPr/>
        </p:nvSpPr>
        <p:spPr>
          <a:xfrm>
            <a:off x="609600" y="4206240"/>
            <a:ext cx="11186160" cy="2453640"/>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just"/>
            <a:endParaRPr lang="id-ID" dirty="0"/>
          </a:p>
          <a:p>
            <a:pPr algn="just"/>
            <a:r>
              <a:rPr lang="id-ID" dirty="0"/>
              <a:t> Perumusan ini mengandung arti bahwa suatu Keputusan Tata Usaha Negara, yang memenuhi unsur-unsur tersebutlah </a:t>
            </a:r>
            <a:r>
              <a:rPr lang="id-ID" dirty="0">
                <a:solidFill>
                  <a:srgbClr val="FF0000"/>
                </a:solidFill>
              </a:rPr>
              <a:t>sebagai syarat formal (kumulatif) </a:t>
            </a:r>
            <a:r>
              <a:rPr lang="id-ID" dirty="0"/>
              <a:t>yang dapat dimohonkan penyelesaiannya di Peradilan Tata Usaha Negara. Yang dipersamakan dengan Keputusan Tata Usaha Negara yaitu Keputusan Tata Usaha Negara yang tidak ada wujudnya tetapi merupakan suatu sikap diam atau tidak mengeluarkan keputusan yang telah dimohonkan kepadanya sedangkan hal itu menjadi kewajibannya. Terhadap sikap badan atau pejabat Tata Usaha Negara tersebut dapat dijadikan objek gugatan diperadilan Tata Usaha Negara sebagaimana dalam Pasal 3 UU No. 5 Thn 1986 sebagaimana telah diubah dgn UU No. 51 thn 2009</a:t>
            </a:r>
          </a:p>
        </p:txBody>
      </p:sp>
    </p:spTree>
    <p:extLst>
      <p:ext uri="{BB962C8B-B14F-4D97-AF65-F5344CB8AC3E}">
        <p14:creationId xmlns:p14="http://schemas.microsoft.com/office/powerpoint/2010/main" val="18081838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02920" y="441960"/>
            <a:ext cx="10850880" cy="5735003"/>
          </a:xfrm>
        </p:spPr>
        <p:txBody>
          <a:bodyPr>
            <a:normAutofit/>
          </a:bodyPr>
          <a:lstStyle/>
          <a:p>
            <a:pPr algn="just"/>
            <a:r>
              <a:rPr lang="id-ID" dirty="0"/>
              <a:t>Sebelum Pengadilan TUN memutus sengketa TUN, ada upaya administratif sengketa TUN sesuai dengan Pasal 48 UU No.5 thn 1986</a:t>
            </a:r>
          </a:p>
          <a:p>
            <a:pPr algn="just"/>
            <a:r>
              <a:rPr lang="id-ID" dirty="0"/>
              <a:t>Pasal 48 UU No. 5 tahun 1986 menyatakan bahwa:</a:t>
            </a:r>
          </a:p>
          <a:p>
            <a:pPr marL="808038" indent="-274638" algn="just">
              <a:buNone/>
            </a:pPr>
            <a:r>
              <a:rPr lang="id-ID" b="1" i="1" dirty="0">
                <a:latin typeface="Calisto MT" panose="02040603050505030304" pitchFamily="18" charset="0"/>
              </a:rPr>
              <a:t>(1) </a:t>
            </a:r>
            <a:r>
              <a:rPr lang="id-ID" i="1" dirty="0">
                <a:latin typeface="Calisto MT" panose="02040603050505030304" pitchFamily="18" charset="0"/>
              </a:rPr>
              <a:t>Dalam hal suatu Badan atau Pejabat Tata Usaha Negara diberi wewenang oleh atau berdasarkan peraturan perundang-undangan untuk menyelesaikan secara administratif sengketa Tata Usaha Negara tertentu, maka batal atau tidak sah, dengan atau tanpa disertai tuntutan ganti rugi dan/administratif yang tersedia.</a:t>
            </a:r>
          </a:p>
          <a:p>
            <a:pPr marL="808038" indent="-274638" algn="just">
              <a:buNone/>
            </a:pPr>
            <a:r>
              <a:rPr lang="id-ID" i="1" dirty="0">
                <a:latin typeface="Calisto MT" panose="02040603050505030304" pitchFamily="18" charset="0"/>
              </a:rPr>
              <a:t>(2) Pengadilan baru berwenang memeriksa, memutus, dan menyelesaikan sengketa Tata Usaha Negara sebagaimana dimaksud dalam ayat (1) jika seluruh upaya administratif yang bersangkutan telah digunakan</a:t>
            </a:r>
          </a:p>
        </p:txBody>
      </p:sp>
    </p:spTree>
    <p:extLst>
      <p:ext uri="{BB962C8B-B14F-4D97-AF65-F5344CB8AC3E}">
        <p14:creationId xmlns:p14="http://schemas.microsoft.com/office/powerpoint/2010/main" val="426832936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48640" y="472440"/>
            <a:ext cx="10805160" cy="5704523"/>
          </a:xfrm>
        </p:spPr>
        <p:txBody>
          <a:bodyPr/>
          <a:lstStyle/>
          <a:p>
            <a:pPr algn="just"/>
            <a:r>
              <a:rPr lang="id-ID" b="1" dirty="0">
                <a:solidFill>
                  <a:srgbClr val="FF0000"/>
                </a:solidFill>
              </a:rPr>
              <a:t>Jika orang atau badan hukum perdata masih belum puas terhadap keputusan dari upaya administratif, Undang-Undang Nomor 5 Tahun 1986 jo. Undang-Undang Nomor 9 Tahun 2004  jo. Undang-Unang Nomor 51 Tahun 2009 memberikan petunjuk </a:t>
            </a:r>
            <a:r>
              <a:rPr lang="id-ID" dirty="0"/>
              <a:t>sebagaimana dalam Pasal 51 yang secara terbatas menentukan: </a:t>
            </a:r>
          </a:p>
          <a:p>
            <a:pPr marL="625475" indent="0" algn="just">
              <a:buNone/>
            </a:pPr>
            <a:r>
              <a:rPr lang="sv-SE" dirty="0"/>
              <a:t>ayat (3): Pengadilan Tinggi Tata Usaha Negara bertugas dan berwenang memutus dan menyelesaikan ditingkat pertama sengketa Tata Usaha Negara sebagaimana maksud Pasal 48 </a:t>
            </a:r>
            <a:endParaRPr lang="id-ID" dirty="0"/>
          </a:p>
          <a:p>
            <a:pPr marL="625475" indent="0" algn="just">
              <a:buNone/>
            </a:pPr>
            <a:r>
              <a:rPr lang="id-ID" dirty="0"/>
              <a:t>ayat (4): Terhadap putusan Pengadilan Tinggi Tata Usaha Negara sebagaimana dimaksud dalam ayat (3) dapat diajukan permohonan kasasi. </a:t>
            </a:r>
          </a:p>
        </p:txBody>
      </p:sp>
    </p:spTree>
    <p:extLst>
      <p:ext uri="{BB962C8B-B14F-4D97-AF65-F5344CB8AC3E}">
        <p14:creationId xmlns:p14="http://schemas.microsoft.com/office/powerpoint/2010/main" val="124706756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96240" y="365760"/>
            <a:ext cx="10957560" cy="5811203"/>
          </a:xfrm>
        </p:spPr>
        <p:txBody>
          <a:bodyPr>
            <a:normAutofit lnSpcReduction="10000"/>
          </a:bodyPr>
          <a:lstStyle/>
          <a:p>
            <a:r>
              <a:rPr lang="en-US" b="1" dirty="0" err="1"/>
              <a:t>Upaya</a:t>
            </a:r>
            <a:r>
              <a:rPr lang="en-US" b="1" dirty="0"/>
              <a:t> </a:t>
            </a:r>
            <a:r>
              <a:rPr lang="en-US" b="1" dirty="0" err="1"/>
              <a:t>Administratif</a:t>
            </a:r>
            <a:r>
              <a:rPr lang="en-US" b="1" dirty="0"/>
              <a:t> </a:t>
            </a:r>
            <a:r>
              <a:rPr lang="en-US" b="1" dirty="0" err="1"/>
              <a:t>dibedakan</a:t>
            </a:r>
            <a:r>
              <a:rPr lang="en-US" b="1" dirty="0"/>
              <a:t> </a:t>
            </a:r>
            <a:r>
              <a:rPr lang="en-US" b="1" dirty="0" err="1"/>
              <a:t>menjadi</a:t>
            </a:r>
            <a:r>
              <a:rPr lang="en-US" b="1" dirty="0"/>
              <a:t>:</a:t>
            </a:r>
          </a:p>
          <a:p>
            <a:pPr marL="514350" indent="-514350">
              <a:buAutoNum type="alphaLcPeriod"/>
            </a:pPr>
            <a:r>
              <a:rPr lang="id-ID" b="1" dirty="0"/>
              <a:t>Keberatan</a:t>
            </a:r>
            <a:endParaRPr lang="en-US" b="1" dirty="0"/>
          </a:p>
          <a:p>
            <a:pPr marL="533400" indent="0" algn="just">
              <a:buNone/>
            </a:pPr>
            <a:r>
              <a:rPr lang="id-ID" dirty="0"/>
              <a:t>Prosedur yang dapat ditempuh oleh seseorang atau badan hukum perdata yang tidak puas terhadap Keputusan KTUN, yang penyelesaian sengketa TUN sebagai akibat dikeluarkannya KTUN tersebut dilakukan sendiri oleh Badan atau Pejabat Tata Usaha Negara yang mengeluarkan KTUN yang dimaksud. </a:t>
            </a:r>
          </a:p>
          <a:p>
            <a:pPr marL="514350" indent="-514350" algn="just">
              <a:buNone/>
            </a:pPr>
            <a:r>
              <a:rPr lang="en-US" b="1" dirty="0"/>
              <a:t>b. </a:t>
            </a:r>
            <a:r>
              <a:rPr lang="id-ID" b="1" dirty="0"/>
              <a:t>Banding Administratif</a:t>
            </a:r>
          </a:p>
          <a:p>
            <a:pPr marL="514350" indent="19050" algn="just">
              <a:buNone/>
            </a:pPr>
            <a:r>
              <a:rPr lang="id-ID" dirty="0"/>
              <a:t>Banding administratif, yaitu prosedur yang dapat ditempuh oleh seseorang atau badan hukum perdata yang tidak puas terhadap KTUN, yang penyelesaian sengketa Tata Usaha Negara sebagai akibat dikeluarkannya KTUN tersebut, </a:t>
            </a:r>
            <a:r>
              <a:rPr lang="id-ID" b="1" dirty="0"/>
              <a:t>dilakukan oleh atasan dari Badan atau Pejabat Tata Usaha Negara yang mengeluarkan Keputusan Tata Usaha Negara atau instansi lain</a:t>
            </a:r>
            <a:r>
              <a:rPr lang="id-ID" dirty="0"/>
              <a:t> dari Badan atau Pejabat Tata Usaha Negara yang mengeluarkan KTUN</a:t>
            </a:r>
          </a:p>
          <a:p>
            <a:endParaRPr lang="id-ID" dirty="0"/>
          </a:p>
        </p:txBody>
      </p:sp>
    </p:spTree>
    <p:extLst>
      <p:ext uri="{BB962C8B-B14F-4D97-AF65-F5344CB8AC3E}">
        <p14:creationId xmlns:p14="http://schemas.microsoft.com/office/powerpoint/2010/main" val="116607272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11480" y="121920"/>
            <a:ext cx="11567160" cy="6324600"/>
          </a:xfrm>
        </p:spPr>
        <p:txBody>
          <a:bodyPr>
            <a:normAutofit fontScale="92500" lnSpcReduction="20000"/>
          </a:bodyPr>
          <a:lstStyle/>
          <a:p>
            <a:endParaRPr lang="id-ID" dirty="0"/>
          </a:p>
          <a:p>
            <a:r>
              <a:rPr lang="id-ID" dirty="0"/>
              <a:t>Berdasarkan Ketentuan Pasal 53 UU No. 5 thn 1986 bahwa</a:t>
            </a:r>
          </a:p>
          <a:p>
            <a:pPr marL="514350" indent="-514350" algn="just">
              <a:buAutoNum type="arabicParenBoth"/>
            </a:pPr>
            <a:r>
              <a:rPr lang="id-ID" dirty="0"/>
              <a:t>Seseorang atau badan hukum perdata yang merasa kepentingannya dirugikan oleh suatu Keputusan Tata Usaha Negara dapat </a:t>
            </a:r>
            <a:r>
              <a:rPr lang="id-ID" b="1" dirty="0">
                <a:solidFill>
                  <a:srgbClr val="FF0000"/>
                </a:solidFill>
              </a:rPr>
              <a:t>mengajukan gugatan tertulis kepada </a:t>
            </a:r>
            <a:r>
              <a:rPr lang="sv-SE" b="1" dirty="0">
                <a:solidFill>
                  <a:srgbClr val="FF0000"/>
                </a:solidFill>
              </a:rPr>
              <a:t>Pengadilan yang berwenang berisi tuntutan agar Keputusan Tata Usaha Negara</a:t>
            </a:r>
            <a:r>
              <a:rPr lang="id-ID" b="1" dirty="0">
                <a:solidFill>
                  <a:srgbClr val="FF0000"/>
                </a:solidFill>
              </a:rPr>
              <a:t> yang disengketakan itu dinyatakan batal atau tidak sah, dengan atau tanpa disertai </a:t>
            </a:r>
            <a:r>
              <a:rPr lang="fi-FI" b="1" dirty="0">
                <a:solidFill>
                  <a:srgbClr val="FF0000"/>
                </a:solidFill>
              </a:rPr>
              <a:t>tuntutan gati rugi dan/atau rehabilitasi.</a:t>
            </a:r>
            <a:endParaRPr lang="id-ID" b="1" dirty="0">
              <a:solidFill>
                <a:srgbClr val="FF0000"/>
              </a:solidFill>
            </a:endParaRPr>
          </a:p>
          <a:p>
            <a:pPr marL="514350" indent="-514350" algn="just">
              <a:buAutoNum type="arabicParenBoth"/>
            </a:pPr>
            <a:r>
              <a:rPr lang="sv-SE" dirty="0"/>
              <a:t>Alasan-alasan yang dapat digunakan dalam gugatan sebagaimana dimaksud dalam</a:t>
            </a:r>
            <a:r>
              <a:rPr lang="id-ID" dirty="0"/>
              <a:t> ayat (1) adalah :</a:t>
            </a:r>
          </a:p>
          <a:p>
            <a:pPr marL="1082675" indent="-514350">
              <a:buFont typeface="+mj-lt"/>
              <a:buAutoNum type="alphaLcPeriod"/>
            </a:pPr>
            <a:r>
              <a:rPr lang="id-ID" dirty="0"/>
              <a:t>Keputusan Tata Usaha Negara yang digugat itu bertentangan dengan peraturan perundang-undangan yang berlaku;</a:t>
            </a:r>
          </a:p>
          <a:p>
            <a:pPr marL="1082675" indent="-514350">
              <a:buFont typeface="+mj-lt"/>
              <a:buAutoNum type="alphaLcPeriod"/>
            </a:pPr>
            <a:r>
              <a:rPr lang="id-ID" dirty="0"/>
              <a:t>Badan atau Pejabat Tata Usaha Negara pada waktu mengeluarkan keputusan sebagaimana dimaksud dalam ayat (1) telah menggunakan wewenangnya untuk tujuan lain dari maksud diberikannya wewenang tersebut;</a:t>
            </a:r>
          </a:p>
          <a:p>
            <a:pPr marL="1082675" indent="-514350" algn="just">
              <a:buFont typeface="+mj-lt"/>
              <a:buAutoNum type="alphaLcPeriod"/>
            </a:pPr>
            <a:r>
              <a:rPr lang="id-ID" dirty="0"/>
              <a:t>Badan atau Pejabat Tata Usaha Negara pada waktu mengeluarkan atau tidak mengeluarkan keputusan sebagaimana dimaksud dalam ayat (1) setelah mempertimbangkan semua kepentingan yang tersangkut dengan keputsan itu seharusnya tidak sampai pada pengambilan atau tidak pengambilan keputusan tersebut</a:t>
            </a:r>
          </a:p>
        </p:txBody>
      </p:sp>
    </p:spTree>
    <p:extLst>
      <p:ext uri="{BB962C8B-B14F-4D97-AF65-F5344CB8AC3E}">
        <p14:creationId xmlns:p14="http://schemas.microsoft.com/office/powerpoint/2010/main" val="387169027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374</TotalTime>
  <Words>1857</Words>
  <Application>Microsoft Office PowerPoint</Application>
  <PresentationFormat>Widescreen</PresentationFormat>
  <Paragraphs>103</Paragraphs>
  <Slides>19</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19</vt:i4>
      </vt:variant>
    </vt:vector>
  </HeadingPairs>
  <TitlesOfParts>
    <vt:vector size="24" baseType="lpstr">
      <vt:lpstr>Arial</vt:lpstr>
      <vt:lpstr>Calibri</vt:lpstr>
      <vt:lpstr>Calibri Light</vt:lpstr>
      <vt:lpstr>Calisto MT</vt:lpstr>
      <vt:lpstr>Office Theme</vt:lpstr>
      <vt:lpstr>SENGKETA TATA USAHA NEGARA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SENGKETA TATA USAHA NEGARA MEREK GEPREK BENSU</dc:title>
  <dc:creator>Windows User</dc:creator>
  <cp:lastModifiedBy>ASUS N6N0CV166416259</cp:lastModifiedBy>
  <cp:revision>39</cp:revision>
  <dcterms:created xsi:type="dcterms:W3CDTF">2021-02-07T23:37:11Z</dcterms:created>
  <dcterms:modified xsi:type="dcterms:W3CDTF">2025-10-13T05:55:59Z</dcterms:modified>
</cp:coreProperties>
</file>