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59C826-2551-44DA-9C1C-051F22C74FD0}" v="13" dt="2025-10-13T02:40:09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N6N0CV166416259" userId="9182d95b41217a62" providerId="LiveId" clId="{AA151226-94B1-4DAE-9086-F4F4A316AD29}"/>
    <pc:docChg chg="undo custSel addSld delSld modSld">
      <pc:chgData name="ASUS N6N0CV166416259" userId="9182d95b41217a62" providerId="LiveId" clId="{AA151226-94B1-4DAE-9086-F4F4A316AD29}" dt="2025-10-13T02:49:17.835" v="382" actId="122"/>
      <pc:docMkLst>
        <pc:docMk/>
      </pc:docMkLst>
      <pc:sldChg chg="modSp mod">
        <pc:chgData name="ASUS N6N0CV166416259" userId="9182d95b41217a62" providerId="LiveId" clId="{AA151226-94B1-4DAE-9086-F4F4A316AD29}" dt="2025-10-13T02:49:17.835" v="382" actId="122"/>
        <pc:sldMkLst>
          <pc:docMk/>
          <pc:sldMk cId="763406691" sldId="256"/>
        </pc:sldMkLst>
        <pc:spChg chg="mod">
          <ac:chgData name="ASUS N6N0CV166416259" userId="9182d95b41217a62" providerId="LiveId" clId="{AA151226-94B1-4DAE-9086-F4F4A316AD29}" dt="2025-10-13T02:49:17.835" v="382" actId="122"/>
          <ac:spMkLst>
            <pc:docMk/>
            <pc:sldMk cId="763406691" sldId="256"/>
            <ac:spMk id="2" creationId="{7CB1BB48-1419-7914-482F-72E007E448A5}"/>
          </ac:spMkLst>
        </pc:spChg>
      </pc:sldChg>
      <pc:sldChg chg="add del">
        <pc:chgData name="ASUS N6N0CV166416259" userId="9182d95b41217a62" providerId="LiveId" clId="{AA151226-94B1-4DAE-9086-F4F4A316AD29}" dt="2025-10-13T02:34:10.458" v="296" actId="2696"/>
        <pc:sldMkLst>
          <pc:docMk/>
          <pc:sldMk cId="2117170692" sldId="257"/>
        </pc:sldMkLst>
      </pc:sldChg>
      <pc:sldChg chg="delSp modSp mod">
        <pc:chgData name="ASUS N6N0CV166416259" userId="9182d95b41217a62" providerId="LiveId" clId="{AA151226-94B1-4DAE-9086-F4F4A316AD29}" dt="2025-10-13T02:34:01.351" v="294" actId="403"/>
        <pc:sldMkLst>
          <pc:docMk/>
          <pc:sldMk cId="3492870703" sldId="258"/>
        </pc:sldMkLst>
        <pc:spChg chg="mod">
          <ac:chgData name="ASUS N6N0CV166416259" userId="9182d95b41217a62" providerId="LiveId" clId="{AA151226-94B1-4DAE-9086-F4F4A316AD29}" dt="2025-10-13T02:34:01.351" v="294" actId="403"/>
          <ac:spMkLst>
            <pc:docMk/>
            <pc:sldMk cId="3492870703" sldId="258"/>
            <ac:spMk id="6" creationId="{EDC07984-8600-987F-718B-209645157127}"/>
          </ac:spMkLst>
        </pc:spChg>
        <pc:spChg chg="del">
          <ac:chgData name="ASUS N6N0CV166416259" userId="9182d95b41217a62" providerId="LiveId" clId="{AA151226-94B1-4DAE-9086-F4F4A316AD29}" dt="2025-10-13T02:33:54.302" v="291" actId="478"/>
          <ac:spMkLst>
            <pc:docMk/>
            <pc:sldMk cId="3492870703" sldId="258"/>
            <ac:spMk id="7" creationId="{CC981F29-50B5-5949-3718-BFFC1DFBCC17}"/>
          </ac:spMkLst>
        </pc:spChg>
      </pc:sldChg>
      <pc:sldChg chg="modSp new mod">
        <pc:chgData name="ASUS N6N0CV166416259" userId="9182d95b41217a62" providerId="LiveId" clId="{AA151226-94B1-4DAE-9086-F4F4A316AD29}" dt="2025-10-13T02:27:18.790" v="59" actId="403"/>
        <pc:sldMkLst>
          <pc:docMk/>
          <pc:sldMk cId="1407616321" sldId="259"/>
        </pc:sldMkLst>
        <pc:spChg chg="mod">
          <ac:chgData name="ASUS N6N0CV166416259" userId="9182d95b41217a62" providerId="LiveId" clId="{AA151226-94B1-4DAE-9086-F4F4A316AD29}" dt="2025-10-13T02:26:12.606" v="32" actId="20577"/>
          <ac:spMkLst>
            <pc:docMk/>
            <pc:sldMk cId="1407616321" sldId="259"/>
            <ac:spMk id="2" creationId="{47C1327D-F4E6-09C6-BF58-FC68C102459E}"/>
          </ac:spMkLst>
        </pc:spChg>
        <pc:spChg chg="mod">
          <ac:chgData name="ASUS N6N0CV166416259" userId="9182d95b41217a62" providerId="LiveId" clId="{AA151226-94B1-4DAE-9086-F4F4A316AD29}" dt="2025-10-13T02:26:26.354" v="43" actId="20577"/>
          <ac:spMkLst>
            <pc:docMk/>
            <pc:sldMk cId="1407616321" sldId="259"/>
            <ac:spMk id="3" creationId="{7B07814C-B3DE-5945-31F5-6CD8B31540FF}"/>
          </ac:spMkLst>
        </pc:spChg>
        <pc:spChg chg="mod">
          <ac:chgData name="ASUS N6N0CV166416259" userId="9182d95b41217a62" providerId="LiveId" clId="{AA151226-94B1-4DAE-9086-F4F4A316AD29}" dt="2025-10-13T02:27:18.790" v="59" actId="403"/>
          <ac:spMkLst>
            <pc:docMk/>
            <pc:sldMk cId="1407616321" sldId="259"/>
            <ac:spMk id="4" creationId="{1815A7C8-CB44-3979-BE2F-C08E16F5FB3B}"/>
          </ac:spMkLst>
        </pc:spChg>
      </pc:sldChg>
      <pc:sldChg chg="delSp modSp new mod">
        <pc:chgData name="ASUS N6N0CV166416259" userId="9182d95b41217a62" providerId="LiveId" clId="{AA151226-94B1-4DAE-9086-F4F4A316AD29}" dt="2025-10-13T02:28:33.816" v="115" actId="27636"/>
        <pc:sldMkLst>
          <pc:docMk/>
          <pc:sldMk cId="3743902711" sldId="260"/>
        </pc:sldMkLst>
        <pc:spChg chg="del">
          <ac:chgData name="ASUS N6N0CV166416259" userId="9182d95b41217a62" providerId="LiveId" clId="{AA151226-94B1-4DAE-9086-F4F4A316AD29}" dt="2025-10-13T02:27:49.787" v="64" actId="478"/>
          <ac:spMkLst>
            <pc:docMk/>
            <pc:sldMk cId="3743902711" sldId="260"/>
            <ac:spMk id="2" creationId="{7D89633D-6313-40DA-A48F-0DDDCBECF243}"/>
          </ac:spMkLst>
        </pc:spChg>
        <pc:spChg chg="mod">
          <ac:chgData name="ASUS N6N0CV166416259" userId="9182d95b41217a62" providerId="LiveId" clId="{AA151226-94B1-4DAE-9086-F4F4A316AD29}" dt="2025-10-13T02:28:33.816" v="114" actId="27636"/>
          <ac:spMkLst>
            <pc:docMk/>
            <pc:sldMk cId="3743902711" sldId="260"/>
            <ac:spMk id="3" creationId="{AABADA68-B102-D198-1F00-A67D4074EFE4}"/>
          </ac:spMkLst>
        </pc:spChg>
        <pc:spChg chg="mod">
          <ac:chgData name="ASUS N6N0CV166416259" userId="9182d95b41217a62" providerId="LiveId" clId="{AA151226-94B1-4DAE-9086-F4F4A316AD29}" dt="2025-10-13T02:28:33.816" v="115" actId="27636"/>
          <ac:spMkLst>
            <pc:docMk/>
            <pc:sldMk cId="3743902711" sldId="260"/>
            <ac:spMk id="4" creationId="{C3CB90CD-8458-BC53-8650-95BA38E55D71}"/>
          </ac:spMkLst>
        </pc:spChg>
      </pc:sldChg>
      <pc:sldChg chg="delSp modSp new mod">
        <pc:chgData name="ASUS N6N0CV166416259" userId="9182d95b41217a62" providerId="LiveId" clId="{AA151226-94B1-4DAE-9086-F4F4A316AD29}" dt="2025-10-13T02:30:46.477" v="180" actId="14100"/>
        <pc:sldMkLst>
          <pc:docMk/>
          <pc:sldMk cId="3649267416" sldId="261"/>
        </pc:sldMkLst>
        <pc:spChg chg="del">
          <ac:chgData name="ASUS N6N0CV166416259" userId="9182d95b41217a62" providerId="LiveId" clId="{AA151226-94B1-4DAE-9086-F4F4A316AD29}" dt="2025-10-13T02:29:23.979" v="122" actId="478"/>
          <ac:spMkLst>
            <pc:docMk/>
            <pc:sldMk cId="3649267416" sldId="261"/>
            <ac:spMk id="2" creationId="{EA8E5090-142C-C091-B0FE-FDF7E3893BB0}"/>
          </ac:spMkLst>
        </pc:spChg>
        <pc:spChg chg="mod">
          <ac:chgData name="ASUS N6N0CV166416259" userId="9182d95b41217a62" providerId="LiveId" clId="{AA151226-94B1-4DAE-9086-F4F4A316AD29}" dt="2025-10-13T02:30:41.179" v="178" actId="27636"/>
          <ac:spMkLst>
            <pc:docMk/>
            <pc:sldMk cId="3649267416" sldId="261"/>
            <ac:spMk id="3" creationId="{85ED3378-43D7-9982-5F26-13A069C1343B}"/>
          </ac:spMkLst>
        </pc:spChg>
        <pc:spChg chg="mod">
          <ac:chgData name="ASUS N6N0CV166416259" userId="9182d95b41217a62" providerId="LiveId" clId="{AA151226-94B1-4DAE-9086-F4F4A316AD29}" dt="2025-10-13T02:30:46.477" v="180" actId="14100"/>
          <ac:spMkLst>
            <pc:docMk/>
            <pc:sldMk cId="3649267416" sldId="261"/>
            <ac:spMk id="4" creationId="{B2C45523-F41D-1BF4-8E50-5090C512A4E5}"/>
          </ac:spMkLst>
        </pc:spChg>
      </pc:sldChg>
      <pc:sldChg chg="delSp modSp new mod">
        <pc:chgData name="ASUS N6N0CV166416259" userId="9182d95b41217a62" providerId="LiveId" clId="{AA151226-94B1-4DAE-9086-F4F4A316AD29}" dt="2025-10-13T02:32:29.612" v="234" actId="27636"/>
        <pc:sldMkLst>
          <pc:docMk/>
          <pc:sldMk cId="1432266043" sldId="262"/>
        </pc:sldMkLst>
        <pc:spChg chg="del">
          <ac:chgData name="ASUS N6N0CV166416259" userId="9182d95b41217a62" providerId="LiveId" clId="{AA151226-94B1-4DAE-9086-F4F4A316AD29}" dt="2025-10-13T02:31:25.934" v="185" actId="478"/>
          <ac:spMkLst>
            <pc:docMk/>
            <pc:sldMk cId="1432266043" sldId="262"/>
            <ac:spMk id="2" creationId="{A68BCF02-B5D2-158C-8DB3-CA4D586DCE5D}"/>
          </ac:spMkLst>
        </pc:spChg>
        <pc:spChg chg="mod">
          <ac:chgData name="ASUS N6N0CV166416259" userId="9182d95b41217a62" providerId="LiveId" clId="{AA151226-94B1-4DAE-9086-F4F4A316AD29}" dt="2025-10-13T02:32:29.612" v="234" actId="27636"/>
          <ac:spMkLst>
            <pc:docMk/>
            <pc:sldMk cId="1432266043" sldId="262"/>
            <ac:spMk id="3" creationId="{9C2F63AC-ECA6-F2B9-9BC6-BFB298F9BBF3}"/>
          </ac:spMkLst>
        </pc:spChg>
        <pc:spChg chg="mod">
          <ac:chgData name="ASUS N6N0CV166416259" userId="9182d95b41217a62" providerId="LiveId" clId="{AA151226-94B1-4DAE-9086-F4F4A316AD29}" dt="2025-10-13T02:32:29.612" v="233" actId="27636"/>
          <ac:spMkLst>
            <pc:docMk/>
            <pc:sldMk cId="1432266043" sldId="262"/>
            <ac:spMk id="4" creationId="{A3AB8327-FACB-782F-EA20-C96ED9B7A143}"/>
          </ac:spMkLst>
        </pc:spChg>
      </pc:sldChg>
      <pc:sldChg chg="delSp modSp new mod">
        <pc:chgData name="ASUS N6N0CV166416259" userId="9182d95b41217a62" providerId="LiveId" clId="{AA151226-94B1-4DAE-9086-F4F4A316AD29}" dt="2025-10-13T02:33:36.866" v="290" actId="27636"/>
        <pc:sldMkLst>
          <pc:docMk/>
          <pc:sldMk cId="3974871396" sldId="263"/>
        </pc:sldMkLst>
        <pc:spChg chg="del">
          <ac:chgData name="ASUS N6N0CV166416259" userId="9182d95b41217a62" providerId="LiveId" clId="{AA151226-94B1-4DAE-9086-F4F4A316AD29}" dt="2025-10-13T02:32:58.284" v="239" actId="478"/>
          <ac:spMkLst>
            <pc:docMk/>
            <pc:sldMk cId="3974871396" sldId="263"/>
            <ac:spMk id="2" creationId="{80EF8612-8806-94F0-5634-99E5CFCFFF61}"/>
          </ac:spMkLst>
        </pc:spChg>
        <pc:spChg chg="mod">
          <ac:chgData name="ASUS N6N0CV166416259" userId="9182d95b41217a62" providerId="LiveId" clId="{AA151226-94B1-4DAE-9086-F4F4A316AD29}" dt="2025-10-13T02:33:36.866" v="290" actId="27636"/>
          <ac:spMkLst>
            <pc:docMk/>
            <pc:sldMk cId="3974871396" sldId="263"/>
            <ac:spMk id="3" creationId="{926F5D4D-1EC5-36AA-2FED-955970BB2042}"/>
          </ac:spMkLst>
        </pc:spChg>
        <pc:spChg chg="mod">
          <ac:chgData name="ASUS N6N0CV166416259" userId="9182d95b41217a62" providerId="LiveId" clId="{AA151226-94B1-4DAE-9086-F4F4A316AD29}" dt="2025-10-13T02:33:36.862" v="289" actId="27636"/>
          <ac:spMkLst>
            <pc:docMk/>
            <pc:sldMk cId="3974871396" sldId="263"/>
            <ac:spMk id="4" creationId="{867EA5AC-463F-BAE7-ED11-FEECCCCE473A}"/>
          </ac:spMkLst>
        </pc:spChg>
      </pc:sldChg>
      <pc:sldChg chg="delSp modSp new mod">
        <pc:chgData name="ASUS N6N0CV166416259" userId="9182d95b41217a62" providerId="LiveId" clId="{AA151226-94B1-4DAE-9086-F4F4A316AD29}" dt="2025-10-13T02:40:19.511" v="346" actId="123"/>
        <pc:sldMkLst>
          <pc:docMk/>
          <pc:sldMk cId="635419101" sldId="264"/>
        </pc:sldMkLst>
        <pc:spChg chg="del">
          <ac:chgData name="ASUS N6N0CV166416259" userId="9182d95b41217a62" providerId="LiveId" clId="{AA151226-94B1-4DAE-9086-F4F4A316AD29}" dt="2025-10-13T02:39:45.139" v="301" actId="478"/>
          <ac:spMkLst>
            <pc:docMk/>
            <pc:sldMk cId="635419101" sldId="264"/>
            <ac:spMk id="2" creationId="{5346FF49-AA57-A28D-B75E-55E02CAEF5E0}"/>
          </ac:spMkLst>
        </pc:spChg>
        <pc:spChg chg="mod">
          <ac:chgData name="ASUS N6N0CV166416259" userId="9182d95b41217a62" providerId="LiveId" clId="{AA151226-94B1-4DAE-9086-F4F4A316AD29}" dt="2025-10-13T02:40:15.164" v="340" actId="27636"/>
          <ac:spMkLst>
            <pc:docMk/>
            <pc:sldMk cId="635419101" sldId="264"/>
            <ac:spMk id="3" creationId="{55448AFD-E8A8-2996-1F50-E651CE6EE84B}"/>
          </ac:spMkLst>
        </pc:spChg>
        <pc:spChg chg="mod">
          <ac:chgData name="ASUS N6N0CV166416259" userId="9182d95b41217a62" providerId="LiveId" clId="{AA151226-94B1-4DAE-9086-F4F4A316AD29}" dt="2025-10-13T02:40:19.511" v="346" actId="123"/>
          <ac:spMkLst>
            <pc:docMk/>
            <pc:sldMk cId="635419101" sldId="264"/>
            <ac:spMk id="4" creationId="{EED337AE-0F18-F5D5-746A-2B59F00B5AD8}"/>
          </ac:spMkLst>
        </pc:spChg>
      </pc:sldChg>
      <pc:sldChg chg="new del">
        <pc:chgData name="ASUS N6N0CV166416259" userId="9182d95b41217a62" providerId="LiveId" clId="{AA151226-94B1-4DAE-9086-F4F4A316AD29}" dt="2025-10-13T02:48:38.920" v="348" actId="47"/>
        <pc:sldMkLst>
          <pc:docMk/>
          <pc:sldMk cId="685301369" sldId="265"/>
        </pc:sldMkLst>
      </pc:sldChg>
      <pc:sldChg chg="delSp modSp new mod">
        <pc:chgData name="ASUS N6N0CV166416259" userId="9182d95b41217a62" providerId="LiveId" clId="{AA151226-94B1-4DAE-9086-F4F4A316AD29}" dt="2025-10-13T02:48:54.783" v="366" actId="20577"/>
        <pc:sldMkLst>
          <pc:docMk/>
          <pc:sldMk cId="2968804159" sldId="265"/>
        </pc:sldMkLst>
        <pc:spChg chg="mod">
          <ac:chgData name="ASUS N6N0CV166416259" userId="9182d95b41217a62" providerId="LiveId" clId="{AA151226-94B1-4DAE-9086-F4F4A316AD29}" dt="2025-10-13T02:48:54.783" v="366" actId="20577"/>
          <ac:spMkLst>
            <pc:docMk/>
            <pc:sldMk cId="2968804159" sldId="265"/>
            <ac:spMk id="2" creationId="{09397177-C93B-E476-3DBC-48E9D9DBF4EA}"/>
          </ac:spMkLst>
        </pc:spChg>
        <pc:spChg chg="del">
          <ac:chgData name="ASUS N6N0CV166416259" userId="9182d95b41217a62" providerId="LiveId" clId="{AA151226-94B1-4DAE-9086-F4F4A316AD29}" dt="2025-10-13T02:48:43.932" v="350" actId="478"/>
          <ac:spMkLst>
            <pc:docMk/>
            <pc:sldMk cId="2968804159" sldId="265"/>
            <ac:spMk id="3" creationId="{9F3B9866-F92A-D362-B7B3-79EA52766BB0}"/>
          </ac:spMkLst>
        </pc:spChg>
        <pc:spChg chg="del">
          <ac:chgData name="ASUS N6N0CV166416259" userId="9182d95b41217a62" providerId="LiveId" clId="{AA151226-94B1-4DAE-9086-F4F4A316AD29}" dt="2025-10-13T02:48:46.202" v="351" actId="478"/>
          <ac:spMkLst>
            <pc:docMk/>
            <pc:sldMk cId="2968804159" sldId="265"/>
            <ac:spMk id="4" creationId="{80BB206D-CD93-6DFD-33A3-FBB07D7021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78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36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8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17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9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1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8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22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4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69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4825F7A-5A58-47C1-A993-D12F533EB0C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8791252-2435-4FEC-B8A0-A380F6C379B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38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1BB48-1419-7914-482F-72E007E44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negara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7098EF-6CC3-EA6C-FC36-FE4C7A3875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M. Citra Ramadhan, SH.MH</a:t>
            </a:r>
          </a:p>
          <a:p>
            <a:r>
              <a:rPr lang="en-US" dirty="0"/>
              <a:t>Dr. M. </a:t>
            </a:r>
            <a:r>
              <a:rPr lang="en-US" dirty="0" err="1"/>
              <a:t>Yusrizal</a:t>
            </a:r>
            <a:r>
              <a:rPr lang="en-US" dirty="0"/>
              <a:t> AS, SH.MH</a:t>
            </a:r>
          </a:p>
          <a:p>
            <a:r>
              <a:rPr lang="en-US" dirty="0" err="1"/>
              <a:t>Fakultas</a:t>
            </a:r>
            <a:r>
              <a:rPr lang="en-US" dirty="0"/>
              <a:t> Hukum</a:t>
            </a:r>
          </a:p>
          <a:p>
            <a:r>
              <a:rPr lang="en-US" dirty="0"/>
              <a:t>UMA, 2025</a:t>
            </a:r>
          </a:p>
        </p:txBody>
      </p:sp>
    </p:spTree>
    <p:extLst>
      <p:ext uri="{BB962C8B-B14F-4D97-AF65-F5344CB8AC3E}">
        <p14:creationId xmlns:p14="http://schemas.microsoft.com/office/powerpoint/2010/main" val="763406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97177-C93B-E476-3DBC-48E9D9DBF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terimakasih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04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D0F339-5ED1-05A3-99FF-D7FC0C903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ptun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1A4581-B962-EF4D-3DA3-3433F1CA76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PTUN di Indonesia memiliki peran penting dalam mengawasi tindakan administrasi </a:t>
            </a:r>
            <a:r>
              <a:rPr lang="en-US" dirty="0" err="1"/>
              <a:t>pemerintah</a:t>
            </a:r>
            <a:r>
              <a:rPr lang="en-US" dirty="0"/>
              <a:t> agar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, PTUN </a:t>
            </a:r>
            <a:r>
              <a:rPr lang="sv-SE" dirty="0"/>
              <a:t>terus mengalami perkembangan baik dari segi regulasi maupun praktik peradilan. Peradilan </a:t>
            </a:r>
            <a:r>
              <a:rPr lang="en-US" dirty="0"/>
              <a:t>TUN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di Indonesia yang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negara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negara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33F9A-F076-0348-D780-B3AEED6CDA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PTUN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pengawas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keputusan-keputusan</a:t>
            </a:r>
            <a:r>
              <a:rPr lang="en-US" sz="2000" dirty="0"/>
              <a:t> yang </a:t>
            </a:r>
            <a:r>
              <a:rPr lang="en-US" sz="2000" dirty="0" err="1"/>
              <a:t>dikeluarkan</a:t>
            </a:r>
            <a:r>
              <a:rPr lang="en-US" sz="2000" dirty="0"/>
              <a:t> oleh </a:t>
            </a:r>
            <a:r>
              <a:rPr lang="en-US" sz="2000" dirty="0" err="1"/>
              <a:t>pejabat</a:t>
            </a:r>
            <a:r>
              <a:rPr lang="en-US" sz="2000" dirty="0"/>
              <a:t> </a:t>
            </a:r>
            <a:r>
              <a:rPr lang="en-US" sz="2000" dirty="0" err="1"/>
              <a:t>administrasi</a:t>
            </a:r>
            <a:r>
              <a:rPr lang="en-US" sz="2000" dirty="0"/>
              <a:t> negara agar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asas-asas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. </a:t>
            </a: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Peradilan</a:t>
            </a:r>
            <a:r>
              <a:rPr lang="en-US" sz="2000" dirty="0"/>
              <a:t> TUN, </a:t>
            </a:r>
            <a:r>
              <a:rPr lang="en-US" sz="2000" dirty="0" err="1"/>
              <a:t>penyelesaian</a:t>
            </a:r>
            <a:r>
              <a:rPr lang="en-US" sz="2000" dirty="0"/>
              <a:t> </a:t>
            </a:r>
            <a:r>
              <a:rPr lang="en-US" sz="2000" dirty="0" err="1"/>
              <a:t>sengketa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negara dan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mekanisme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. 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administrasi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digugat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penyalahgunaan</a:t>
            </a:r>
            <a:r>
              <a:rPr lang="en-US" sz="2000" dirty="0"/>
              <a:t> </a:t>
            </a:r>
            <a:r>
              <a:rPr lang="en-US" sz="2000" dirty="0" err="1"/>
              <a:t>wewenang</a:t>
            </a:r>
            <a:r>
              <a:rPr lang="en-US" sz="2000" dirty="0"/>
              <a:t> oleh </a:t>
            </a:r>
            <a:r>
              <a:rPr lang="en-US" sz="2000" dirty="0" err="1"/>
              <a:t>pejabat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717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E400F-03F7-1AC1-3CF2-85E088450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C07984-8600-987F-718B-209645157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9720071" cy="402336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err="1"/>
              <a:t>Sumber</a:t>
            </a:r>
            <a:r>
              <a:rPr lang="en-US" sz="2800" b="1" dirty="0"/>
              <a:t> Hukum </a:t>
            </a:r>
            <a:r>
              <a:rPr lang="en-US" sz="2800" b="1" dirty="0" err="1"/>
              <a:t>Formil</a:t>
            </a:r>
            <a:endParaRPr lang="en-US" sz="2800" b="1" dirty="0"/>
          </a:p>
          <a:p>
            <a:pPr algn="just"/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di mana </a:t>
            </a:r>
            <a:r>
              <a:rPr lang="en-US" sz="2800" dirty="0" err="1"/>
              <a:t>aturan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ditemukan</a:t>
            </a:r>
            <a:r>
              <a:rPr lang="en-US" sz="2800" dirty="0"/>
              <a:t> (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, </a:t>
            </a:r>
            <a:r>
              <a:rPr lang="en-US" sz="2800" dirty="0" err="1"/>
              <a:t>peraturan</a:t>
            </a:r>
            <a:r>
              <a:rPr lang="en-US" sz="2800" dirty="0"/>
              <a:t>, </a:t>
            </a:r>
            <a:r>
              <a:rPr lang="en-US" sz="2800" dirty="0" err="1"/>
              <a:t>yurisprudensi</a:t>
            </a:r>
            <a:endParaRPr lang="en-US" sz="2800" dirty="0"/>
          </a:p>
          <a:p>
            <a:pPr algn="just"/>
            <a:r>
              <a:rPr lang="en-US" sz="2800" b="1" dirty="0" err="1"/>
              <a:t>Sumber</a:t>
            </a:r>
            <a:r>
              <a:rPr lang="en-US" sz="2800" b="1" dirty="0"/>
              <a:t> </a:t>
            </a: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en-US" sz="2800" b="1" dirty="0" err="1"/>
              <a:t>materil</a:t>
            </a:r>
            <a:endParaRPr lang="en-US" sz="2800" b="1" dirty="0"/>
          </a:p>
          <a:p>
            <a:pPr algn="just"/>
            <a:r>
              <a:rPr lang="en-US" sz="2800" dirty="0"/>
              <a:t>Faktor-</a:t>
            </a:r>
            <a:r>
              <a:rPr lang="en-US" sz="2800" dirty="0" err="1"/>
              <a:t>faktor</a:t>
            </a:r>
            <a:r>
              <a:rPr lang="en-US" sz="2800" dirty="0"/>
              <a:t> yang </a:t>
            </a:r>
            <a:r>
              <a:rPr lang="en-US" sz="2800" dirty="0" err="1"/>
              <a:t>memengaruhi</a:t>
            </a:r>
            <a:r>
              <a:rPr lang="en-US" sz="2800" dirty="0"/>
              <a:t> </a:t>
            </a:r>
            <a:r>
              <a:rPr lang="en-US" sz="2800" dirty="0" err="1"/>
              <a:t>pembentukan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(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, </a:t>
            </a:r>
            <a:r>
              <a:rPr lang="en-US" sz="2800" dirty="0" err="1"/>
              <a:t>politik</a:t>
            </a:r>
            <a:r>
              <a:rPr lang="en-US" sz="2800" dirty="0"/>
              <a:t>, </a:t>
            </a:r>
            <a:r>
              <a:rPr lang="en-US" sz="2800" dirty="0" err="1"/>
              <a:t>ekonomi</a:t>
            </a:r>
            <a:r>
              <a:rPr lang="en-US" sz="2800" dirty="0"/>
              <a:t>, </a:t>
            </a:r>
            <a:r>
              <a:rPr lang="en-US" sz="2800" dirty="0" err="1"/>
              <a:t>budaya</a:t>
            </a:r>
            <a:r>
              <a:rPr lang="en-US" sz="2800" dirty="0"/>
              <a:t>, dan agama).</a:t>
            </a:r>
          </a:p>
        </p:txBody>
      </p:sp>
    </p:spTree>
    <p:extLst>
      <p:ext uri="{BB962C8B-B14F-4D97-AF65-F5344CB8AC3E}">
        <p14:creationId xmlns:p14="http://schemas.microsoft.com/office/powerpoint/2010/main" val="3492870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1327D-F4E6-09C6-BF58-FC68C102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Dasar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ptun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7814C-B3DE-5945-31F5-6CD8B31540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Pasal 24A dan 24C UUD NRI 1945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Undang-Undang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 5 </a:t>
            </a:r>
            <a:r>
              <a:rPr lang="en-US" b="1" dirty="0" err="1"/>
              <a:t>Tahun</a:t>
            </a:r>
            <a:r>
              <a:rPr lang="en-US" b="1" dirty="0"/>
              <a:t> 1986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Tata Usaha Negara.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Undang-Undang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 9 </a:t>
            </a:r>
            <a:r>
              <a:rPr lang="en-US" b="1" dirty="0" err="1"/>
              <a:t>Tahun</a:t>
            </a:r>
            <a:r>
              <a:rPr lang="en-US" b="1" dirty="0"/>
              <a:t> 2004</a:t>
            </a:r>
            <a:r>
              <a:rPr lang="en-US" dirty="0"/>
              <a:t> (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UU No. 5/1986).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Undang-Undang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 51 </a:t>
            </a:r>
            <a:r>
              <a:rPr lang="en-US" b="1" dirty="0" err="1"/>
              <a:t>Tahun</a:t>
            </a:r>
            <a:r>
              <a:rPr lang="en-US" b="1" dirty="0"/>
              <a:t> 2009</a:t>
            </a:r>
            <a:r>
              <a:rPr lang="en-US" dirty="0"/>
              <a:t> (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UU No. 5/1986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15A7C8-CB44-3979-BE2F-C08E16F5F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5715000" cy="402336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Undang-Undang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bertujuan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 </a:t>
            </a:r>
            <a:r>
              <a:rPr lang="en-US" sz="2800" dirty="0" err="1"/>
              <a:t>pejabat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yang </a:t>
            </a:r>
            <a:r>
              <a:rPr lang="en-US" sz="2800" dirty="0" err="1"/>
              <a:t>dianggap</a:t>
            </a:r>
            <a:r>
              <a:rPr lang="en-US" sz="2800" dirty="0"/>
              <a:t> </a:t>
            </a:r>
            <a:r>
              <a:rPr lang="en-US" sz="2800" dirty="0" err="1"/>
              <a:t>merugikan</a:t>
            </a:r>
            <a:r>
              <a:rPr lang="en-US" sz="2800" dirty="0"/>
              <a:t>. Selain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en-US" sz="2800" dirty="0" err="1"/>
              <a:t>undang-undang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juga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mekanisme</a:t>
            </a:r>
            <a:r>
              <a:rPr lang="en-US" sz="2800" dirty="0"/>
              <a:t> </a:t>
            </a:r>
            <a:r>
              <a:rPr lang="en-US" sz="2800" dirty="0" err="1"/>
              <a:t>penyelesaian</a:t>
            </a:r>
            <a:r>
              <a:rPr lang="en-US" sz="2800" dirty="0"/>
              <a:t> </a:t>
            </a:r>
            <a:r>
              <a:rPr lang="en-US" sz="2800" dirty="0" err="1"/>
              <a:t>sengketa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PTUN agar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keadilan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7616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ADA68-B102-D198-1F00-A67D4074E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868680"/>
            <a:ext cx="4754880" cy="544068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/>
              <a:t>Pada </a:t>
            </a:r>
            <a:r>
              <a:rPr lang="en-US" sz="3200" dirty="0" err="1"/>
              <a:t>tahun</a:t>
            </a:r>
            <a:r>
              <a:rPr lang="en-US" sz="3200" dirty="0"/>
              <a:t> 2009, </a:t>
            </a:r>
            <a:r>
              <a:rPr lang="en-US" sz="3200" dirty="0" err="1"/>
              <a:t>lahir</a:t>
            </a:r>
            <a:r>
              <a:rPr lang="en-US" sz="3200" dirty="0"/>
              <a:t> </a:t>
            </a:r>
            <a:r>
              <a:rPr lang="en-US" sz="3200" dirty="0" err="1"/>
              <a:t>Undang-Undang</a:t>
            </a:r>
            <a:r>
              <a:rPr lang="en-US" sz="3200" dirty="0"/>
              <a:t> </a:t>
            </a:r>
            <a:r>
              <a:rPr lang="en-US" sz="3200" dirty="0" err="1"/>
              <a:t>Nomor</a:t>
            </a:r>
            <a:r>
              <a:rPr lang="en-US" sz="3200" dirty="0"/>
              <a:t> 51 </a:t>
            </a:r>
            <a:r>
              <a:rPr lang="en-US" sz="3200" dirty="0" err="1"/>
              <a:t>Tahun</a:t>
            </a:r>
            <a:r>
              <a:rPr lang="en-US" sz="3200" dirty="0"/>
              <a:t> 2009 yang </a:t>
            </a:r>
            <a:r>
              <a:rPr lang="en-US" sz="3200" dirty="0" err="1"/>
              <a:t>semakin</a:t>
            </a:r>
            <a:r>
              <a:rPr lang="en-US" sz="3200" dirty="0"/>
              <a:t> </a:t>
            </a:r>
            <a:r>
              <a:rPr lang="en-US" sz="3200" dirty="0" err="1"/>
              <a:t>memperkuat</a:t>
            </a:r>
            <a:r>
              <a:rPr lang="en-US" sz="3200" dirty="0"/>
              <a:t> </a:t>
            </a:r>
            <a:r>
              <a:rPr lang="en-US" sz="3200" dirty="0" err="1"/>
              <a:t>peran</a:t>
            </a:r>
            <a:r>
              <a:rPr lang="en-US" sz="3200" dirty="0"/>
              <a:t> PTUN. </a:t>
            </a:r>
            <a:r>
              <a:rPr lang="en-US" sz="3200" dirty="0" err="1"/>
              <a:t>Undang-Undang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memperkenalkan</a:t>
            </a:r>
            <a:r>
              <a:rPr lang="en-US" sz="3200" dirty="0"/>
              <a:t> </a:t>
            </a:r>
            <a:r>
              <a:rPr lang="en-US" sz="3200" dirty="0" err="1"/>
              <a:t>konsep</a:t>
            </a:r>
            <a:r>
              <a:rPr lang="en-US" sz="3200" dirty="0"/>
              <a:t> </a:t>
            </a:r>
            <a:r>
              <a:rPr lang="en-US" sz="3200" dirty="0" err="1"/>
              <a:t>putusan</a:t>
            </a:r>
            <a:r>
              <a:rPr lang="en-US" sz="3200" dirty="0"/>
              <a:t> </a:t>
            </a:r>
            <a:r>
              <a:rPr lang="en-US" sz="3200" dirty="0" err="1"/>
              <a:t>fiktif</a:t>
            </a:r>
            <a:r>
              <a:rPr lang="en-US" sz="3200" dirty="0"/>
              <a:t> </a:t>
            </a:r>
            <a:r>
              <a:rPr lang="en-US" sz="3200" dirty="0" err="1"/>
              <a:t>positif</a:t>
            </a:r>
            <a:r>
              <a:rPr lang="en-US" sz="3200" dirty="0"/>
              <a:t>, yang </a:t>
            </a:r>
            <a:r>
              <a:rPr lang="en-US" sz="3200" dirty="0" err="1"/>
              <a:t>berarti</a:t>
            </a:r>
            <a:r>
              <a:rPr lang="en-US" sz="3200" dirty="0"/>
              <a:t> </a:t>
            </a:r>
            <a:r>
              <a:rPr lang="en-US" sz="3200" dirty="0" err="1"/>
              <a:t>apabila</a:t>
            </a:r>
            <a:r>
              <a:rPr lang="en-US" sz="3200" dirty="0"/>
              <a:t> </a:t>
            </a:r>
            <a:r>
              <a:rPr lang="en-US" sz="3200" dirty="0" err="1"/>
              <a:t>pejabat</a:t>
            </a:r>
            <a:r>
              <a:rPr lang="en-US" sz="3200" dirty="0"/>
              <a:t> TUN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, </a:t>
            </a:r>
            <a:r>
              <a:rPr lang="en-US" sz="3200" dirty="0" err="1"/>
              <a:t>maka</a:t>
            </a:r>
            <a:r>
              <a:rPr lang="en-US" sz="3200" dirty="0"/>
              <a:t> </a:t>
            </a:r>
            <a:r>
              <a:rPr lang="en-US" sz="3200" dirty="0" err="1"/>
              <a:t>permohonan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</a:t>
            </a:r>
            <a:r>
              <a:rPr lang="en-US" sz="3200" dirty="0" err="1"/>
              <a:t>dianggap</a:t>
            </a:r>
            <a:r>
              <a:rPr lang="en-US" sz="3200" dirty="0"/>
              <a:t> </a:t>
            </a:r>
            <a:r>
              <a:rPr lang="en-US" sz="3200" dirty="0" err="1"/>
              <a:t>dikabulkan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CB90CD-8458-BC53-8650-95BA38E55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4" y="868680"/>
            <a:ext cx="5028436" cy="544068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/>
              <a:t>Pada </a:t>
            </a:r>
            <a:r>
              <a:rPr lang="en-US" sz="3200" dirty="0" err="1"/>
              <a:t>tahun</a:t>
            </a:r>
            <a:r>
              <a:rPr lang="en-US" sz="3200" dirty="0"/>
              <a:t> 2014, </a:t>
            </a:r>
            <a:r>
              <a:rPr lang="en-US" sz="3200" dirty="0" err="1"/>
              <a:t>diterbitkan</a:t>
            </a:r>
            <a:r>
              <a:rPr lang="en-US" sz="3200" dirty="0"/>
              <a:t> </a:t>
            </a:r>
            <a:r>
              <a:rPr lang="en-US" sz="3200" dirty="0" err="1"/>
              <a:t>Undang-Undang</a:t>
            </a:r>
            <a:r>
              <a:rPr lang="en-US" sz="3200" dirty="0"/>
              <a:t> </a:t>
            </a:r>
            <a:r>
              <a:rPr lang="en-US" sz="3200" dirty="0" err="1"/>
              <a:t>Nomor</a:t>
            </a:r>
            <a:r>
              <a:rPr lang="en-US" sz="3200" dirty="0"/>
              <a:t> 30 </a:t>
            </a:r>
            <a:r>
              <a:rPr lang="en-US" sz="3200" dirty="0" err="1"/>
              <a:t>Tahun</a:t>
            </a:r>
            <a:r>
              <a:rPr lang="en-US" sz="3200" dirty="0"/>
              <a:t> 2014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Administrasi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, yang </a:t>
            </a:r>
            <a:r>
              <a:rPr lang="en-US" sz="3200" dirty="0" err="1"/>
              <a:t>semakin</a:t>
            </a:r>
            <a:r>
              <a:rPr lang="en-US" sz="3200" dirty="0"/>
              <a:t> </a:t>
            </a:r>
            <a:r>
              <a:rPr lang="en-US" sz="3200" dirty="0" err="1"/>
              <a:t>memperjelas</a:t>
            </a:r>
            <a:r>
              <a:rPr lang="en-US" sz="3200" dirty="0"/>
              <a:t> batas </a:t>
            </a:r>
            <a:r>
              <a:rPr lang="en-US" sz="3200" dirty="0" err="1"/>
              <a:t>kewenangan</a:t>
            </a:r>
            <a:r>
              <a:rPr lang="en-US" sz="3200" dirty="0"/>
              <a:t> PTUN. </a:t>
            </a:r>
            <a:r>
              <a:rPr lang="en-US" sz="3200" dirty="0" err="1"/>
              <a:t>Undang-Undang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pedoman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rinci</a:t>
            </a:r>
            <a:r>
              <a:rPr lang="en-US" sz="3200" dirty="0"/>
              <a:t> </a:t>
            </a:r>
            <a:r>
              <a:rPr lang="en-US" sz="3200" dirty="0" err="1"/>
              <a:t>mengenai</a:t>
            </a:r>
            <a:r>
              <a:rPr lang="en-US" sz="3200" dirty="0"/>
              <a:t> </a:t>
            </a:r>
            <a:r>
              <a:rPr lang="en-US" sz="3200" dirty="0" err="1"/>
              <a:t>bagaimana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administrasi</a:t>
            </a:r>
            <a:r>
              <a:rPr lang="en-US" sz="3200" dirty="0"/>
              <a:t> negara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diuji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3902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D3378-43D7-9982-5F26-13A069C13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822960"/>
            <a:ext cx="4754880" cy="5486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Seiring </a:t>
            </a:r>
            <a:r>
              <a:rPr lang="en-US" sz="2800" dirty="0" err="1"/>
              <a:t>perkembangan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,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i="1" dirty="0"/>
              <a:t>e-Court </a:t>
            </a:r>
            <a:r>
              <a:rPr lang="en-US" sz="2800" dirty="0" err="1"/>
              <a:t>mempercepat</a:t>
            </a:r>
            <a:r>
              <a:rPr lang="en-US" sz="2800" dirty="0"/>
              <a:t> proses </a:t>
            </a:r>
            <a:r>
              <a:rPr lang="en-US" sz="2800" dirty="0" err="1"/>
              <a:t>peradilan</a:t>
            </a:r>
            <a:r>
              <a:rPr lang="en-US" sz="2800" dirty="0"/>
              <a:t>,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memungkinkan</a:t>
            </a:r>
            <a:r>
              <a:rPr lang="en-US" sz="2800" dirty="0"/>
              <a:t> </a:t>
            </a:r>
            <a:r>
              <a:rPr lang="en-US" sz="2800" dirty="0" err="1"/>
              <a:t>pendaftaran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, </a:t>
            </a:r>
            <a:r>
              <a:rPr lang="en-US" sz="2800" dirty="0" err="1"/>
              <a:t>pembayaran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, </a:t>
            </a:r>
            <a:r>
              <a:rPr lang="en-US" sz="2800" dirty="0" err="1"/>
              <a:t>hingga</a:t>
            </a:r>
            <a:r>
              <a:rPr lang="en-US" sz="2800" dirty="0"/>
              <a:t> </a:t>
            </a:r>
            <a:r>
              <a:rPr lang="en-US" sz="2800" dirty="0" err="1"/>
              <a:t>persidangan</a:t>
            </a:r>
            <a:r>
              <a:rPr lang="en-US" sz="2800" dirty="0"/>
              <a:t> </a:t>
            </a:r>
            <a:r>
              <a:rPr lang="en-US" sz="2800" dirty="0" err="1"/>
              <a:t>elektronik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daring. </a:t>
            </a: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i="1" dirty="0"/>
              <a:t>e-Court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kemudahan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para </a:t>
            </a:r>
            <a:r>
              <a:rPr lang="en-US" sz="2800" dirty="0" err="1"/>
              <a:t>pihak</a:t>
            </a:r>
            <a:r>
              <a:rPr lang="en-US" sz="2800" dirty="0"/>
              <a:t> yang </a:t>
            </a:r>
            <a:r>
              <a:rPr lang="en-US" sz="2800" dirty="0" err="1"/>
              <a:t>berperkara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mengakses</a:t>
            </a:r>
            <a:r>
              <a:rPr lang="en-US" sz="2800" dirty="0"/>
              <a:t> </a:t>
            </a:r>
            <a:r>
              <a:rPr lang="en-US" sz="2800" dirty="0" err="1"/>
              <a:t>layanan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. </a:t>
            </a:r>
            <a:r>
              <a:rPr lang="en-US" sz="2800" dirty="0" err="1"/>
              <a:t>Namun</a:t>
            </a:r>
            <a:r>
              <a:rPr lang="en-US" sz="2800" dirty="0"/>
              <a:t>,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kendala</a:t>
            </a:r>
            <a:r>
              <a:rPr lang="en-US" sz="2800" dirty="0"/>
              <a:t> </a:t>
            </a:r>
            <a:r>
              <a:rPr lang="en-US" sz="2800" dirty="0" err="1"/>
              <a:t>teknis</a:t>
            </a:r>
            <a:r>
              <a:rPr lang="en-US" sz="2800" dirty="0"/>
              <a:t>, </a:t>
            </a:r>
            <a:r>
              <a:rPr lang="en-US" sz="2800" dirty="0" err="1"/>
              <a:t>terutama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di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terpencil</a:t>
            </a:r>
            <a:r>
              <a:rPr lang="en-US" sz="2800" dirty="0"/>
              <a:t> yang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keterbatasan</a:t>
            </a:r>
            <a:r>
              <a:rPr lang="en-US" sz="2800" dirty="0"/>
              <a:t> </a:t>
            </a:r>
            <a:r>
              <a:rPr lang="en-US" sz="2800" dirty="0" err="1"/>
              <a:t>akses</a:t>
            </a:r>
            <a:r>
              <a:rPr lang="en-US" sz="2800" dirty="0"/>
              <a:t> internet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C45523-F41D-1BF4-8E50-5090C512A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005840"/>
            <a:ext cx="5669280" cy="53035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diberlakukan</a:t>
            </a:r>
            <a:r>
              <a:rPr lang="en-US" sz="2400" dirty="0"/>
              <a:t>,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fi-FI" sz="2400" dirty="0"/>
              <a:t>PTUN, seperti ketidaksiapan aparat pemerintah dalam melaksanakan putusan PTUN dan </a:t>
            </a:r>
            <a:r>
              <a:rPr lang="en-US" sz="2400" dirty="0" err="1"/>
              <a:t>kurangnya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menggugat</a:t>
            </a:r>
            <a:r>
              <a:rPr lang="en-US" sz="2400" dirty="0"/>
              <a:t> KTUN. </a:t>
            </a:r>
          </a:p>
          <a:p>
            <a:pPr algn="just"/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PTUN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sulitnya</a:t>
            </a:r>
            <a:r>
              <a:rPr lang="en-US" sz="2400" dirty="0"/>
              <a:t> </a:t>
            </a:r>
            <a:r>
              <a:rPr lang="en-US" sz="2400" dirty="0" err="1"/>
              <a:t>eksekusi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. Banyak </a:t>
            </a:r>
            <a:r>
              <a:rPr lang="en-US" sz="2400" dirty="0" err="1"/>
              <a:t>pejabat</a:t>
            </a:r>
            <a:r>
              <a:rPr lang="en-US" sz="2400" dirty="0"/>
              <a:t> negara yang </a:t>
            </a:r>
            <a:r>
              <a:rPr lang="fi-FI" sz="2400" dirty="0"/>
              <a:t>enggan melaksanakan putusan PTUN, meskipun putusan tersebut telah berkekuatan hukum </a:t>
            </a:r>
            <a:r>
              <a:rPr lang="en-US" sz="2400" dirty="0" err="1"/>
              <a:t>tetap</a:t>
            </a:r>
            <a:r>
              <a:rPr lang="en-US" sz="2400" dirty="0"/>
              <a:t>.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yang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sulitnya</a:t>
            </a:r>
            <a:r>
              <a:rPr lang="en-US" sz="2400" dirty="0"/>
              <a:t> </a:t>
            </a:r>
            <a:r>
              <a:rPr lang="en-US" sz="2400" dirty="0" err="1"/>
              <a:t>eksekusi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 PTUN </a:t>
            </a:r>
            <a:r>
              <a:rPr lang="en-US" sz="2400" dirty="0" err="1"/>
              <a:t>antara</a:t>
            </a:r>
            <a:r>
              <a:rPr lang="en-US" sz="2400" dirty="0"/>
              <a:t> lain </a:t>
            </a:r>
            <a:r>
              <a:rPr lang="en-US" sz="2400" dirty="0" err="1"/>
              <a:t>kurangnya</a:t>
            </a:r>
            <a:r>
              <a:rPr lang="en-US" sz="2400" dirty="0"/>
              <a:t> </a:t>
            </a:r>
            <a:r>
              <a:rPr lang="en-US" sz="2400" dirty="0" err="1"/>
              <a:t>mekanisme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 yang </a:t>
            </a:r>
            <a:r>
              <a:rPr lang="en-US" sz="2400" dirty="0" err="1"/>
              <a:t>tegas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mematuhi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 </a:t>
            </a:r>
            <a:r>
              <a:rPr lang="en-US" sz="2400" dirty="0" err="1"/>
              <a:t>pengadilan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9267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63AC-ECA6-F2B9-9BC6-BFB298F9B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617220"/>
            <a:ext cx="4754880" cy="5692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mengatasi</a:t>
            </a:r>
            <a:r>
              <a:rPr lang="en-US" sz="2800" dirty="0"/>
              <a:t> </a:t>
            </a:r>
            <a:r>
              <a:rPr lang="en-US" sz="2800" dirty="0" err="1"/>
              <a:t>persoalan</a:t>
            </a:r>
            <a:r>
              <a:rPr lang="en-US" sz="2800" dirty="0"/>
              <a:t> </a:t>
            </a:r>
            <a:r>
              <a:rPr lang="en-US" sz="2800" dirty="0" err="1"/>
              <a:t>eksekusi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,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mengeluarkan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yang </a:t>
            </a:r>
            <a:r>
              <a:rPr lang="en-US" sz="2800" dirty="0" err="1"/>
              <a:t>mewajibkan</a:t>
            </a:r>
            <a:r>
              <a:rPr lang="en-US" sz="2800" dirty="0"/>
              <a:t> </a:t>
            </a:r>
            <a:r>
              <a:rPr lang="en-US" sz="2800" dirty="0" err="1"/>
              <a:t>pejabat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menjalankan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 PTUN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, </a:t>
            </a:r>
            <a:r>
              <a:rPr lang="pt-BR" sz="2800" dirty="0"/>
              <a:t>dengan ancaman sanksi administratif. Dalam beberapa kasus, terjadi benturan antara putusan </a:t>
            </a:r>
            <a:r>
              <a:rPr lang="en-US" sz="2800" dirty="0"/>
              <a:t>PTUN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. Hal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memunculkan</a:t>
            </a:r>
            <a:r>
              <a:rPr lang="en-US" sz="2800" dirty="0"/>
              <a:t> </a:t>
            </a:r>
            <a:r>
              <a:rPr lang="en-US" sz="2800" dirty="0" err="1"/>
              <a:t>perdebatan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sejauh</a:t>
            </a:r>
            <a:r>
              <a:rPr lang="en-US" sz="2800" dirty="0"/>
              <a:t> mana PTUN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mengintervensi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AB8327-FACB-782F-EA20-C96ED9B7A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617220"/>
            <a:ext cx="5737860" cy="5692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 err="1"/>
              <a:t>Mahkamah</a:t>
            </a:r>
            <a:r>
              <a:rPr lang="en-US" sz="3200" dirty="0"/>
              <a:t> Agung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pengawas</a:t>
            </a:r>
            <a:r>
              <a:rPr lang="en-US" sz="3200" dirty="0"/>
              <a:t> </a:t>
            </a:r>
            <a:r>
              <a:rPr lang="en-US" sz="3200" dirty="0" err="1"/>
              <a:t>tertinggi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peradilan</a:t>
            </a:r>
            <a:r>
              <a:rPr lang="en-US" sz="3200" dirty="0"/>
              <a:t> di Indonesia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peran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memperkuat</a:t>
            </a:r>
            <a:r>
              <a:rPr lang="en-US" sz="3200" dirty="0"/>
              <a:t> PTUN, salah </a:t>
            </a:r>
            <a:r>
              <a:rPr lang="en-US" sz="3200" dirty="0" err="1"/>
              <a:t>satunya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penyusunan</a:t>
            </a:r>
            <a:r>
              <a:rPr lang="en-US" sz="3200" dirty="0"/>
              <a:t> </a:t>
            </a:r>
            <a:r>
              <a:rPr lang="en-US" sz="3200" dirty="0" err="1"/>
              <a:t>peraturan</a:t>
            </a:r>
            <a:r>
              <a:rPr lang="en-US" sz="3200" dirty="0"/>
              <a:t> </a:t>
            </a:r>
            <a:r>
              <a:rPr lang="en-US" sz="3200" dirty="0" err="1"/>
              <a:t>Mahkamah</a:t>
            </a:r>
            <a:r>
              <a:rPr lang="en-US" sz="3200" dirty="0"/>
              <a:t> Agung yang </a:t>
            </a:r>
            <a:r>
              <a:rPr lang="en-US" sz="3200" dirty="0" err="1"/>
              <a:t>memperjelas</a:t>
            </a:r>
            <a:r>
              <a:rPr lang="en-US" sz="3200" dirty="0"/>
              <a:t> </a:t>
            </a:r>
            <a:r>
              <a:rPr lang="en-US" sz="3200" dirty="0" err="1"/>
              <a:t>mekanisme</a:t>
            </a:r>
            <a:r>
              <a:rPr lang="en-US" sz="3200" dirty="0"/>
              <a:t> </a:t>
            </a:r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</a:t>
            </a:r>
            <a:r>
              <a:rPr lang="en-US" sz="3200" dirty="0" err="1"/>
              <a:t>administrasi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226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F5D4D-1EC5-36AA-2FED-955970BB20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617220"/>
            <a:ext cx="4754880" cy="5692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/>
              <a:t>PTUN </a:t>
            </a:r>
            <a:r>
              <a:rPr lang="en-US" sz="2800" dirty="0" err="1"/>
              <a:t>sering</a:t>
            </a:r>
            <a:r>
              <a:rPr lang="en-US" sz="2800" dirty="0"/>
              <a:t> </a:t>
            </a:r>
            <a:r>
              <a:rPr lang="en-US" sz="2800" dirty="0" err="1"/>
              <a:t>berinteraksi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Ombudsman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menangani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</a:t>
            </a:r>
            <a:r>
              <a:rPr lang="en-US" sz="2800" dirty="0" err="1"/>
              <a:t>maladministrasi</a:t>
            </a:r>
            <a:r>
              <a:rPr lang="en-US" sz="2800" dirty="0"/>
              <a:t>, </a:t>
            </a:r>
            <a:r>
              <a:rPr lang="en-US" sz="2800" dirty="0" err="1"/>
              <a:t>terbukti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yang </a:t>
            </a:r>
            <a:r>
              <a:rPr lang="en-US" sz="2800" dirty="0" err="1"/>
              <a:t>awalnya</a:t>
            </a:r>
            <a:r>
              <a:rPr lang="en-US" sz="2800" dirty="0"/>
              <a:t> </a:t>
            </a:r>
            <a:r>
              <a:rPr lang="en-US" sz="2800" dirty="0" err="1"/>
              <a:t>dilaporkan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Ombudsman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berlanjut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PTUN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penyelesaian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. </a:t>
            </a:r>
            <a:r>
              <a:rPr lang="en-US" sz="2800" dirty="0" err="1"/>
              <a:t>Dibandingkan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di negara lain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Prancis</a:t>
            </a:r>
            <a:r>
              <a:rPr lang="en-US" sz="2800" dirty="0"/>
              <a:t> dan Jerman, PTUN di Indonesia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mengalami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kendala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efektivitas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7EA5AC-463F-BAE7-ED11-FEECCCCE4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617220"/>
            <a:ext cx="5726430" cy="5692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tantangan</a:t>
            </a:r>
            <a:r>
              <a:rPr lang="en-US" sz="2800" dirty="0"/>
              <a:t> yang </a:t>
            </a:r>
            <a:r>
              <a:rPr lang="en-US" sz="2800" dirty="0" err="1"/>
              <a:t>dihadapi</a:t>
            </a:r>
            <a:r>
              <a:rPr lang="en-US" sz="2800" dirty="0"/>
              <a:t> PTUN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depan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profesionalisme</a:t>
            </a:r>
            <a:r>
              <a:rPr lang="en-US" sz="2800" dirty="0"/>
              <a:t> hakim,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pemanfaatan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layanan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. </a:t>
            </a:r>
            <a:r>
              <a:rPr lang="en-US" sz="2800" dirty="0" err="1"/>
              <a:t>Akademisi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kritik</a:t>
            </a:r>
            <a:r>
              <a:rPr lang="en-US" sz="2800" dirty="0"/>
              <a:t> dan </a:t>
            </a:r>
            <a:r>
              <a:rPr lang="en-US" sz="2800" dirty="0" err="1"/>
              <a:t>masukan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perkembangan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</a:t>
            </a:r>
            <a:r>
              <a:rPr lang="pt-BR" sz="2800" dirty="0"/>
              <a:t>negara serta dalam mengadvokasi reformasi sistem PTUN.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487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8AFD-E8A8-2996-1F50-E651CE6EE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617220"/>
            <a:ext cx="4754880" cy="5692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Koordinasi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PTUN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lembaga</a:t>
            </a:r>
            <a:r>
              <a:rPr lang="en-US" sz="2800" dirty="0"/>
              <a:t> negara </a:t>
            </a:r>
            <a:r>
              <a:rPr lang="en-US" sz="2800" dirty="0" err="1"/>
              <a:t>lainnya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Komisi</a:t>
            </a:r>
            <a:r>
              <a:rPr lang="en-US" sz="2800" dirty="0"/>
              <a:t> </a:t>
            </a:r>
            <a:r>
              <a:rPr lang="en-US" sz="2800" dirty="0" err="1"/>
              <a:t>Pemberantas</a:t>
            </a:r>
            <a:r>
              <a:rPr lang="en-US" sz="2800" dirty="0"/>
              <a:t> </a:t>
            </a:r>
            <a:r>
              <a:rPr lang="en-US" sz="2800" dirty="0" err="1"/>
              <a:t>Korupsi</a:t>
            </a:r>
            <a:r>
              <a:rPr lang="en-US" sz="2800" dirty="0"/>
              <a:t> (KPK) dan Ombudsman,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menangani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</a:t>
            </a:r>
            <a:r>
              <a:rPr lang="nb-NO" sz="2800" dirty="0"/>
              <a:t>maladministrasi yang bersifat kompleks. Peran PTUN dalam menghadapi era digital semakin </a:t>
            </a:r>
            <a:r>
              <a:rPr lang="en-US" sz="2800" dirty="0" err="1"/>
              <a:t>berkembang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inovasi</a:t>
            </a:r>
            <a:r>
              <a:rPr lang="en-US" sz="2800" dirty="0"/>
              <a:t> </a:t>
            </a:r>
            <a:r>
              <a:rPr lang="en-US" sz="2800" dirty="0" err="1"/>
              <a:t>layanan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berbasis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digitalisasi</a:t>
            </a:r>
            <a:r>
              <a:rPr lang="en-US" sz="2800" dirty="0"/>
              <a:t> </a:t>
            </a:r>
            <a:r>
              <a:rPr lang="en-US" sz="2800" dirty="0" err="1"/>
              <a:t>arsip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dan </a:t>
            </a:r>
            <a:r>
              <a:rPr lang="en-US" sz="2800" dirty="0" err="1"/>
              <a:t>penggunaan</a:t>
            </a:r>
            <a:r>
              <a:rPr lang="en-US" sz="2800" dirty="0"/>
              <a:t> AI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337AE-0F18-F5D5-746A-2B59F00B5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720090"/>
            <a:ext cx="4754880" cy="558927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4000" dirty="0" err="1"/>
              <a:t>Diperlukan</a:t>
            </a:r>
            <a:r>
              <a:rPr lang="en-US" sz="4000" dirty="0"/>
              <a:t> </a:t>
            </a:r>
            <a:r>
              <a:rPr lang="en-US" sz="4000" dirty="0" err="1"/>
              <a:t>revisi</a:t>
            </a:r>
            <a:r>
              <a:rPr lang="en-US" sz="4000" dirty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lanjut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UU PTUN agar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adaptif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</a:t>
            </a:r>
            <a:r>
              <a:rPr lang="en-US" sz="4000" dirty="0" err="1"/>
              <a:t>tantangan</a:t>
            </a:r>
            <a:r>
              <a:rPr lang="en-US" sz="4000" dirty="0"/>
              <a:t> zaman, </a:t>
            </a:r>
            <a:r>
              <a:rPr lang="en-US" sz="4000" dirty="0" err="1"/>
              <a:t>terutama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hal</a:t>
            </a:r>
            <a:r>
              <a:rPr lang="en-US" sz="4000" dirty="0"/>
              <a:t> </a:t>
            </a:r>
            <a:r>
              <a:rPr lang="en-US" sz="4000" dirty="0" err="1"/>
              <a:t>mekanisme</a:t>
            </a:r>
            <a:r>
              <a:rPr lang="en-US" sz="4000" dirty="0"/>
              <a:t> </a:t>
            </a:r>
            <a:r>
              <a:rPr lang="en-US" sz="4000" dirty="0" err="1"/>
              <a:t>penyelesaian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r>
              <a:rPr lang="en-US" sz="4000" dirty="0"/>
              <a:t> </a:t>
            </a:r>
            <a:r>
              <a:rPr lang="en-US" sz="4000" dirty="0" err="1"/>
              <a:t>administrasi</a:t>
            </a:r>
            <a:r>
              <a:rPr lang="en-US" sz="4000" dirty="0"/>
              <a:t> </a:t>
            </a:r>
            <a:r>
              <a:rPr lang="en-US" sz="4000" dirty="0" err="1"/>
              <a:t>secara</a:t>
            </a:r>
            <a:r>
              <a:rPr lang="en-US" sz="4000" dirty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cepat</a:t>
            </a:r>
            <a:r>
              <a:rPr lang="en-US" sz="4000" dirty="0"/>
              <a:t> dan </a:t>
            </a:r>
            <a:r>
              <a:rPr lang="en-US" sz="4000" dirty="0" err="1"/>
              <a:t>efektif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35419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35</TotalTime>
  <Words>757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Integral</vt:lpstr>
      <vt:lpstr>Sumber hukum peradilan tata usaha negara</vt:lpstr>
      <vt:lpstr>Kedudukan ptun</vt:lpstr>
      <vt:lpstr>Sumber hukum</vt:lpstr>
      <vt:lpstr>Dasar hukum pembentukan ptun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N6N0CV166416259</dc:creator>
  <cp:lastModifiedBy>ASUS N6N0CV166416259</cp:lastModifiedBy>
  <cp:revision>1</cp:revision>
  <dcterms:created xsi:type="dcterms:W3CDTF">2025-10-13T02:14:12Z</dcterms:created>
  <dcterms:modified xsi:type="dcterms:W3CDTF">2025-10-13T02:49:18Z</dcterms:modified>
</cp:coreProperties>
</file>