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713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47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4793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438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8191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07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64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518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621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239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806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8529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sz="3600" b="1" dirty="0" err="1"/>
              <a:t>Kewenangan</a:t>
            </a:r>
            <a:r>
              <a:rPr sz="3600" b="1" dirty="0"/>
              <a:t> dan </a:t>
            </a:r>
            <a:r>
              <a:rPr sz="3600" b="1" dirty="0" err="1"/>
              <a:t>Kedudukan</a:t>
            </a:r>
            <a:r>
              <a:rPr sz="3600" b="1" dirty="0"/>
              <a:t> Desa </a:t>
            </a:r>
            <a:r>
              <a:rPr sz="3600" b="1" dirty="0" err="1"/>
              <a:t>Berdasarkan</a:t>
            </a:r>
            <a:r>
              <a:rPr sz="3600" b="1" dirty="0"/>
              <a:t> UU No. 6 </a:t>
            </a:r>
            <a:r>
              <a:rPr sz="3600" b="1" dirty="0" err="1"/>
              <a:t>Tahun</a:t>
            </a:r>
            <a:r>
              <a:rPr sz="3600" b="1" dirty="0"/>
              <a:t> 2014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Dr. M. </a:t>
            </a:r>
            <a:r>
              <a:rPr lang="en-US" b="1" dirty="0" err="1">
                <a:solidFill>
                  <a:srgbClr val="FF0000"/>
                </a:solidFill>
              </a:rPr>
              <a:t>Yusrizal</a:t>
            </a:r>
            <a:r>
              <a:rPr lang="en-US" b="1" dirty="0">
                <a:solidFill>
                  <a:srgbClr val="FF0000"/>
                </a:solidFill>
              </a:rPr>
              <a:t> AS, SH.MH</a:t>
            </a:r>
          </a:p>
          <a:p>
            <a:r>
              <a:rPr lang="en-US" b="1" dirty="0" err="1">
                <a:solidFill>
                  <a:srgbClr val="FF0000"/>
                </a:solidFill>
              </a:rPr>
              <a:t>Fakultas</a:t>
            </a:r>
            <a:r>
              <a:rPr lang="en-US" b="1" dirty="0">
                <a:solidFill>
                  <a:srgbClr val="FF0000"/>
                </a:solidFill>
              </a:rPr>
              <a:t> Hukum </a:t>
            </a:r>
          </a:p>
          <a:p>
            <a:r>
              <a:rPr lang="en-US" b="1" dirty="0">
                <a:solidFill>
                  <a:srgbClr val="FF0000"/>
                </a:solidFill>
              </a:rPr>
              <a:t>Universitas Medan Area</a:t>
            </a:r>
          </a:p>
          <a:p>
            <a:r>
              <a:rPr lang="en-US" b="1" dirty="0">
                <a:solidFill>
                  <a:srgbClr val="FF0000"/>
                </a:solidFill>
              </a:rPr>
              <a:t>Medan, 2025</a:t>
            </a:r>
            <a:endParaRPr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Perubahan Pola Hubungan Pemerintahan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sz="4000" dirty="0" err="1"/>
              <a:t>Hubungan</a:t>
            </a:r>
            <a:r>
              <a:rPr sz="4000" dirty="0"/>
              <a:t> </a:t>
            </a:r>
            <a:r>
              <a:rPr sz="4000" dirty="0" err="1"/>
              <a:t>desa</a:t>
            </a:r>
            <a:r>
              <a:rPr sz="4000" dirty="0"/>
              <a:t> </a:t>
            </a:r>
            <a:r>
              <a:rPr sz="4000" dirty="0" err="1"/>
              <a:t>dengan</a:t>
            </a:r>
            <a:r>
              <a:rPr sz="4000" dirty="0"/>
              <a:t> </a:t>
            </a:r>
            <a:r>
              <a:rPr sz="4000" dirty="0" err="1"/>
              <a:t>pemerintah</a:t>
            </a:r>
            <a:r>
              <a:rPr sz="4000" dirty="0"/>
              <a:t> </a:t>
            </a:r>
            <a:r>
              <a:rPr sz="4000" dirty="0" err="1"/>
              <a:t>daerah</a:t>
            </a:r>
            <a:r>
              <a:rPr sz="4000" dirty="0"/>
              <a:t> </a:t>
            </a:r>
            <a:r>
              <a:rPr sz="4000" dirty="0" err="1"/>
              <a:t>kini</a:t>
            </a:r>
            <a:r>
              <a:rPr sz="4000" dirty="0"/>
              <a:t> </a:t>
            </a:r>
            <a:r>
              <a:rPr sz="4000" dirty="0" err="1"/>
              <a:t>bersifat</a:t>
            </a:r>
            <a:r>
              <a:rPr sz="4000" dirty="0"/>
              <a:t> </a:t>
            </a:r>
            <a:r>
              <a:rPr sz="4000" dirty="0" err="1"/>
              <a:t>kemitraan</a:t>
            </a:r>
            <a:r>
              <a:rPr sz="4000" dirty="0"/>
              <a:t>, </a:t>
            </a:r>
            <a:r>
              <a:rPr sz="4000" dirty="0" err="1"/>
              <a:t>bukan</a:t>
            </a:r>
            <a:r>
              <a:rPr sz="4000" dirty="0"/>
              <a:t> </a:t>
            </a:r>
            <a:r>
              <a:rPr sz="4000" dirty="0" err="1"/>
              <a:t>hierarki</a:t>
            </a:r>
            <a:r>
              <a:rPr sz="4000" dirty="0"/>
              <a:t>. </a:t>
            </a:r>
            <a:r>
              <a:rPr sz="4000" dirty="0" err="1"/>
              <a:t>Pemerintah</a:t>
            </a:r>
            <a:r>
              <a:rPr sz="4000" dirty="0"/>
              <a:t> </a:t>
            </a:r>
            <a:r>
              <a:rPr sz="4000" dirty="0" err="1"/>
              <a:t>daerah</a:t>
            </a:r>
            <a:r>
              <a:rPr sz="4000" dirty="0"/>
              <a:t> </a:t>
            </a:r>
            <a:r>
              <a:rPr sz="4000" dirty="0" err="1"/>
              <a:t>berperan</a:t>
            </a:r>
            <a:r>
              <a:rPr sz="4000" dirty="0"/>
              <a:t> </a:t>
            </a:r>
            <a:r>
              <a:rPr sz="4000" dirty="0" err="1"/>
              <a:t>sebagai</a:t>
            </a:r>
            <a:r>
              <a:rPr sz="4000" dirty="0"/>
              <a:t> </a:t>
            </a:r>
            <a:r>
              <a:rPr sz="4000" dirty="0" err="1"/>
              <a:t>pembina</a:t>
            </a:r>
            <a:r>
              <a:rPr sz="4000" dirty="0"/>
              <a:t> dan </a:t>
            </a:r>
            <a:r>
              <a:rPr sz="4000" dirty="0" err="1"/>
              <a:t>pengawas</a:t>
            </a:r>
            <a:r>
              <a:rPr sz="4000" dirty="0"/>
              <a:t>, </a:t>
            </a:r>
            <a:r>
              <a:rPr sz="4000" dirty="0" err="1"/>
              <a:t>bukan</a:t>
            </a:r>
            <a:r>
              <a:rPr sz="4000" dirty="0"/>
              <a:t> </a:t>
            </a:r>
            <a:r>
              <a:rPr sz="4000" dirty="0" err="1"/>
              <a:t>pengendali</a:t>
            </a:r>
            <a:r>
              <a:rPr sz="4000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Partisipasi dan Akuntabilitas Publik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sz="4400" dirty="0" err="1"/>
              <a:t>Musyawarah</a:t>
            </a:r>
            <a:r>
              <a:rPr sz="4400" dirty="0"/>
              <a:t> </a:t>
            </a:r>
            <a:r>
              <a:rPr sz="4400" dirty="0" err="1"/>
              <a:t>desa</a:t>
            </a:r>
            <a:r>
              <a:rPr sz="4400" dirty="0"/>
              <a:t> </a:t>
            </a:r>
            <a:r>
              <a:rPr sz="4400" dirty="0" err="1"/>
              <a:t>menjadi</a:t>
            </a:r>
            <a:r>
              <a:rPr sz="4400" dirty="0"/>
              <a:t> </a:t>
            </a:r>
            <a:r>
              <a:rPr sz="4400" dirty="0" err="1"/>
              <a:t>sarana</a:t>
            </a:r>
            <a:r>
              <a:rPr sz="4400" dirty="0"/>
              <a:t> </a:t>
            </a:r>
            <a:r>
              <a:rPr sz="4400" dirty="0" err="1"/>
              <a:t>utama</a:t>
            </a:r>
            <a:r>
              <a:rPr sz="4400" dirty="0"/>
              <a:t> </a:t>
            </a:r>
            <a:r>
              <a:rPr sz="4400" dirty="0" err="1"/>
              <a:t>partisipasi</a:t>
            </a:r>
            <a:r>
              <a:rPr sz="4400" dirty="0"/>
              <a:t> </a:t>
            </a:r>
            <a:r>
              <a:rPr sz="4400" dirty="0" err="1"/>
              <a:t>masyarakat</a:t>
            </a:r>
            <a:r>
              <a:rPr sz="4400" dirty="0"/>
              <a:t> </a:t>
            </a:r>
            <a:r>
              <a:rPr sz="4400" dirty="0" err="1"/>
              <a:t>dalam</a:t>
            </a:r>
            <a:r>
              <a:rPr sz="4400" dirty="0"/>
              <a:t> </a:t>
            </a:r>
            <a:r>
              <a:rPr sz="4400" dirty="0" err="1"/>
              <a:t>perencanaan</a:t>
            </a:r>
            <a:r>
              <a:rPr sz="4400" dirty="0"/>
              <a:t> dan </a:t>
            </a:r>
            <a:r>
              <a:rPr sz="4400" dirty="0" err="1"/>
              <a:t>pengawasan</a:t>
            </a:r>
            <a:r>
              <a:rPr sz="4400" dirty="0"/>
              <a:t> </a:t>
            </a:r>
            <a:r>
              <a:rPr sz="4400" dirty="0" err="1"/>
              <a:t>pembangunan</a:t>
            </a:r>
            <a:r>
              <a:rPr sz="4400" dirty="0"/>
              <a:t>. </a:t>
            </a:r>
            <a:r>
              <a:rPr sz="4400" dirty="0" err="1"/>
              <a:t>Akuntabilitas</a:t>
            </a:r>
            <a:r>
              <a:rPr sz="4400" dirty="0"/>
              <a:t> </a:t>
            </a:r>
            <a:r>
              <a:rPr sz="4400" dirty="0" err="1"/>
              <a:t>menjadi</a:t>
            </a:r>
            <a:r>
              <a:rPr sz="4400" dirty="0"/>
              <a:t> </a:t>
            </a:r>
            <a:r>
              <a:rPr sz="4400" dirty="0" err="1"/>
              <a:t>prinsip</a:t>
            </a:r>
            <a:r>
              <a:rPr sz="4400" dirty="0"/>
              <a:t> </a:t>
            </a:r>
            <a:r>
              <a:rPr sz="4400" dirty="0" err="1"/>
              <a:t>utama</a:t>
            </a:r>
            <a:r>
              <a:rPr sz="4400" dirty="0"/>
              <a:t> </a:t>
            </a:r>
            <a:r>
              <a:rPr sz="4400" dirty="0" err="1"/>
              <a:t>pemerintahan</a:t>
            </a:r>
            <a:r>
              <a:rPr sz="4400" dirty="0"/>
              <a:t> </a:t>
            </a:r>
            <a:r>
              <a:rPr sz="4400" dirty="0" err="1"/>
              <a:t>desa</a:t>
            </a:r>
            <a:r>
              <a:rPr sz="4400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Penguatan Lembaga Desa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8650" indent="-628650" algn="just">
              <a:buFont typeface="Wingdings" panose="05000000000000000000" pitchFamily="2" charset="2"/>
              <a:buChar char="q"/>
            </a:pPr>
            <a:r>
              <a:rPr sz="4000" dirty="0"/>
              <a:t>UU Desa </a:t>
            </a:r>
            <a:r>
              <a:rPr sz="4000" dirty="0" err="1"/>
              <a:t>memperkuat</a:t>
            </a:r>
            <a:r>
              <a:rPr sz="4000" dirty="0"/>
              <a:t> BPD dan </a:t>
            </a:r>
            <a:r>
              <a:rPr sz="4000" dirty="0" err="1"/>
              <a:t>lembaga</a:t>
            </a:r>
            <a:r>
              <a:rPr sz="4000" dirty="0"/>
              <a:t> </a:t>
            </a:r>
            <a:r>
              <a:rPr sz="4000" dirty="0" err="1"/>
              <a:t>adat</a:t>
            </a:r>
            <a:r>
              <a:rPr sz="4000" dirty="0"/>
              <a:t> </a:t>
            </a:r>
            <a:r>
              <a:rPr sz="4000" dirty="0" err="1"/>
              <a:t>untuk</a:t>
            </a:r>
            <a:r>
              <a:rPr sz="4000" dirty="0"/>
              <a:t> </a:t>
            </a:r>
            <a:r>
              <a:rPr sz="4000" dirty="0" err="1"/>
              <a:t>meningkatkan</a:t>
            </a:r>
            <a:r>
              <a:rPr sz="4000" dirty="0"/>
              <a:t> </a:t>
            </a:r>
            <a:r>
              <a:rPr sz="4000" dirty="0" err="1"/>
              <a:t>demokrasi</a:t>
            </a:r>
            <a:r>
              <a:rPr sz="4000" dirty="0"/>
              <a:t> </a:t>
            </a:r>
            <a:r>
              <a:rPr sz="4000" dirty="0" err="1"/>
              <a:t>lokal</a:t>
            </a:r>
            <a:r>
              <a:rPr sz="4000" dirty="0"/>
              <a:t> </a:t>
            </a:r>
            <a:r>
              <a:rPr sz="4000" dirty="0" err="1"/>
              <a:t>serta</a:t>
            </a:r>
            <a:r>
              <a:rPr sz="4000" dirty="0"/>
              <a:t> </a:t>
            </a:r>
            <a:r>
              <a:rPr sz="4000" dirty="0" err="1"/>
              <a:t>keseimbangan</a:t>
            </a:r>
            <a:r>
              <a:rPr sz="4000" dirty="0"/>
              <a:t> </a:t>
            </a:r>
            <a:r>
              <a:rPr sz="4000" dirty="0" err="1"/>
              <a:t>kekuasaan</a:t>
            </a:r>
            <a:r>
              <a:rPr sz="4000" dirty="0"/>
              <a:t> di </a:t>
            </a:r>
            <a:r>
              <a:rPr sz="4000" dirty="0" err="1"/>
              <a:t>tingkat</a:t>
            </a:r>
            <a:r>
              <a:rPr sz="4000" dirty="0"/>
              <a:t> </a:t>
            </a:r>
            <a:r>
              <a:rPr sz="4000" dirty="0" err="1"/>
              <a:t>desa</a:t>
            </a:r>
            <a:r>
              <a:rPr sz="4000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Desa Sebagai Subjek Pembangunan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sz="4800" dirty="0"/>
              <a:t>Desa </a:t>
            </a:r>
            <a:r>
              <a:rPr sz="4800" dirty="0" err="1"/>
              <a:t>kini</a:t>
            </a:r>
            <a:r>
              <a:rPr sz="4800" dirty="0"/>
              <a:t> </a:t>
            </a:r>
            <a:r>
              <a:rPr sz="4800" dirty="0" err="1"/>
              <a:t>berperan</a:t>
            </a:r>
            <a:r>
              <a:rPr sz="4800" dirty="0"/>
              <a:t> </a:t>
            </a:r>
            <a:r>
              <a:rPr sz="4800" dirty="0" err="1"/>
              <a:t>sebagai</a:t>
            </a:r>
            <a:r>
              <a:rPr sz="4800" dirty="0"/>
              <a:t> motor </a:t>
            </a:r>
            <a:r>
              <a:rPr sz="4800" dirty="0" err="1"/>
              <a:t>pembangunan</a:t>
            </a:r>
            <a:r>
              <a:rPr sz="4800" dirty="0"/>
              <a:t> </a:t>
            </a:r>
            <a:r>
              <a:rPr sz="4800" dirty="0" err="1"/>
              <a:t>berbasis</a:t>
            </a:r>
            <a:r>
              <a:rPr sz="4800" dirty="0"/>
              <a:t> </a:t>
            </a:r>
            <a:r>
              <a:rPr sz="4800" dirty="0" err="1"/>
              <a:t>potensi</a:t>
            </a:r>
            <a:r>
              <a:rPr sz="4800" dirty="0"/>
              <a:t> </a:t>
            </a:r>
            <a:r>
              <a:rPr sz="4800" dirty="0" err="1"/>
              <a:t>lokal</a:t>
            </a:r>
            <a:r>
              <a:rPr sz="4800" dirty="0"/>
              <a:t>, </a:t>
            </a:r>
            <a:r>
              <a:rPr sz="4800" dirty="0" err="1"/>
              <a:t>bukan</a:t>
            </a:r>
            <a:r>
              <a:rPr sz="4800" dirty="0"/>
              <a:t> </a:t>
            </a:r>
            <a:r>
              <a:rPr sz="4800" dirty="0" err="1"/>
              <a:t>lagi</a:t>
            </a:r>
            <a:r>
              <a:rPr sz="4800" dirty="0"/>
              <a:t> </a:t>
            </a:r>
            <a:r>
              <a:rPr sz="4800" dirty="0" err="1"/>
              <a:t>sebagai</a:t>
            </a:r>
            <a:r>
              <a:rPr sz="4800" dirty="0"/>
              <a:t> </a:t>
            </a:r>
            <a:r>
              <a:rPr sz="4800" dirty="0" err="1"/>
              <a:t>pelaksana</a:t>
            </a:r>
            <a:r>
              <a:rPr sz="4800" dirty="0"/>
              <a:t> </a:t>
            </a:r>
            <a:r>
              <a:rPr sz="4800" dirty="0" err="1"/>
              <a:t>kebijakan</a:t>
            </a:r>
            <a:r>
              <a:rPr sz="4800" dirty="0"/>
              <a:t> </a:t>
            </a:r>
            <a:r>
              <a:rPr sz="4800" dirty="0" err="1"/>
              <a:t>dari</a:t>
            </a:r>
            <a:r>
              <a:rPr sz="4800" dirty="0"/>
              <a:t> </a:t>
            </a:r>
            <a:r>
              <a:rPr sz="4800" dirty="0" err="1"/>
              <a:t>atas</a:t>
            </a:r>
            <a:r>
              <a:rPr sz="4800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Makna Kemandirian Desa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sz="4000" dirty="0" err="1"/>
              <a:t>Kemandirian</a:t>
            </a:r>
            <a:r>
              <a:rPr sz="4000" dirty="0"/>
              <a:t> </a:t>
            </a:r>
            <a:r>
              <a:rPr sz="4000" dirty="0" err="1"/>
              <a:t>desa</a:t>
            </a:r>
            <a:r>
              <a:rPr sz="4000" dirty="0"/>
              <a:t> </a:t>
            </a:r>
            <a:r>
              <a:rPr sz="4000" dirty="0" err="1"/>
              <a:t>adalah</a:t>
            </a:r>
            <a:r>
              <a:rPr sz="4000" dirty="0"/>
              <a:t> </a:t>
            </a:r>
            <a:r>
              <a:rPr sz="4000" dirty="0" err="1"/>
              <a:t>wujud</a:t>
            </a:r>
            <a:r>
              <a:rPr sz="4000" dirty="0"/>
              <a:t> </a:t>
            </a:r>
            <a:r>
              <a:rPr sz="4000" dirty="0" err="1"/>
              <a:t>pengakuan</a:t>
            </a:r>
            <a:r>
              <a:rPr sz="4000" dirty="0"/>
              <a:t> negara </a:t>
            </a:r>
            <a:r>
              <a:rPr sz="4000" dirty="0" err="1"/>
              <a:t>terhadap</a:t>
            </a:r>
            <a:r>
              <a:rPr sz="4000" dirty="0"/>
              <a:t> </a:t>
            </a:r>
            <a:r>
              <a:rPr sz="4000" dirty="0" err="1"/>
              <a:t>hak</a:t>
            </a:r>
            <a:r>
              <a:rPr sz="4000" dirty="0"/>
              <a:t> </a:t>
            </a:r>
            <a:r>
              <a:rPr sz="4000" dirty="0" err="1"/>
              <a:t>asal-usul</a:t>
            </a:r>
            <a:r>
              <a:rPr sz="4000" dirty="0"/>
              <a:t> </a:t>
            </a:r>
            <a:r>
              <a:rPr sz="4000" dirty="0" err="1"/>
              <a:t>desa</a:t>
            </a:r>
            <a:r>
              <a:rPr sz="4000" dirty="0"/>
              <a:t> dan </a:t>
            </a:r>
            <a:r>
              <a:rPr sz="4000" dirty="0" err="1"/>
              <a:t>sarana</a:t>
            </a:r>
            <a:r>
              <a:rPr sz="4000" dirty="0"/>
              <a:t> </a:t>
            </a:r>
            <a:r>
              <a:rPr sz="4000" dirty="0" err="1"/>
              <a:t>untuk</a:t>
            </a:r>
            <a:r>
              <a:rPr sz="4000" dirty="0"/>
              <a:t> </a:t>
            </a:r>
            <a:r>
              <a:rPr sz="4000" dirty="0" err="1"/>
              <a:t>mewujudkan</a:t>
            </a:r>
            <a:r>
              <a:rPr sz="4000" dirty="0"/>
              <a:t> </a:t>
            </a:r>
            <a:r>
              <a:rPr sz="4000" dirty="0" err="1"/>
              <a:t>pembangunan</a:t>
            </a:r>
            <a:r>
              <a:rPr sz="4000" dirty="0"/>
              <a:t> </a:t>
            </a:r>
            <a:r>
              <a:rPr sz="4000" dirty="0" err="1"/>
              <a:t>dari</a:t>
            </a:r>
            <a:r>
              <a:rPr sz="4000" dirty="0"/>
              <a:t> </a:t>
            </a:r>
            <a:r>
              <a:rPr sz="4000" dirty="0" err="1"/>
              <a:t>bawah</a:t>
            </a:r>
            <a:r>
              <a:rPr sz="4000" dirty="0"/>
              <a:t> (bottom-up development).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sz="4000" dirty="0"/>
              <a:t>Desa </a:t>
            </a:r>
            <a:r>
              <a:rPr sz="4000" dirty="0" err="1"/>
              <a:t>dalam</a:t>
            </a:r>
            <a:r>
              <a:rPr sz="4000" dirty="0"/>
              <a:t> UU No. 6 </a:t>
            </a:r>
            <a:r>
              <a:rPr sz="4000" dirty="0" err="1"/>
              <a:t>Tahun</a:t>
            </a:r>
            <a:r>
              <a:rPr sz="4000" dirty="0"/>
              <a:t> 2014 </a:t>
            </a:r>
            <a:r>
              <a:rPr sz="4000" dirty="0" err="1"/>
              <a:t>diakui</a:t>
            </a:r>
            <a:r>
              <a:rPr sz="4000" dirty="0"/>
              <a:t> </a:t>
            </a:r>
            <a:r>
              <a:rPr sz="4000" dirty="0" err="1"/>
              <a:t>sebagai</a:t>
            </a:r>
            <a:r>
              <a:rPr sz="4000" dirty="0"/>
              <a:t> </a:t>
            </a:r>
            <a:r>
              <a:rPr sz="4000" dirty="0" err="1"/>
              <a:t>entitas</a:t>
            </a:r>
            <a:r>
              <a:rPr sz="4000" dirty="0"/>
              <a:t> </a:t>
            </a:r>
            <a:r>
              <a:rPr sz="4000" dirty="0" err="1"/>
              <a:t>pemerintahan</a:t>
            </a:r>
            <a:r>
              <a:rPr sz="4000" dirty="0"/>
              <a:t> </a:t>
            </a:r>
            <a:r>
              <a:rPr sz="4000" dirty="0" err="1"/>
              <a:t>mandiri</a:t>
            </a:r>
            <a:r>
              <a:rPr sz="4000" dirty="0"/>
              <a:t>. </a:t>
            </a:r>
            <a:r>
              <a:rPr sz="4000" dirty="0" err="1"/>
              <a:t>Kemandirian</a:t>
            </a:r>
            <a:r>
              <a:rPr sz="4000" dirty="0"/>
              <a:t> </a:t>
            </a:r>
            <a:r>
              <a:rPr sz="4000" dirty="0" err="1"/>
              <a:t>desa</a:t>
            </a:r>
            <a:r>
              <a:rPr sz="4000" dirty="0"/>
              <a:t> </a:t>
            </a:r>
            <a:r>
              <a:rPr sz="4000" dirty="0" err="1"/>
              <a:t>menjadi</a:t>
            </a:r>
            <a:r>
              <a:rPr sz="4000" dirty="0"/>
              <a:t> strategi </a:t>
            </a:r>
            <a:r>
              <a:rPr sz="4000" dirty="0" err="1"/>
              <a:t>nasional</a:t>
            </a:r>
            <a:r>
              <a:rPr sz="4000" dirty="0"/>
              <a:t> </a:t>
            </a:r>
            <a:r>
              <a:rPr sz="4000" dirty="0" err="1"/>
              <a:t>dalam</a:t>
            </a:r>
            <a:r>
              <a:rPr sz="4000" dirty="0"/>
              <a:t> </a:t>
            </a:r>
            <a:r>
              <a:rPr sz="4000" dirty="0" err="1"/>
              <a:t>mewujudkan</a:t>
            </a:r>
            <a:r>
              <a:rPr sz="4000" dirty="0"/>
              <a:t> </a:t>
            </a:r>
            <a:r>
              <a:rPr sz="4000" dirty="0" err="1"/>
              <a:t>kesejahteraan</a:t>
            </a:r>
            <a:r>
              <a:rPr sz="4000" dirty="0"/>
              <a:t> dan </a:t>
            </a:r>
            <a:r>
              <a:rPr sz="4000" dirty="0" err="1"/>
              <a:t>keadilan</a:t>
            </a:r>
            <a:r>
              <a:rPr sz="4000" dirty="0"/>
              <a:t> </a:t>
            </a:r>
            <a:r>
              <a:rPr sz="4000" dirty="0" err="1"/>
              <a:t>sosial</a:t>
            </a:r>
            <a:r>
              <a:rPr sz="4000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>
                <a:solidFill>
                  <a:srgbClr val="FF0000"/>
                </a:solidFill>
                <a:highlight>
                  <a:srgbClr val="00FFFF"/>
                </a:highlight>
              </a:rPr>
              <a:t>Pendahuluan</a:t>
            </a:r>
            <a:endParaRPr b="1" dirty="0">
              <a:solidFill>
                <a:srgbClr val="FF0000"/>
              </a:solidFill>
              <a:highlight>
                <a:srgbClr val="00FFFF"/>
              </a:highligh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sz="3600" dirty="0" err="1"/>
              <a:t>Sebelum</a:t>
            </a:r>
            <a:r>
              <a:rPr sz="3600" dirty="0"/>
              <a:t> UU No. 6 </a:t>
            </a:r>
            <a:r>
              <a:rPr sz="3600" dirty="0" err="1"/>
              <a:t>Tahun</a:t>
            </a:r>
            <a:r>
              <a:rPr sz="3600" dirty="0"/>
              <a:t> 2014, </a:t>
            </a:r>
            <a:r>
              <a:rPr sz="3600" dirty="0" err="1"/>
              <a:t>desa</a:t>
            </a:r>
            <a:r>
              <a:rPr sz="3600" dirty="0"/>
              <a:t> </a:t>
            </a:r>
            <a:r>
              <a:rPr sz="3600" dirty="0" err="1"/>
              <a:t>lebih</a:t>
            </a:r>
            <a:r>
              <a:rPr sz="3600" dirty="0"/>
              <a:t> </a:t>
            </a:r>
            <a:r>
              <a:rPr sz="3600" dirty="0" err="1"/>
              <a:t>banyak</a:t>
            </a:r>
            <a:r>
              <a:rPr sz="3600" dirty="0"/>
              <a:t> </a:t>
            </a:r>
            <a:r>
              <a:rPr sz="3600" dirty="0" err="1"/>
              <a:t>menjalankan</a:t>
            </a:r>
            <a:r>
              <a:rPr sz="3600" dirty="0"/>
              <a:t> </a:t>
            </a:r>
            <a:r>
              <a:rPr sz="3600" dirty="0" err="1"/>
              <a:t>tugas</a:t>
            </a:r>
            <a:r>
              <a:rPr sz="3600" dirty="0"/>
              <a:t> </a:t>
            </a:r>
            <a:r>
              <a:rPr sz="3600" dirty="0" err="1"/>
              <a:t>pembantuan</a:t>
            </a:r>
            <a:r>
              <a:rPr sz="3600" dirty="0"/>
              <a:t> </a:t>
            </a:r>
            <a:r>
              <a:rPr sz="3600" dirty="0" err="1"/>
              <a:t>pemerintah</a:t>
            </a:r>
            <a:r>
              <a:rPr sz="3600" dirty="0"/>
              <a:t>. UU </a:t>
            </a:r>
            <a:r>
              <a:rPr sz="3600" dirty="0" err="1"/>
              <a:t>ini</a:t>
            </a:r>
            <a:r>
              <a:rPr sz="3600" dirty="0"/>
              <a:t> </a:t>
            </a:r>
            <a:r>
              <a:rPr sz="3600" dirty="0" err="1"/>
              <a:t>menegaskan</a:t>
            </a:r>
            <a:r>
              <a:rPr sz="3600" dirty="0"/>
              <a:t> </a:t>
            </a:r>
            <a:r>
              <a:rPr sz="3600" dirty="0" err="1"/>
              <a:t>desa</a:t>
            </a:r>
            <a:r>
              <a:rPr sz="3600" dirty="0"/>
              <a:t> </a:t>
            </a:r>
            <a:r>
              <a:rPr sz="3600" dirty="0" err="1"/>
              <a:t>sebagai</a:t>
            </a:r>
            <a:r>
              <a:rPr sz="3600" dirty="0"/>
              <a:t> </a:t>
            </a:r>
            <a:r>
              <a:rPr sz="3600" dirty="0" err="1"/>
              <a:t>subjek</a:t>
            </a:r>
            <a:r>
              <a:rPr sz="3600" dirty="0"/>
              <a:t> </a:t>
            </a:r>
            <a:r>
              <a:rPr sz="3600" dirty="0" err="1"/>
              <a:t>pembangunan</a:t>
            </a:r>
            <a:r>
              <a:rPr sz="3600" dirty="0"/>
              <a:t> dan </a:t>
            </a:r>
            <a:r>
              <a:rPr sz="3600" dirty="0" err="1"/>
              <a:t>pemerintahan</a:t>
            </a:r>
            <a:r>
              <a:rPr sz="3600" dirty="0"/>
              <a:t> </a:t>
            </a:r>
            <a:r>
              <a:rPr sz="3600" dirty="0" err="1"/>
              <a:t>otonom</a:t>
            </a:r>
            <a:r>
              <a:rPr sz="36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>
                <a:solidFill>
                  <a:schemeClr val="tx2"/>
                </a:solidFill>
              </a:rPr>
              <a:t>Desa </a:t>
            </a:r>
            <a:r>
              <a:rPr b="1" dirty="0" err="1">
                <a:solidFill>
                  <a:schemeClr val="tx2"/>
                </a:solidFill>
              </a:rPr>
              <a:t>dalam</a:t>
            </a:r>
            <a:r>
              <a:rPr b="1" dirty="0">
                <a:solidFill>
                  <a:schemeClr val="tx2"/>
                </a:solidFill>
              </a:rPr>
              <a:t> </a:t>
            </a:r>
            <a:r>
              <a:rPr b="1" dirty="0" err="1">
                <a:solidFill>
                  <a:schemeClr val="tx2"/>
                </a:solidFill>
              </a:rPr>
              <a:t>Sistem</a:t>
            </a:r>
            <a:r>
              <a:rPr b="1" dirty="0">
                <a:solidFill>
                  <a:schemeClr val="tx2"/>
                </a:solidFill>
              </a:rPr>
              <a:t> </a:t>
            </a:r>
            <a:r>
              <a:rPr b="1" dirty="0" err="1">
                <a:solidFill>
                  <a:schemeClr val="tx2"/>
                </a:solidFill>
              </a:rPr>
              <a:t>Pemerintahan</a:t>
            </a:r>
            <a:r>
              <a:rPr b="1" dirty="0">
                <a:solidFill>
                  <a:schemeClr val="tx2"/>
                </a:solidFill>
              </a:rPr>
              <a:t> Nasional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sz="3600" dirty="0" err="1"/>
              <a:t>Menurut</a:t>
            </a:r>
            <a:r>
              <a:rPr sz="3600" dirty="0"/>
              <a:t> </a:t>
            </a:r>
            <a:r>
              <a:rPr sz="3600" dirty="0" err="1"/>
              <a:t>Gamawan</a:t>
            </a:r>
            <a:r>
              <a:rPr sz="3600" dirty="0"/>
              <a:t> Fauzi, </a:t>
            </a:r>
            <a:r>
              <a:rPr sz="3600" dirty="0" err="1"/>
              <a:t>desa</a:t>
            </a:r>
            <a:r>
              <a:rPr sz="3600" dirty="0"/>
              <a:t> </a:t>
            </a:r>
            <a:r>
              <a:rPr sz="3600" dirty="0" err="1"/>
              <a:t>adalah</a:t>
            </a:r>
            <a:r>
              <a:rPr sz="3600" dirty="0"/>
              <a:t> local-self community, </a:t>
            </a:r>
            <a:r>
              <a:rPr sz="3600" dirty="0" err="1"/>
              <a:t>yaitu</a:t>
            </a:r>
            <a:r>
              <a:rPr sz="3600" dirty="0"/>
              <a:t> </a:t>
            </a:r>
            <a:r>
              <a:rPr sz="3600" dirty="0" err="1"/>
              <a:t>masyarakat</a:t>
            </a:r>
            <a:r>
              <a:rPr sz="3600" dirty="0"/>
              <a:t> </a:t>
            </a:r>
            <a:r>
              <a:rPr sz="3600" dirty="0" err="1"/>
              <a:t>lokal</a:t>
            </a:r>
            <a:r>
              <a:rPr sz="3600" dirty="0"/>
              <a:t> yang </a:t>
            </a:r>
            <a:r>
              <a:rPr sz="3600" dirty="0" err="1"/>
              <a:t>mampu</a:t>
            </a:r>
            <a:r>
              <a:rPr sz="3600" dirty="0"/>
              <a:t> </a:t>
            </a:r>
            <a:r>
              <a:rPr sz="3600" dirty="0" err="1"/>
              <a:t>mengatur</a:t>
            </a:r>
            <a:r>
              <a:rPr sz="3600" dirty="0"/>
              <a:t> </a:t>
            </a:r>
            <a:r>
              <a:rPr sz="3600" dirty="0" err="1"/>
              <a:t>urusannya</a:t>
            </a:r>
            <a:r>
              <a:rPr sz="3600" dirty="0"/>
              <a:t> </a:t>
            </a:r>
            <a:r>
              <a:rPr sz="3600" dirty="0" err="1"/>
              <a:t>sendiri</a:t>
            </a:r>
            <a:r>
              <a:rPr sz="3600" dirty="0"/>
              <a:t>. </a:t>
            </a:r>
            <a:r>
              <a:rPr sz="3600" dirty="0" err="1"/>
              <a:t>Konsep</a:t>
            </a:r>
            <a:r>
              <a:rPr sz="3600" dirty="0"/>
              <a:t> </a:t>
            </a:r>
            <a:r>
              <a:rPr sz="3600" dirty="0" err="1"/>
              <a:t>ini</a:t>
            </a:r>
            <a:r>
              <a:rPr sz="3600" dirty="0"/>
              <a:t> </a:t>
            </a:r>
            <a:r>
              <a:rPr sz="3600" dirty="0" err="1"/>
              <a:t>menekankan</a:t>
            </a:r>
            <a:r>
              <a:rPr sz="3600" dirty="0"/>
              <a:t> </a:t>
            </a:r>
            <a:r>
              <a:rPr sz="3600" dirty="0" err="1"/>
              <a:t>pentingnya</a:t>
            </a:r>
            <a:r>
              <a:rPr sz="3600" dirty="0"/>
              <a:t> </a:t>
            </a:r>
            <a:r>
              <a:rPr sz="3600" dirty="0" err="1"/>
              <a:t>pelayanan</a:t>
            </a:r>
            <a:r>
              <a:rPr sz="3600" dirty="0"/>
              <a:t> </a:t>
            </a:r>
            <a:r>
              <a:rPr sz="3600" dirty="0" err="1"/>
              <a:t>berbasis</a:t>
            </a:r>
            <a:r>
              <a:rPr sz="3600" dirty="0"/>
              <a:t> </a:t>
            </a:r>
            <a:r>
              <a:rPr sz="3600" dirty="0" err="1"/>
              <a:t>masyarakat</a:t>
            </a:r>
            <a:r>
              <a:rPr sz="36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Makna</a:t>
            </a:r>
            <a:r>
              <a:rPr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Local-Self Community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2308860"/>
            <a:ext cx="7290055" cy="4023360"/>
          </a:xfrm>
        </p:spPr>
        <p:txBody>
          <a:bodyPr>
            <a:normAutofit/>
          </a:bodyPr>
          <a:lstStyle/>
          <a:p>
            <a:pPr algn="just"/>
            <a:r>
              <a:rPr sz="4000" dirty="0" err="1"/>
              <a:t>Pemerintahan</a:t>
            </a:r>
            <a:r>
              <a:rPr sz="4000" dirty="0"/>
              <a:t> </a:t>
            </a:r>
            <a:r>
              <a:rPr sz="4000" dirty="0" err="1"/>
              <a:t>desa</a:t>
            </a:r>
            <a:r>
              <a:rPr sz="4000" dirty="0"/>
              <a:t> </a:t>
            </a:r>
            <a:r>
              <a:rPr sz="4000" dirty="0" err="1"/>
              <a:t>diarahkan</a:t>
            </a:r>
            <a:r>
              <a:rPr sz="4000" dirty="0"/>
              <a:t> </a:t>
            </a:r>
            <a:r>
              <a:rPr sz="4000" dirty="0" err="1"/>
              <a:t>untuk</a:t>
            </a:r>
            <a:r>
              <a:rPr sz="4000" dirty="0"/>
              <a:t> </a:t>
            </a:r>
            <a:r>
              <a:rPr sz="4000" dirty="0" err="1"/>
              <a:t>partisipatif</a:t>
            </a:r>
            <a:r>
              <a:rPr sz="4000" dirty="0"/>
              <a:t> dan </a:t>
            </a:r>
            <a:r>
              <a:rPr sz="4000" dirty="0" err="1"/>
              <a:t>berbasis</a:t>
            </a:r>
            <a:r>
              <a:rPr sz="4000" dirty="0"/>
              <a:t> </a:t>
            </a:r>
            <a:r>
              <a:rPr sz="4000" dirty="0" err="1"/>
              <a:t>potensi</a:t>
            </a:r>
            <a:r>
              <a:rPr sz="4000" dirty="0"/>
              <a:t> </a:t>
            </a:r>
            <a:r>
              <a:rPr sz="4000" dirty="0" err="1"/>
              <a:t>lokal</a:t>
            </a:r>
            <a:r>
              <a:rPr sz="4000" dirty="0"/>
              <a:t>. Negara </a:t>
            </a:r>
            <a:r>
              <a:rPr sz="4000" dirty="0" err="1"/>
              <a:t>memberikan</a:t>
            </a:r>
            <a:r>
              <a:rPr sz="4000" dirty="0"/>
              <a:t> </a:t>
            </a:r>
            <a:r>
              <a:rPr sz="4000" dirty="0" err="1"/>
              <a:t>pengakuan</a:t>
            </a:r>
            <a:r>
              <a:rPr sz="4000" dirty="0"/>
              <a:t> </a:t>
            </a:r>
            <a:r>
              <a:rPr sz="4000" dirty="0" err="1"/>
              <a:t>terhadap</a:t>
            </a:r>
            <a:r>
              <a:rPr sz="4000" dirty="0"/>
              <a:t> </a:t>
            </a:r>
            <a:r>
              <a:rPr sz="4000" dirty="0" err="1"/>
              <a:t>hak</a:t>
            </a:r>
            <a:r>
              <a:rPr sz="4000" dirty="0"/>
              <a:t> </a:t>
            </a:r>
            <a:r>
              <a:rPr sz="4000" dirty="0" err="1"/>
              <a:t>asal-usul</a:t>
            </a:r>
            <a:r>
              <a:rPr sz="4000" dirty="0"/>
              <a:t> dan </a:t>
            </a:r>
            <a:r>
              <a:rPr sz="4000" dirty="0" err="1"/>
              <a:t>kewenangan</a:t>
            </a:r>
            <a:r>
              <a:rPr sz="4000" dirty="0"/>
              <a:t> </a:t>
            </a:r>
            <a:r>
              <a:rPr sz="4000" dirty="0" err="1"/>
              <a:t>lokal</a:t>
            </a:r>
            <a:r>
              <a:rPr sz="4000" dirty="0"/>
              <a:t> </a:t>
            </a:r>
            <a:r>
              <a:rPr sz="4000" dirty="0" err="1"/>
              <a:t>berskala</a:t>
            </a:r>
            <a:r>
              <a:rPr sz="4000" dirty="0"/>
              <a:t> </a:t>
            </a:r>
            <a:r>
              <a:rPr sz="4000" dirty="0" err="1"/>
              <a:t>desa</a:t>
            </a:r>
            <a:r>
              <a:rPr sz="40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Kedudukan Desa dalam Struktur Wilayah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sz="3600" dirty="0"/>
              <a:t>UU No. 23 </a:t>
            </a:r>
            <a:r>
              <a:rPr sz="3600" dirty="0" err="1"/>
              <a:t>Tahun</a:t>
            </a:r>
            <a:r>
              <a:rPr sz="3600" dirty="0"/>
              <a:t> 2014 </a:t>
            </a:r>
            <a:r>
              <a:rPr sz="3600" dirty="0" err="1"/>
              <a:t>menempatkan</a:t>
            </a:r>
            <a:r>
              <a:rPr sz="3600" dirty="0"/>
              <a:t> </a:t>
            </a:r>
            <a:r>
              <a:rPr sz="3600" dirty="0" err="1"/>
              <a:t>desa</a:t>
            </a:r>
            <a:r>
              <a:rPr sz="3600" dirty="0"/>
              <a:t> </a:t>
            </a:r>
            <a:r>
              <a:rPr sz="3600" dirty="0" err="1"/>
              <a:t>sebagai</a:t>
            </a:r>
            <a:r>
              <a:rPr sz="3600" dirty="0"/>
              <a:t> </a:t>
            </a:r>
            <a:r>
              <a:rPr sz="3600" dirty="0" err="1"/>
              <a:t>bagian</a:t>
            </a:r>
            <a:r>
              <a:rPr sz="3600" dirty="0"/>
              <a:t> </a:t>
            </a:r>
            <a:r>
              <a:rPr sz="3600" dirty="0" err="1"/>
              <a:t>dari</a:t>
            </a:r>
            <a:r>
              <a:rPr sz="3600" dirty="0"/>
              <a:t> </a:t>
            </a:r>
            <a:r>
              <a:rPr sz="3600" dirty="0" err="1"/>
              <a:t>pembagian</a:t>
            </a:r>
            <a:r>
              <a:rPr sz="3600" dirty="0"/>
              <a:t> wilayah </a:t>
            </a:r>
            <a:r>
              <a:rPr sz="3600" dirty="0" err="1"/>
              <a:t>administratif</a:t>
            </a:r>
            <a:r>
              <a:rPr sz="3600" dirty="0"/>
              <a:t>. </a:t>
            </a:r>
            <a:r>
              <a:rPr sz="3600" dirty="0" err="1"/>
              <a:t>Namun</a:t>
            </a:r>
            <a:r>
              <a:rPr sz="3600" dirty="0"/>
              <a:t> </a:t>
            </a:r>
            <a:r>
              <a:rPr sz="3600" dirty="0" err="1"/>
              <a:t>desa</a:t>
            </a:r>
            <a:r>
              <a:rPr sz="3600" dirty="0"/>
              <a:t> </a:t>
            </a:r>
            <a:r>
              <a:rPr sz="3600" dirty="0" err="1"/>
              <a:t>memiliki</a:t>
            </a:r>
            <a:r>
              <a:rPr sz="3600" dirty="0"/>
              <a:t> </a:t>
            </a:r>
            <a:r>
              <a:rPr sz="3600" dirty="0" err="1"/>
              <a:t>kewenangan</a:t>
            </a:r>
            <a:r>
              <a:rPr sz="3600" dirty="0"/>
              <a:t> </a:t>
            </a:r>
            <a:r>
              <a:rPr sz="3600" dirty="0" err="1"/>
              <a:t>pemerintahan</a:t>
            </a:r>
            <a:r>
              <a:rPr sz="3600" dirty="0"/>
              <a:t> </a:t>
            </a:r>
            <a:r>
              <a:rPr sz="3600" dirty="0" err="1"/>
              <a:t>tersendiri</a:t>
            </a:r>
            <a:r>
              <a:rPr sz="3600" dirty="0"/>
              <a:t> yang </a:t>
            </a:r>
            <a:r>
              <a:rPr sz="3600" dirty="0" err="1"/>
              <a:t>diatur</a:t>
            </a:r>
            <a:r>
              <a:rPr sz="3600" dirty="0"/>
              <a:t> UU Desa.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Aspek Geografis dan Pemerintahan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sz="4000" dirty="0" err="1"/>
              <a:t>Pembagian</a:t>
            </a:r>
            <a:r>
              <a:rPr sz="4000" dirty="0"/>
              <a:t> wilayah </a:t>
            </a:r>
            <a:r>
              <a:rPr sz="4000" dirty="0" err="1"/>
              <a:t>dalam</a:t>
            </a:r>
            <a:r>
              <a:rPr sz="4000" dirty="0"/>
              <a:t> UU No. 23/2014 </a:t>
            </a:r>
            <a:r>
              <a:rPr sz="4000" dirty="0" err="1"/>
              <a:t>bersifat</a:t>
            </a:r>
            <a:r>
              <a:rPr sz="4000" dirty="0"/>
              <a:t> </a:t>
            </a:r>
            <a:r>
              <a:rPr sz="4000" dirty="0" err="1"/>
              <a:t>geografis</a:t>
            </a:r>
            <a:r>
              <a:rPr sz="4000" dirty="0"/>
              <a:t>, </a:t>
            </a:r>
            <a:r>
              <a:rPr sz="4000" dirty="0" err="1"/>
              <a:t>bukan</a:t>
            </a:r>
            <a:r>
              <a:rPr sz="4000" dirty="0"/>
              <a:t> </a:t>
            </a:r>
            <a:r>
              <a:rPr sz="4000" dirty="0" err="1"/>
              <a:t>pembagian</a:t>
            </a:r>
            <a:r>
              <a:rPr sz="4000" dirty="0"/>
              <a:t> </a:t>
            </a:r>
            <a:r>
              <a:rPr sz="4000" dirty="0" err="1"/>
              <a:t>kekuasaan</a:t>
            </a:r>
            <a:r>
              <a:rPr sz="4000" dirty="0"/>
              <a:t>. Desa </a:t>
            </a:r>
            <a:r>
              <a:rPr sz="4000" dirty="0" err="1"/>
              <a:t>tetap</a:t>
            </a:r>
            <a:r>
              <a:rPr sz="4000" dirty="0"/>
              <a:t> </a:t>
            </a:r>
            <a:r>
              <a:rPr sz="4000" dirty="0" err="1"/>
              <a:t>otonom</a:t>
            </a:r>
            <a:r>
              <a:rPr sz="4000" dirty="0"/>
              <a:t> </a:t>
            </a:r>
            <a:r>
              <a:rPr sz="4000" dirty="0" err="1"/>
              <a:t>tetapi</a:t>
            </a:r>
            <a:r>
              <a:rPr sz="4000" dirty="0"/>
              <a:t> </a:t>
            </a:r>
            <a:r>
              <a:rPr sz="4000" dirty="0" err="1"/>
              <a:t>berada</a:t>
            </a:r>
            <a:r>
              <a:rPr sz="4000" dirty="0"/>
              <a:t> </a:t>
            </a:r>
            <a:r>
              <a:rPr sz="4000" dirty="0" err="1"/>
              <a:t>dalam</a:t>
            </a:r>
            <a:r>
              <a:rPr sz="4000" dirty="0"/>
              <a:t> </a:t>
            </a:r>
            <a:r>
              <a:rPr sz="4000" dirty="0" err="1"/>
              <a:t>sistem</a:t>
            </a:r>
            <a:r>
              <a:rPr sz="4000" dirty="0"/>
              <a:t> </a:t>
            </a:r>
            <a:r>
              <a:rPr sz="4000" dirty="0" err="1"/>
              <a:t>pemerintahan</a:t>
            </a:r>
            <a:r>
              <a:rPr sz="4000" dirty="0"/>
              <a:t> </a:t>
            </a:r>
            <a:r>
              <a:rPr sz="4000" dirty="0" err="1"/>
              <a:t>nasional</a:t>
            </a:r>
            <a:r>
              <a:rPr sz="4000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Urusan Desa dan Tugas Pembantuan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sz="3600" dirty="0" err="1"/>
              <a:t>Urusan</a:t>
            </a:r>
            <a:r>
              <a:rPr sz="3600" dirty="0"/>
              <a:t> </a:t>
            </a:r>
            <a:r>
              <a:rPr sz="3600" dirty="0" err="1"/>
              <a:t>desa</a:t>
            </a:r>
            <a:r>
              <a:rPr sz="3600" dirty="0"/>
              <a:t> </a:t>
            </a:r>
            <a:r>
              <a:rPr sz="3600" dirty="0" err="1"/>
              <a:t>meliputi</a:t>
            </a:r>
            <a:r>
              <a:rPr sz="3600" dirty="0"/>
              <a:t> </a:t>
            </a:r>
            <a:r>
              <a:rPr sz="3600" dirty="0" err="1"/>
              <a:t>kewenangan</a:t>
            </a:r>
            <a:r>
              <a:rPr sz="3600" dirty="0"/>
              <a:t> </a:t>
            </a:r>
            <a:r>
              <a:rPr sz="3600" dirty="0" err="1"/>
              <a:t>asli</a:t>
            </a:r>
            <a:r>
              <a:rPr sz="3600" dirty="0"/>
              <a:t> </a:t>
            </a:r>
            <a:r>
              <a:rPr sz="3600" dirty="0" err="1"/>
              <a:t>seperti</a:t>
            </a:r>
            <a:r>
              <a:rPr sz="3600" dirty="0"/>
              <a:t> </a:t>
            </a:r>
            <a:r>
              <a:rPr sz="3600" dirty="0" err="1"/>
              <a:t>adat</a:t>
            </a:r>
            <a:r>
              <a:rPr sz="3600" dirty="0"/>
              <a:t>, </a:t>
            </a:r>
            <a:r>
              <a:rPr sz="3600" dirty="0" err="1"/>
              <a:t>aset</a:t>
            </a:r>
            <a:r>
              <a:rPr sz="3600" dirty="0"/>
              <a:t> </a:t>
            </a:r>
            <a:r>
              <a:rPr sz="3600" dirty="0" err="1"/>
              <a:t>desa</a:t>
            </a:r>
            <a:r>
              <a:rPr sz="3600" dirty="0"/>
              <a:t>, dan </a:t>
            </a:r>
            <a:r>
              <a:rPr sz="3600" dirty="0" err="1"/>
              <a:t>peraturan</a:t>
            </a:r>
            <a:r>
              <a:rPr sz="3600" dirty="0"/>
              <a:t> </a:t>
            </a:r>
            <a:r>
              <a:rPr sz="3600" dirty="0" err="1"/>
              <a:t>desa</a:t>
            </a:r>
            <a:r>
              <a:rPr sz="3600" dirty="0"/>
              <a:t>.</a:t>
            </a:r>
          </a:p>
          <a:p>
            <a:pPr algn="just"/>
            <a:r>
              <a:rPr sz="3600" dirty="0" err="1"/>
              <a:t>Tugas</a:t>
            </a:r>
            <a:r>
              <a:rPr sz="3600" dirty="0"/>
              <a:t> </a:t>
            </a:r>
            <a:r>
              <a:rPr sz="3600" dirty="0" err="1"/>
              <a:t>pembantuan</a:t>
            </a:r>
            <a:r>
              <a:rPr sz="3600" dirty="0"/>
              <a:t> </a:t>
            </a:r>
            <a:r>
              <a:rPr sz="3600" dirty="0" err="1"/>
              <a:t>adalah</a:t>
            </a:r>
            <a:r>
              <a:rPr sz="3600" dirty="0"/>
              <a:t> </a:t>
            </a:r>
            <a:r>
              <a:rPr sz="3600" dirty="0" err="1"/>
              <a:t>pelimpahan</a:t>
            </a:r>
            <a:r>
              <a:rPr sz="3600" dirty="0"/>
              <a:t> </a:t>
            </a:r>
            <a:r>
              <a:rPr sz="3600" dirty="0" err="1"/>
              <a:t>wewenang</a:t>
            </a:r>
            <a:r>
              <a:rPr sz="3600" dirty="0"/>
              <a:t> </a:t>
            </a:r>
            <a:r>
              <a:rPr sz="3600" dirty="0" err="1"/>
              <a:t>dari</a:t>
            </a:r>
            <a:r>
              <a:rPr sz="3600" dirty="0"/>
              <a:t> </a:t>
            </a:r>
            <a:r>
              <a:rPr sz="3600" dirty="0" err="1"/>
              <a:t>pemerintah</a:t>
            </a:r>
            <a:r>
              <a:rPr sz="3600" dirty="0"/>
              <a:t> </a:t>
            </a:r>
            <a:r>
              <a:rPr sz="3600" dirty="0" err="1"/>
              <a:t>pusat</a:t>
            </a:r>
            <a:r>
              <a:rPr sz="3600" dirty="0"/>
              <a:t>/</a:t>
            </a:r>
            <a:r>
              <a:rPr sz="3600" dirty="0" err="1"/>
              <a:t>daerah</a:t>
            </a:r>
            <a:r>
              <a:rPr sz="3600" dirty="0"/>
              <a:t> </a:t>
            </a:r>
            <a:r>
              <a:rPr sz="3600" dirty="0" err="1"/>
              <a:t>kepada</a:t>
            </a:r>
            <a:r>
              <a:rPr sz="3600" dirty="0"/>
              <a:t> </a:t>
            </a:r>
            <a:r>
              <a:rPr sz="3600" dirty="0" err="1"/>
              <a:t>desa</a:t>
            </a:r>
            <a:r>
              <a:rPr sz="3600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Perbedaan Kewenangan Asli dan Pembantuan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sz="3600" dirty="0" err="1"/>
              <a:t>Sebelum</a:t>
            </a:r>
            <a:r>
              <a:rPr sz="3600" dirty="0"/>
              <a:t> UU Desa, </a:t>
            </a:r>
            <a:r>
              <a:rPr sz="3600" dirty="0" err="1"/>
              <a:t>kegiatan</a:t>
            </a:r>
            <a:r>
              <a:rPr sz="3600" dirty="0"/>
              <a:t> </a:t>
            </a:r>
            <a:r>
              <a:rPr sz="3600" dirty="0" err="1"/>
              <a:t>desa</a:t>
            </a:r>
            <a:r>
              <a:rPr sz="3600" dirty="0"/>
              <a:t> </a:t>
            </a:r>
            <a:r>
              <a:rPr sz="3600" dirty="0" err="1"/>
              <a:t>lebih</a:t>
            </a:r>
            <a:r>
              <a:rPr sz="3600" dirty="0"/>
              <a:t> </a:t>
            </a:r>
            <a:r>
              <a:rPr sz="3600" dirty="0" err="1"/>
              <a:t>didominasi</a:t>
            </a:r>
            <a:r>
              <a:rPr sz="3600" dirty="0"/>
              <a:t> </a:t>
            </a:r>
            <a:r>
              <a:rPr sz="3600" dirty="0" err="1"/>
              <a:t>tugas</a:t>
            </a:r>
            <a:r>
              <a:rPr sz="3600" dirty="0"/>
              <a:t> </a:t>
            </a:r>
            <a:r>
              <a:rPr sz="3600" dirty="0" err="1"/>
              <a:t>pembantuan</a:t>
            </a:r>
            <a:r>
              <a:rPr sz="3600" dirty="0"/>
              <a:t>. Kini </a:t>
            </a:r>
            <a:r>
              <a:rPr sz="3600" dirty="0" err="1"/>
              <a:t>desa</a:t>
            </a:r>
            <a:r>
              <a:rPr sz="3600" dirty="0"/>
              <a:t> </a:t>
            </a:r>
            <a:r>
              <a:rPr sz="3600" dirty="0" err="1"/>
              <a:t>memiliki</a:t>
            </a:r>
            <a:r>
              <a:rPr sz="3600" dirty="0"/>
              <a:t> </a:t>
            </a:r>
            <a:r>
              <a:rPr sz="3600" dirty="0" err="1"/>
              <a:t>ruang</a:t>
            </a:r>
            <a:r>
              <a:rPr sz="3600" dirty="0"/>
              <a:t> </a:t>
            </a:r>
            <a:r>
              <a:rPr sz="3600" dirty="0" err="1"/>
              <a:t>lebih</a:t>
            </a:r>
            <a:r>
              <a:rPr sz="3600" dirty="0"/>
              <a:t> </a:t>
            </a:r>
            <a:r>
              <a:rPr sz="3600" dirty="0" err="1"/>
              <a:t>besar</a:t>
            </a:r>
            <a:r>
              <a:rPr sz="3600" dirty="0"/>
              <a:t> </a:t>
            </a:r>
            <a:r>
              <a:rPr sz="3600" dirty="0" err="1"/>
              <a:t>untuk</a:t>
            </a:r>
            <a:r>
              <a:rPr sz="3600" dirty="0"/>
              <a:t> </a:t>
            </a:r>
            <a:r>
              <a:rPr sz="3600" dirty="0" err="1"/>
              <a:t>mengurus</a:t>
            </a:r>
            <a:r>
              <a:rPr sz="3600" dirty="0"/>
              <a:t> </a:t>
            </a:r>
            <a:r>
              <a:rPr sz="3600" dirty="0" err="1"/>
              <a:t>urusan</a:t>
            </a:r>
            <a:r>
              <a:rPr sz="3600" dirty="0"/>
              <a:t> </a:t>
            </a:r>
            <a:r>
              <a:rPr sz="3600" dirty="0" err="1"/>
              <a:t>lokal</a:t>
            </a:r>
            <a:r>
              <a:rPr sz="3600" dirty="0"/>
              <a:t> dan </a:t>
            </a:r>
            <a:r>
              <a:rPr sz="3600" dirty="0" err="1"/>
              <a:t>kepentingan</a:t>
            </a:r>
            <a:r>
              <a:rPr sz="3600" dirty="0"/>
              <a:t> </a:t>
            </a:r>
            <a:r>
              <a:rPr sz="3600" dirty="0" err="1"/>
              <a:t>masyarakatnya</a:t>
            </a:r>
            <a:r>
              <a:rPr sz="3600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Implikasi UU Desa terhadap Kemandirian Desa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sz="4000" dirty="0"/>
              <a:t>UU Desa </a:t>
            </a:r>
            <a:r>
              <a:rPr sz="4000" dirty="0" err="1"/>
              <a:t>memberikan</a:t>
            </a:r>
            <a:r>
              <a:rPr sz="4000" dirty="0"/>
              <a:t> </a:t>
            </a:r>
            <a:r>
              <a:rPr sz="4000" dirty="0" err="1"/>
              <a:t>otonomi</a:t>
            </a:r>
            <a:r>
              <a:rPr sz="4000" dirty="0"/>
              <a:t> </a:t>
            </a:r>
            <a:r>
              <a:rPr sz="4000" dirty="0" err="1"/>
              <a:t>luas</a:t>
            </a:r>
            <a:r>
              <a:rPr sz="4000" dirty="0"/>
              <a:t> </a:t>
            </a:r>
            <a:r>
              <a:rPr sz="4000" dirty="0" err="1"/>
              <a:t>bagi</a:t>
            </a:r>
            <a:r>
              <a:rPr sz="4000" dirty="0"/>
              <a:t> </a:t>
            </a:r>
            <a:r>
              <a:rPr sz="4000" dirty="0" err="1"/>
              <a:t>desa</a:t>
            </a:r>
            <a:r>
              <a:rPr sz="4000" dirty="0"/>
              <a:t> </a:t>
            </a:r>
            <a:r>
              <a:rPr sz="4000" dirty="0" err="1"/>
              <a:t>dalam</a:t>
            </a:r>
            <a:r>
              <a:rPr sz="4000" dirty="0"/>
              <a:t> </a:t>
            </a:r>
            <a:r>
              <a:rPr sz="4000" dirty="0" err="1"/>
              <a:t>penyusunan</a:t>
            </a:r>
            <a:r>
              <a:rPr sz="4000" dirty="0"/>
              <a:t> </a:t>
            </a:r>
            <a:r>
              <a:rPr sz="4000" dirty="0" err="1"/>
              <a:t>peraturan</a:t>
            </a:r>
            <a:r>
              <a:rPr sz="4000" dirty="0"/>
              <a:t>, </a:t>
            </a:r>
            <a:r>
              <a:rPr sz="4000" dirty="0" err="1"/>
              <a:t>perencanaan</a:t>
            </a:r>
            <a:r>
              <a:rPr sz="4000" dirty="0"/>
              <a:t> </a:t>
            </a:r>
            <a:r>
              <a:rPr sz="4000" dirty="0" err="1"/>
              <a:t>pembangunan</a:t>
            </a:r>
            <a:r>
              <a:rPr sz="4000" dirty="0"/>
              <a:t>, dan </a:t>
            </a:r>
            <a:r>
              <a:rPr sz="4000" dirty="0" err="1"/>
              <a:t>pengelolaan</a:t>
            </a:r>
            <a:r>
              <a:rPr sz="4000" dirty="0"/>
              <a:t> </a:t>
            </a:r>
            <a:r>
              <a:rPr sz="4000" dirty="0" err="1"/>
              <a:t>keuangan</a:t>
            </a:r>
            <a:r>
              <a:rPr sz="4000" dirty="0"/>
              <a:t> </a:t>
            </a:r>
            <a:r>
              <a:rPr sz="4000" dirty="0" err="1"/>
              <a:t>melalui</a:t>
            </a:r>
            <a:r>
              <a:rPr sz="4000" dirty="0"/>
              <a:t> Dana Desa.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</TotalTime>
  <Words>407</Words>
  <Application>Microsoft Office PowerPoint</Application>
  <PresentationFormat>On-screen Show (4:3)</PresentationFormat>
  <Paragraphs>34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Tw Cen MT</vt:lpstr>
      <vt:lpstr>Tw Cen MT Condensed</vt:lpstr>
      <vt:lpstr>Wingdings</vt:lpstr>
      <vt:lpstr>Wingdings 3</vt:lpstr>
      <vt:lpstr>Integral</vt:lpstr>
      <vt:lpstr>Kewenangan dan Kedudukan Desa Berdasarkan UU No. 6 Tahun 2014</vt:lpstr>
      <vt:lpstr>Pendahuluan</vt:lpstr>
      <vt:lpstr>Desa dalam Sistem Pemerintahan Nasional</vt:lpstr>
      <vt:lpstr>Makna Local-Self Community</vt:lpstr>
      <vt:lpstr>Kedudukan Desa dalam Struktur Wilayah</vt:lpstr>
      <vt:lpstr>Aspek Geografis dan Pemerintahan</vt:lpstr>
      <vt:lpstr>Urusan Desa dan Tugas Pembantuan</vt:lpstr>
      <vt:lpstr>Perbedaan Kewenangan Asli dan Pembantuan</vt:lpstr>
      <vt:lpstr>Implikasi UU Desa terhadap Kemandirian Desa</vt:lpstr>
      <vt:lpstr>Perubahan Pola Hubungan Pemerintahan</vt:lpstr>
      <vt:lpstr>Partisipasi dan Akuntabilitas Publik</vt:lpstr>
      <vt:lpstr>Penguatan Lembaga Desa</vt:lpstr>
      <vt:lpstr>Desa Sebagai Subjek Pembangunan</vt:lpstr>
      <vt:lpstr>Makna Kemandirian Desa</vt:lpstr>
      <vt:lpstr>Penutup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ASUS N6N0CV166416259</cp:lastModifiedBy>
  <cp:revision>6</cp:revision>
  <dcterms:created xsi:type="dcterms:W3CDTF">2013-01-27T09:14:16Z</dcterms:created>
  <dcterms:modified xsi:type="dcterms:W3CDTF">2025-11-04T07:56:10Z</dcterms:modified>
  <cp:category/>
</cp:coreProperties>
</file>