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notesMasterIdLst>
    <p:notesMasterId r:id="rId23"/>
  </p:notesMasterIdLst>
  <p:sldIdLst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9" autoAdjust="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FAF0E-BC49-4E0A-9992-0FB9F5F5807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3593A-30D2-45E6-B2E9-8E2A62441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5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PUTUSAN HAKIM DALAM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r>
              <a:rPr lang="en-US" dirty="0"/>
              <a:t>DR. M. YUSRIZAL AS,SH.MH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92744-332E-E9E3-4281-38967043E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697230"/>
            <a:ext cx="11107887" cy="5278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penilaian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oleh hakim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bukti-bukti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ditunjukkan</a:t>
            </a:r>
            <a:r>
              <a:rPr lang="en-US" sz="2000" dirty="0"/>
              <a:t> di </a:t>
            </a:r>
            <a:r>
              <a:rPr lang="en-US" sz="2000" dirty="0" err="1"/>
              <a:t>persidangan</a:t>
            </a:r>
            <a:r>
              <a:rPr lang="en-US" sz="2000" dirty="0"/>
              <a:t> dan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keyakinan</a:t>
            </a:r>
            <a:r>
              <a:rPr lang="en-US" sz="2000" dirty="0"/>
              <a:t> hakim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, </a:t>
            </a:r>
            <a:r>
              <a:rPr lang="en-US" sz="2000" dirty="0" err="1"/>
              <a:t>menjadikan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hakim </a:t>
            </a:r>
            <a:r>
              <a:rPr lang="en-US" sz="2000" dirty="0" err="1"/>
              <a:t>menjatuhkan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terdakwa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bersalah</a:t>
            </a:r>
            <a:r>
              <a:rPr lang="en-US" sz="2000" dirty="0"/>
              <a:t> (</a:t>
            </a:r>
            <a:r>
              <a:rPr lang="en-US" sz="2000" i="1" dirty="0"/>
              <a:t>guilty</a:t>
            </a:r>
            <a:r>
              <a:rPr lang="en-US" sz="2000" dirty="0"/>
              <a:t>)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bersalah</a:t>
            </a:r>
            <a:r>
              <a:rPr lang="en-US" sz="2000" dirty="0"/>
              <a:t> (</a:t>
            </a:r>
            <a:r>
              <a:rPr lang="en-US" sz="2000" i="1" dirty="0"/>
              <a:t>not guilty</a:t>
            </a:r>
            <a:r>
              <a:rPr lang="en-US" sz="2000" dirty="0"/>
              <a:t>). </a:t>
            </a:r>
            <a:r>
              <a:rPr lang="en-US" sz="2000" dirty="0" err="1"/>
              <a:t>Terkait</a:t>
            </a:r>
            <a:r>
              <a:rPr lang="en-US" sz="2000" dirty="0"/>
              <a:t> proses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tahapan</a:t>
            </a:r>
            <a:r>
              <a:rPr lang="en-US" sz="2000" dirty="0"/>
              <a:t> hakim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menjatuhkan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dilalui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tahapan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</a:p>
          <a:p>
            <a:pPr marL="1349375" indent="-342900" algn="just">
              <a:buFont typeface="+mj-lt"/>
              <a:buAutoNum type="arabicPeriod"/>
            </a:pPr>
            <a:r>
              <a:rPr lang="en-US" sz="2000" b="1" dirty="0" err="1"/>
              <a:t>Tahap</a:t>
            </a:r>
            <a:r>
              <a:rPr lang="en-US" sz="2000" b="1" dirty="0"/>
              <a:t> </a:t>
            </a:r>
            <a:r>
              <a:rPr lang="en-US" sz="2000" b="1" dirty="0" err="1"/>
              <a:t>menganalisis</a:t>
            </a:r>
            <a:r>
              <a:rPr lang="en-US" sz="2000" b="1" dirty="0"/>
              <a:t> </a:t>
            </a:r>
            <a:r>
              <a:rPr lang="en-US" sz="2000" b="1" dirty="0" err="1"/>
              <a:t>perbuatan</a:t>
            </a:r>
            <a:r>
              <a:rPr lang="en-US" sz="2000" b="1" dirty="0"/>
              <a:t> </a:t>
            </a:r>
            <a:r>
              <a:rPr lang="en-US" sz="2000" b="1" dirty="0" err="1"/>
              <a:t>pidana</a:t>
            </a:r>
            <a:r>
              <a:rPr lang="en-US" sz="2000" dirty="0"/>
              <a:t>; pada </a:t>
            </a:r>
            <a:r>
              <a:rPr lang="en-US" sz="2000" dirty="0" err="1"/>
              <a:t>saat</a:t>
            </a:r>
            <a:r>
              <a:rPr lang="en-US" sz="2000" dirty="0"/>
              <a:t> hakim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terdakwa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, yang </a:t>
            </a:r>
            <a:r>
              <a:rPr lang="en-US" sz="2000" dirty="0" err="1"/>
              <a:t>dipandang</a:t>
            </a:r>
            <a:r>
              <a:rPr lang="en-US" sz="2000" dirty="0"/>
              <a:t> primer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segi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rumusan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; </a:t>
            </a:r>
          </a:p>
          <a:p>
            <a:pPr marL="1349375" indent="-342900" algn="just">
              <a:buFont typeface="+mj-lt"/>
              <a:buAutoNum type="arabicPeriod"/>
            </a:pPr>
            <a:r>
              <a:rPr lang="en-US" sz="2000" b="1" dirty="0" err="1"/>
              <a:t>Tahap</a:t>
            </a:r>
            <a:r>
              <a:rPr lang="en-US" sz="2000" b="1" dirty="0"/>
              <a:t> </a:t>
            </a:r>
            <a:r>
              <a:rPr lang="en-US" sz="2000" b="1" dirty="0" err="1"/>
              <a:t>menganalisis</a:t>
            </a:r>
            <a:r>
              <a:rPr lang="en-US" sz="2000" b="1" dirty="0"/>
              <a:t> </a:t>
            </a:r>
            <a:r>
              <a:rPr lang="en-US" sz="2000" b="1" dirty="0" err="1"/>
              <a:t>pertanggung</a:t>
            </a:r>
            <a:r>
              <a:rPr lang="en-US" sz="2000" b="1" dirty="0"/>
              <a:t> </a:t>
            </a:r>
            <a:r>
              <a:rPr lang="en-US" sz="2000" b="1" dirty="0" err="1"/>
              <a:t>jawaban</a:t>
            </a:r>
            <a:r>
              <a:rPr lang="en-US" sz="2000" b="1" dirty="0"/>
              <a:t> </a:t>
            </a:r>
            <a:r>
              <a:rPr lang="en-US" sz="2000" b="1" dirty="0" err="1"/>
              <a:t>pidana</a:t>
            </a:r>
            <a:r>
              <a:rPr lang="en-US" sz="2000" dirty="0"/>
              <a:t>;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terdakwa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terbukti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melanggar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, hakim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terdakwa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yang </a:t>
            </a:r>
            <a:r>
              <a:rPr lang="en-US" sz="2000" dirty="0" err="1"/>
              <a:t>dilakukannya</a:t>
            </a:r>
            <a:r>
              <a:rPr lang="en-US" sz="2000" dirty="0"/>
              <a:t>; </a:t>
            </a:r>
          </a:p>
          <a:p>
            <a:pPr marL="1349375" indent="-342900" algn="just">
              <a:buFont typeface="+mj-lt"/>
              <a:buAutoNum type="arabicPeriod"/>
            </a:pPr>
            <a:r>
              <a:rPr lang="en-US" sz="2000" b="1" dirty="0" err="1"/>
              <a:t>Tahap</a:t>
            </a:r>
            <a:r>
              <a:rPr lang="en-US" sz="2000" b="1" dirty="0"/>
              <a:t> </a:t>
            </a:r>
            <a:r>
              <a:rPr lang="en-US" sz="2000" b="1" dirty="0" err="1"/>
              <a:t>penentuan</a:t>
            </a:r>
            <a:r>
              <a:rPr lang="en-US" sz="2000" b="1" dirty="0"/>
              <a:t> </a:t>
            </a:r>
            <a:r>
              <a:rPr lang="en-US" sz="2000" b="1" dirty="0" err="1"/>
              <a:t>pemidanaan</a:t>
            </a:r>
            <a:r>
              <a:rPr lang="en-US" sz="2000" dirty="0"/>
              <a:t>; hakim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menjatuhkan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unsur-unsur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terpenuhi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 yang </a:t>
            </a:r>
            <a:r>
              <a:rPr lang="en-US" sz="2000" dirty="0" err="1"/>
              <a:t>dilanggar</a:t>
            </a:r>
            <a:r>
              <a:rPr lang="en-US" sz="2000" dirty="0"/>
              <a:t> oleh </a:t>
            </a:r>
            <a:r>
              <a:rPr lang="en-US" sz="2000" dirty="0" err="1"/>
              <a:t>pelaku</a:t>
            </a:r>
            <a:r>
              <a:rPr lang="en-US" sz="2000" dirty="0"/>
              <a:t>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dijatuhkannya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1247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F6D88-73B5-D7D0-B044-265666CD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Parameter Sah Atau </a:t>
            </a:r>
            <a:r>
              <a:rPr lang="en-US" b="1" dirty="0" err="1"/>
              <a:t>Tidaknya</a:t>
            </a:r>
            <a:r>
              <a:rPr lang="en-US" b="1" dirty="0"/>
              <a:t> </a:t>
            </a:r>
            <a:r>
              <a:rPr lang="en-US" b="1" dirty="0" err="1"/>
              <a:t>Putusan</a:t>
            </a:r>
            <a:r>
              <a:rPr lang="en-US" b="1" dirty="0"/>
              <a:t> Hakim Dalam </a:t>
            </a:r>
            <a:r>
              <a:rPr lang="en-US" b="1" dirty="0" err="1"/>
              <a:t>Persidangan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83FC-35D7-B8D9-2778-5D58CC8E7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0599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/>
              <a:t>Teknik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oleh </a:t>
            </a:r>
            <a:r>
              <a:rPr lang="en-US" sz="2400" dirty="0" err="1"/>
              <a:t>Majelis</a:t>
            </a:r>
            <a:r>
              <a:rPr lang="en-US" sz="2400" dirty="0"/>
              <a:t> Hakim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mengadakan</a:t>
            </a:r>
            <a:r>
              <a:rPr lang="en-US" sz="2400" dirty="0"/>
              <a:t> </a:t>
            </a:r>
            <a:r>
              <a:rPr lang="en-US" sz="2400" dirty="0" err="1"/>
              <a:t>rapat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yang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rapat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tercapai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permufakatan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(</a:t>
            </a:r>
            <a:r>
              <a:rPr lang="en-US" sz="2400" dirty="0" err="1"/>
              <a:t>kecuali</a:t>
            </a:r>
            <a:r>
              <a:rPr lang="en-US" sz="2400" dirty="0"/>
              <a:t> hakim </a:t>
            </a:r>
            <a:r>
              <a:rPr lang="en-US" sz="2400" dirty="0" err="1"/>
              <a:t>tunggal</a:t>
            </a:r>
            <a:r>
              <a:rPr lang="en-US" sz="2400" dirty="0"/>
              <a:t>). </a:t>
            </a:r>
            <a:r>
              <a:rPr lang="en-US" sz="2400" dirty="0" err="1"/>
              <a:t>Putusan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hakim 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majelis</a:t>
            </a:r>
            <a:r>
              <a:rPr lang="en-US" sz="2400" dirty="0"/>
              <a:t>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musyawarah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suara</a:t>
            </a:r>
            <a:r>
              <a:rPr lang="en-US" sz="2400" dirty="0"/>
              <a:t> </a:t>
            </a:r>
            <a:r>
              <a:rPr lang="en-US" sz="2400" dirty="0" err="1"/>
              <a:t>terbanyak</a:t>
            </a:r>
            <a:r>
              <a:rPr lang="en-US" sz="2400" dirty="0"/>
              <a:t>. </a:t>
            </a:r>
            <a:r>
              <a:rPr lang="en-US" sz="2400" dirty="0" err="1"/>
              <a:t>Putusan</a:t>
            </a:r>
            <a:r>
              <a:rPr lang="en-US" sz="2400" dirty="0"/>
              <a:t> hakim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arti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para </a:t>
            </a:r>
            <a:r>
              <a:rPr lang="en-US" sz="2400" dirty="0" err="1"/>
              <a:t>pencari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 (</a:t>
            </a:r>
            <a:r>
              <a:rPr lang="en-US" sz="2400" i="1" dirty="0" err="1"/>
              <a:t>justiabellen</a:t>
            </a:r>
            <a:r>
              <a:rPr lang="en-US" sz="2400" dirty="0"/>
              <a:t>)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peradilan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(</a:t>
            </a:r>
            <a:r>
              <a:rPr lang="en-US" sz="2400" i="1" dirty="0"/>
              <a:t>criminal justice system</a:t>
            </a:r>
            <a:r>
              <a:rPr lang="en-US" sz="2400" dirty="0"/>
              <a:t>). </a:t>
            </a:r>
          </a:p>
          <a:p>
            <a:pPr algn="just"/>
            <a:r>
              <a:rPr lang="en-US" sz="2400" dirty="0" err="1"/>
              <a:t>Penjatuhan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(</a:t>
            </a:r>
            <a:r>
              <a:rPr lang="en-US" sz="2400" dirty="0" err="1"/>
              <a:t>vonis</a:t>
            </a:r>
            <a:r>
              <a:rPr lang="en-US" sz="2400" dirty="0"/>
              <a:t>) oleh hakim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Panjang proses </a:t>
            </a:r>
            <a:r>
              <a:rPr lang="en-US" sz="2400" dirty="0" err="1"/>
              <a:t>formil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nasib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. Oleh </a:t>
            </a:r>
            <a:r>
              <a:rPr lang="en-US" sz="2400" dirty="0" err="1"/>
              <a:t>sebab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, hakim </a:t>
            </a:r>
            <a:r>
              <a:rPr lang="en-US" sz="2400" dirty="0" err="1"/>
              <a:t>memliki</a:t>
            </a:r>
            <a:r>
              <a:rPr lang="en-US" sz="2400" dirty="0"/>
              <a:t> </a:t>
            </a:r>
            <a:r>
              <a:rPr lang="en-US" sz="2400" dirty="0" err="1"/>
              <a:t>rambu-rambu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ketentuan-ketentuan</a:t>
            </a:r>
            <a:r>
              <a:rPr lang="en-US" sz="2400" dirty="0"/>
              <a:t> yang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Pasal 197 KUHAP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parameter </a:t>
            </a:r>
            <a:r>
              <a:rPr lang="en-US" sz="2400" dirty="0" err="1"/>
              <a:t>sah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0060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409C56-B5BB-4EC4-63F7-E950337B8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Pasal 197 </a:t>
            </a:r>
            <a:r>
              <a:rPr lang="en-US" dirty="0" err="1"/>
              <a:t>kuhap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FDA7F6-BE70-8236-B032-D49EB1D8F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4820" y="662940"/>
            <a:ext cx="7277099" cy="602361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Pasal 197 KUHAP  </a:t>
            </a:r>
            <a:r>
              <a:rPr lang="fi-FI" dirty="0"/>
              <a:t>ayat (1). Surat putusan pemidanaan memuat: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yang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berbunyi</a:t>
            </a:r>
            <a:r>
              <a:rPr lang="en-US" dirty="0"/>
              <a:t>: “DEMI KEADILAN BERDASARKAN KETUHANAN YANG MAHA ESA”;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/>
              <a:t>Nama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, </a:t>
            </a:r>
            <a:r>
              <a:rPr lang="en-US" dirty="0" err="1"/>
              <a:t>kebangsaan</a:t>
            </a:r>
            <a:r>
              <a:rPr lang="en-US" dirty="0"/>
              <a:t>,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, agama, dan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;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Dakwaan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dakwaan</a:t>
            </a:r>
            <a:r>
              <a:rPr lang="en-US" dirty="0"/>
              <a:t>;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Pertimbangan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dan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disidang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;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fi-FI" dirty="0"/>
              <a:t>Tuntutan pidana, sebagaimana terdapat dalam surat tuntutan;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/>
              <a:t>Pasal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pemidanaan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dan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memberatkan</a:t>
            </a:r>
            <a:r>
              <a:rPr lang="en-US" dirty="0"/>
              <a:t> dan yang </a:t>
            </a:r>
            <a:r>
              <a:rPr lang="en-US" dirty="0" err="1"/>
              <a:t>meringankan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</a:p>
          <a:p>
            <a:pPr marL="457200" indent="-457200" algn="just">
              <a:buFont typeface="+mj-lt"/>
              <a:buAutoNum type="alphaLcPeriod"/>
            </a:pPr>
            <a:endParaRPr lang="en-US" dirty="0"/>
          </a:p>
          <a:p>
            <a:pPr algn="just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76D2B1-C73B-C8C2-165B-C49B6ECC4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95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FA774-052A-3D39-98FE-8EAA8AB3F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en-US" sz="1600" dirty="0"/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/>
              <a:t>Hari dan </a:t>
            </a:r>
            <a:r>
              <a:rPr lang="en-US" sz="1600" dirty="0" err="1"/>
              <a:t>tanggal</a:t>
            </a:r>
            <a:r>
              <a:rPr lang="en-US" sz="1600" dirty="0"/>
              <a:t> </a:t>
            </a:r>
            <a:r>
              <a:rPr lang="en-US" sz="1600" dirty="0" err="1"/>
              <a:t>diadakannya</a:t>
            </a:r>
            <a:r>
              <a:rPr lang="en-US" sz="1600" dirty="0"/>
              <a:t> </a:t>
            </a:r>
            <a:r>
              <a:rPr lang="en-US" sz="1600" dirty="0" err="1"/>
              <a:t>musyawarah</a:t>
            </a:r>
            <a:r>
              <a:rPr lang="en-US" sz="1600" dirty="0"/>
              <a:t> </a:t>
            </a:r>
            <a:r>
              <a:rPr lang="en-US" sz="1600" dirty="0" err="1"/>
              <a:t>majelis</a:t>
            </a:r>
            <a:r>
              <a:rPr lang="en-US" sz="1600" dirty="0"/>
              <a:t> hakim </a:t>
            </a:r>
            <a:r>
              <a:rPr lang="en-US" sz="1600" dirty="0" err="1"/>
              <a:t>kecuali</a:t>
            </a:r>
            <a:r>
              <a:rPr lang="en-US" sz="1600" dirty="0"/>
              <a:t> </a:t>
            </a:r>
            <a:r>
              <a:rPr lang="en-US" sz="1600" dirty="0" err="1"/>
              <a:t>perkara</a:t>
            </a:r>
            <a:r>
              <a:rPr lang="en-US" sz="1600" dirty="0"/>
              <a:t> </a:t>
            </a:r>
            <a:r>
              <a:rPr lang="en-US" sz="1600" dirty="0" err="1"/>
              <a:t>diperiksa</a:t>
            </a:r>
            <a:r>
              <a:rPr lang="en-US" sz="1600" dirty="0"/>
              <a:t> oleh hakim </a:t>
            </a:r>
            <a:r>
              <a:rPr lang="en-US" sz="1600" dirty="0" err="1"/>
              <a:t>tunggal</a:t>
            </a:r>
            <a:r>
              <a:rPr lang="en-US" sz="1600" dirty="0"/>
              <a:t>; </a:t>
            </a:r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kesalahan</a:t>
            </a:r>
            <a:r>
              <a:rPr lang="en-US" sz="1600" dirty="0"/>
              <a:t> </a:t>
            </a:r>
            <a:r>
              <a:rPr lang="en-US" sz="1600" dirty="0" err="1"/>
              <a:t>terdakwa</a:t>
            </a:r>
            <a:r>
              <a:rPr lang="en-US" sz="1600" dirty="0"/>
              <a:t>, </a:t>
            </a: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terpenuhi</a:t>
            </a:r>
            <a:r>
              <a:rPr lang="en-US" sz="1600" dirty="0"/>
              <a:t> </a:t>
            </a:r>
            <a:r>
              <a:rPr lang="en-US" sz="1600" dirty="0" err="1"/>
              <a:t>semua</a:t>
            </a:r>
            <a:r>
              <a:rPr lang="en-US" sz="1600" dirty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rumusan</a:t>
            </a:r>
            <a:r>
              <a:rPr lang="en-US" sz="1600" dirty="0"/>
              <a:t> </a:t>
            </a:r>
            <a:r>
              <a:rPr lang="en-US" sz="1600" dirty="0" err="1"/>
              <a:t>tindak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disertai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kualifikasinya</a:t>
            </a:r>
            <a:r>
              <a:rPr lang="en-US" sz="1600" dirty="0"/>
              <a:t> dan </a:t>
            </a:r>
            <a:r>
              <a:rPr lang="en-US" sz="1600" dirty="0" err="1"/>
              <a:t>pemidanaan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tindakan</a:t>
            </a:r>
            <a:r>
              <a:rPr lang="en-US" sz="1600" dirty="0"/>
              <a:t> yang </a:t>
            </a:r>
            <a:r>
              <a:rPr lang="en-US" sz="1600" dirty="0" err="1"/>
              <a:t>ditujukan</a:t>
            </a:r>
            <a:r>
              <a:rPr lang="en-US" sz="1600" dirty="0"/>
              <a:t>; </a:t>
            </a:r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 err="1"/>
              <a:t>Ketentuan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siapa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perkara</a:t>
            </a:r>
            <a:r>
              <a:rPr lang="en-US" sz="1600" dirty="0"/>
              <a:t> </a:t>
            </a:r>
            <a:r>
              <a:rPr lang="en-US" sz="1600" dirty="0" err="1"/>
              <a:t>dibebankan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menyebutkan</a:t>
            </a:r>
            <a:r>
              <a:rPr lang="en-US" sz="1600" dirty="0"/>
              <a:t> </a:t>
            </a:r>
            <a:r>
              <a:rPr lang="en-US" sz="1600" dirty="0" err="1"/>
              <a:t>jumlahnya</a:t>
            </a:r>
            <a:r>
              <a:rPr lang="en-US" sz="1600" dirty="0"/>
              <a:t> yang </a:t>
            </a:r>
            <a:r>
              <a:rPr lang="en-US" sz="1600" dirty="0" err="1"/>
              <a:t>pasti</a:t>
            </a:r>
            <a:r>
              <a:rPr lang="en-US" sz="1600" dirty="0"/>
              <a:t> dan </a:t>
            </a:r>
            <a:r>
              <a:rPr lang="en-US" sz="1600" dirty="0" err="1"/>
              <a:t>ketentuan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 </a:t>
            </a:r>
            <a:r>
              <a:rPr lang="en-US" sz="1600" dirty="0" err="1"/>
              <a:t>bukti</a:t>
            </a:r>
            <a:r>
              <a:rPr lang="en-US" sz="1600" dirty="0"/>
              <a:t>; </a:t>
            </a:r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seluruh</a:t>
            </a:r>
            <a:r>
              <a:rPr lang="en-US" sz="1600" dirty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ternyata</a:t>
            </a:r>
            <a:r>
              <a:rPr lang="en-US" sz="1600" dirty="0"/>
              <a:t> </a:t>
            </a:r>
            <a:r>
              <a:rPr lang="en-US" sz="1600" dirty="0" err="1"/>
              <a:t>palsu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keterangan</a:t>
            </a:r>
            <a:r>
              <a:rPr lang="en-US" sz="1600" dirty="0"/>
              <a:t> </a:t>
            </a:r>
            <a:r>
              <a:rPr lang="en-US" sz="1600" dirty="0" err="1"/>
              <a:t>dimana</a:t>
            </a:r>
            <a:r>
              <a:rPr lang="en-US" sz="1600" dirty="0"/>
              <a:t> </a:t>
            </a:r>
            <a:r>
              <a:rPr lang="en-US" sz="1600" dirty="0" err="1"/>
              <a:t>letak</a:t>
            </a:r>
            <a:r>
              <a:rPr lang="en-US" sz="1600" dirty="0"/>
              <a:t> </a:t>
            </a:r>
            <a:r>
              <a:rPr lang="en-US" sz="1600" dirty="0" err="1"/>
              <a:t>kepalsuan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otentik</a:t>
            </a:r>
            <a:r>
              <a:rPr lang="en-US" sz="1600" dirty="0"/>
              <a:t> yang </a:t>
            </a:r>
            <a:r>
              <a:rPr lang="en-US" sz="1600" dirty="0" err="1"/>
              <a:t>dianggap</a:t>
            </a:r>
            <a:r>
              <a:rPr lang="en-US" sz="1600" dirty="0"/>
              <a:t> </a:t>
            </a:r>
            <a:r>
              <a:rPr lang="en-US" sz="1600" dirty="0" err="1"/>
              <a:t>palsu</a:t>
            </a:r>
            <a:r>
              <a:rPr lang="en-US" sz="1600" dirty="0"/>
              <a:t>; </a:t>
            </a:r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 err="1"/>
              <a:t>Perintah</a:t>
            </a:r>
            <a:r>
              <a:rPr lang="en-US" sz="1600" dirty="0"/>
              <a:t> </a:t>
            </a:r>
            <a:r>
              <a:rPr lang="en-US" sz="1600" dirty="0" err="1"/>
              <a:t>supaya</a:t>
            </a:r>
            <a:r>
              <a:rPr lang="en-US" sz="1600" dirty="0"/>
              <a:t> </a:t>
            </a:r>
            <a:r>
              <a:rPr lang="en-US" sz="1600" dirty="0" err="1"/>
              <a:t>terdakwa</a:t>
            </a:r>
            <a:r>
              <a:rPr lang="en-US" sz="1600" dirty="0"/>
              <a:t> </a:t>
            </a:r>
            <a:r>
              <a:rPr lang="en-US" sz="1600" dirty="0" err="1"/>
              <a:t>ditahan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tahanan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dibebaskan</a:t>
            </a:r>
            <a:r>
              <a:rPr lang="en-US" sz="1600" dirty="0"/>
              <a:t>; </a:t>
            </a:r>
          </a:p>
          <a:p>
            <a:pPr marL="457200" indent="-457200" algn="just">
              <a:buFont typeface="+mj-lt"/>
              <a:buAutoNum type="alphaLcPeriod" startAt="7"/>
            </a:pPr>
            <a:r>
              <a:rPr lang="en-US" sz="1600" dirty="0"/>
              <a:t>Hari dan </a:t>
            </a:r>
            <a:r>
              <a:rPr lang="en-US" sz="1600" dirty="0" err="1"/>
              <a:t>tanggal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, nama </a:t>
            </a:r>
            <a:r>
              <a:rPr lang="en-US" sz="1600" dirty="0" err="1"/>
              <a:t>penuntut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, nama hakim yang </a:t>
            </a:r>
            <a:r>
              <a:rPr lang="en-US" sz="1600" dirty="0" err="1"/>
              <a:t>memutus</a:t>
            </a:r>
            <a:r>
              <a:rPr lang="en-US" sz="1600" dirty="0"/>
              <a:t> dan nama </a:t>
            </a:r>
            <a:r>
              <a:rPr lang="en-US" sz="1600" dirty="0" err="1"/>
              <a:t>panitera</a:t>
            </a:r>
            <a:r>
              <a:rPr lang="en-US" sz="1600" dirty="0"/>
              <a:t>. </a:t>
            </a:r>
          </a:p>
          <a:p>
            <a:pPr algn="just"/>
            <a:endParaRPr lang="en-US" sz="1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60893-DA3D-FECF-27BD-C9A7B990E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1565910"/>
            <a:ext cx="3031852" cy="4272136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>
                <a:solidFill>
                  <a:srgbClr val="FFC000"/>
                </a:solidFill>
              </a:rPr>
              <a:t>Tidak </a:t>
            </a:r>
            <a:r>
              <a:rPr lang="en-US" sz="2800" b="1" i="1" dirty="0" err="1">
                <a:solidFill>
                  <a:srgbClr val="FFC000"/>
                </a:solidFill>
              </a:rPr>
              <a:t>dipenuhinya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ketentuan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dalam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ayat</a:t>
            </a:r>
            <a:r>
              <a:rPr lang="en-US" sz="2800" b="1" i="1" dirty="0">
                <a:solidFill>
                  <a:srgbClr val="FFC000"/>
                </a:solidFill>
              </a:rPr>
              <a:t> (1) </a:t>
            </a:r>
            <a:r>
              <a:rPr lang="en-US" sz="2800" b="1" i="1" dirty="0" err="1">
                <a:solidFill>
                  <a:srgbClr val="FFC000"/>
                </a:solidFill>
              </a:rPr>
              <a:t>huruf</a:t>
            </a:r>
            <a:r>
              <a:rPr lang="en-US" sz="2800" b="1" i="1" dirty="0">
                <a:solidFill>
                  <a:srgbClr val="FFC000"/>
                </a:solidFill>
              </a:rPr>
              <a:t> a, b, c, d, e, f, g, h, I, j, k, dan l </a:t>
            </a:r>
            <a:r>
              <a:rPr lang="en-US" sz="2800" b="1" i="1" dirty="0" err="1">
                <a:solidFill>
                  <a:srgbClr val="FFC000"/>
                </a:solidFill>
              </a:rPr>
              <a:t>pasal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ini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mengakibatkan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putusan</a:t>
            </a:r>
            <a:r>
              <a:rPr lang="en-US" sz="2800" b="1" i="1" dirty="0">
                <a:solidFill>
                  <a:srgbClr val="FFC000"/>
                </a:solidFill>
              </a:rPr>
              <a:t> </a:t>
            </a:r>
            <a:r>
              <a:rPr lang="en-US" sz="2800" b="1" i="1" dirty="0" err="1">
                <a:solidFill>
                  <a:srgbClr val="FFC000"/>
                </a:solidFill>
              </a:rPr>
              <a:t>batal</a:t>
            </a:r>
            <a:r>
              <a:rPr lang="en-US" sz="2800" b="1" i="1" dirty="0">
                <a:solidFill>
                  <a:srgbClr val="FFC000"/>
                </a:solidFill>
              </a:rPr>
              <a:t> demi </a:t>
            </a:r>
            <a:r>
              <a:rPr lang="en-US" sz="2800" b="1" i="1" dirty="0" err="1">
                <a:solidFill>
                  <a:srgbClr val="FFC000"/>
                </a:solidFill>
              </a:rPr>
              <a:t>hukum</a:t>
            </a:r>
            <a:r>
              <a:rPr lang="en-US" sz="2800" b="1" i="1" dirty="0">
                <a:solidFill>
                  <a:srgbClr val="FFC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2605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19474A-755E-F653-CF7F-B504C1E07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Putusan</a:t>
            </a:r>
            <a:r>
              <a:rPr lang="en-US" dirty="0"/>
              <a:t> hakim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perdata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AD982-D616-8250-B7DE-A52DE7E34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800" dirty="0"/>
              <a:t>Asas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sebagimana</a:t>
            </a:r>
            <a:r>
              <a:rPr lang="en-US" sz="2800" dirty="0"/>
              <a:t> yang </a:t>
            </a:r>
            <a:r>
              <a:rPr lang="en-US" sz="2800" dirty="0" err="1"/>
              <a:t>digariskan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Pasal 178 </a:t>
            </a:r>
            <a:r>
              <a:rPr lang="en-US" sz="2800" dirty="0" err="1"/>
              <a:t>ayat</a:t>
            </a:r>
            <a:r>
              <a:rPr lang="en-US" sz="2800" dirty="0"/>
              <a:t> (2) H.I.R., Pasal 189 </a:t>
            </a:r>
            <a:r>
              <a:rPr lang="en-US" sz="2800" dirty="0" err="1"/>
              <a:t>ayat</a:t>
            </a:r>
            <a:r>
              <a:rPr lang="en-US" sz="2800" dirty="0"/>
              <a:t> (2) </a:t>
            </a:r>
            <a:r>
              <a:rPr lang="en-US" sz="2800" dirty="0" err="1"/>
              <a:t>R.Bg</a:t>
            </a:r>
            <a:r>
              <a:rPr lang="en-US" sz="2800" dirty="0"/>
              <a:t>. dan Pasal 50 Rv. Dimana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putusannya</a:t>
            </a:r>
            <a:r>
              <a:rPr lang="en-US" sz="2800" dirty="0"/>
              <a:t> hakim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menyeluruh</a:t>
            </a:r>
            <a:r>
              <a:rPr lang="en-US" sz="2800" dirty="0"/>
              <a:t> </a:t>
            </a:r>
            <a:r>
              <a:rPr lang="en-US" sz="2800" dirty="0" err="1"/>
              <a:t>memeriksa</a:t>
            </a:r>
            <a:r>
              <a:rPr lang="en-US" sz="2800" dirty="0"/>
              <a:t> dan </a:t>
            </a:r>
            <a:r>
              <a:rPr lang="en-US" sz="2800" dirty="0" err="1"/>
              <a:t>mengadili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gugatan</a:t>
            </a:r>
            <a:r>
              <a:rPr lang="en-US" sz="2800" dirty="0"/>
              <a:t> yang </a:t>
            </a:r>
            <a:r>
              <a:rPr lang="en-US" sz="2800" dirty="0" err="1"/>
              <a:t>diajukan</a:t>
            </a:r>
            <a:r>
              <a:rPr lang="en-US" sz="2800" dirty="0"/>
              <a:t>. Hakim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boleh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memeriksa</a:t>
            </a:r>
            <a:r>
              <a:rPr lang="en-US" sz="2800" dirty="0"/>
              <a:t> dan </a:t>
            </a:r>
            <a:r>
              <a:rPr lang="en-US" sz="2800" dirty="0" err="1"/>
              <a:t>memutus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, dan </a:t>
            </a:r>
            <a:r>
              <a:rPr lang="en-US" sz="2800" dirty="0" err="1"/>
              <a:t>mengabaikan</a:t>
            </a:r>
            <a:r>
              <a:rPr lang="en-US" sz="2800" dirty="0"/>
              <a:t> </a:t>
            </a:r>
            <a:r>
              <a:rPr lang="en-US" sz="2800" dirty="0" err="1"/>
              <a:t>gugatan</a:t>
            </a:r>
            <a:r>
              <a:rPr lang="en-US" sz="2800" dirty="0"/>
              <a:t> </a:t>
            </a:r>
            <a:r>
              <a:rPr lang="en-US" sz="2800" dirty="0" err="1"/>
              <a:t>selebihnya</a:t>
            </a:r>
            <a:r>
              <a:rPr lang="en-US" sz="2800" dirty="0"/>
              <a:t>. Karena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mengadili</a:t>
            </a:r>
            <a:r>
              <a:rPr lang="en-US" sz="2800" dirty="0"/>
              <a:t> yang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sv-SE" sz="2800" dirty="0"/>
              <a:t>bertentangan dengan asas yang digariskan undang-undang. Akibatnya, seperti </a:t>
            </a:r>
            <a:r>
              <a:rPr lang="en-US" sz="2800" dirty="0"/>
              <a:t>pada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,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hakim yang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dibatalkan</a:t>
            </a:r>
            <a:r>
              <a:rPr lang="en-US" sz="2800" dirty="0"/>
              <a:t> pada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selanjutnya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3126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0BEE-8A02-2C33-AA2D-316903B3E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1067D-A20D-E7F6-22A7-F5F429532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Akan </a:t>
            </a:r>
            <a:r>
              <a:rPr lang="en-US" sz="2000" dirty="0" err="1"/>
              <a:t>tetapi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selamanya</a:t>
            </a:r>
            <a:r>
              <a:rPr lang="en-US" sz="2000" dirty="0"/>
              <a:t> </a:t>
            </a:r>
            <a:r>
              <a:rPr lang="en-US" sz="2000" dirty="0" err="1"/>
              <a:t>kelalaian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menegakkan</a:t>
            </a:r>
            <a:r>
              <a:rPr lang="en-US" sz="2000" dirty="0"/>
              <a:t> 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mengakibatkan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batal</a:t>
            </a:r>
            <a:r>
              <a:rPr lang="en-US" sz="2000" dirty="0"/>
              <a:t>. </a:t>
            </a:r>
            <a:r>
              <a:rPr lang="en-US" sz="2000" dirty="0" err="1"/>
              <a:t>Adakalanya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kasuistik</a:t>
            </a:r>
            <a:r>
              <a:rPr lang="en-US" sz="2000" dirty="0"/>
              <a:t>,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diperbaiki</a:t>
            </a:r>
            <a:r>
              <a:rPr lang="en-US" sz="2000" dirty="0"/>
              <a:t> pada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selanjutnya</a:t>
            </a:r>
            <a:r>
              <a:rPr lang="en-US" sz="2000" dirty="0"/>
              <a:t>.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dirty="0" err="1"/>
              <a:t>terlepas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kebolehan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selanjutnya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kelalaian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mengadili</a:t>
            </a:r>
            <a:r>
              <a:rPr lang="en-US" sz="2000" dirty="0"/>
              <a:t> dan </a:t>
            </a:r>
            <a:r>
              <a:rPr lang="en-US" sz="2000" dirty="0" err="1"/>
              <a:t>memutus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gugatan</a:t>
            </a:r>
            <a:r>
              <a:rPr lang="en-US" sz="2000" dirty="0"/>
              <a:t>,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ditegakkan</a:t>
            </a:r>
            <a:r>
              <a:rPr lang="en-US" sz="2000" dirty="0"/>
              <a:t>, </a:t>
            </a:r>
            <a:r>
              <a:rPr lang="en-US" sz="2000" dirty="0" err="1"/>
              <a:t>kelalaian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membatalkan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. Karena </a:t>
            </a:r>
            <a:r>
              <a:rPr lang="en-US" sz="2000" dirty="0" err="1"/>
              <a:t>kebolehan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kasuistik</a:t>
            </a:r>
            <a:r>
              <a:rPr lang="en-US" sz="2000" dirty="0"/>
              <a:t>,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kelalaian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kealpaan</a:t>
            </a:r>
            <a:r>
              <a:rPr lang="en-US" sz="2000" dirty="0"/>
              <a:t> </a:t>
            </a:r>
            <a:r>
              <a:rPr lang="en-US" sz="2000" dirty="0" err="1"/>
              <a:t>mencantumkan</a:t>
            </a:r>
            <a:r>
              <a:rPr lang="en-US" sz="2000" dirty="0"/>
              <a:t> </a:t>
            </a:r>
            <a:r>
              <a:rPr lang="en-US" sz="2000" dirty="0" err="1"/>
              <a:t>amar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630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7DAC-4357-BF5F-DC79-AB4C63385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mengabulkan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tuntutan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DA2CB-9B9D-9B2A-E908-3461D31D5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151376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Putusan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mengabulkan</a:t>
            </a:r>
            <a:r>
              <a:rPr lang="en-US" sz="2400" dirty="0"/>
              <a:t> </a:t>
            </a:r>
            <a:r>
              <a:rPr lang="en-US" sz="2400" dirty="0" err="1"/>
              <a:t>melebihi</a:t>
            </a:r>
            <a:r>
              <a:rPr lang="en-US" sz="2400" dirty="0"/>
              <a:t> </a:t>
            </a:r>
            <a:r>
              <a:rPr lang="en-US" sz="2400" dirty="0" err="1"/>
              <a:t>tuntutan</a:t>
            </a:r>
            <a:r>
              <a:rPr lang="en-US" sz="2400" dirty="0"/>
              <a:t> yang </a:t>
            </a:r>
            <a:r>
              <a:rPr lang="en-US" sz="2400" dirty="0" err="1"/>
              <a:t>dikemukakan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gugatan</a:t>
            </a:r>
            <a:r>
              <a:rPr lang="en-US" sz="2400" dirty="0"/>
              <a:t>. </a:t>
            </a:r>
            <a:r>
              <a:rPr lang="en-US" sz="2400" dirty="0" err="1"/>
              <a:t>Larangan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ultra </a:t>
            </a:r>
            <a:r>
              <a:rPr lang="en-US" sz="2400" dirty="0" err="1"/>
              <a:t>petitum</a:t>
            </a:r>
            <a:r>
              <a:rPr lang="en-US" sz="2400" dirty="0"/>
              <a:t> </a:t>
            </a:r>
            <a:r>
              <a:rPr lang="en-US" sz="2400" dirty="0" err="1"/>
              <a:t>partium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Asas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ditegaskan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Pasal 178 </a:t>
            </a:r>
            <a:r>
              <a:rPr lang="en-US" sz="2400" dirty="0" err="1"/>
              <a:t>ayat</a:t>
            </a:r>
            <a:r>
              <a:rPr lang="en-US" sz="2400" dirty="0"/>
              <a:t> (3) H.I.R., Pasal 189 </a:t>
            </a:r>
            <a:r>
              <a:rPr lang="en-US" sz="2400" dirty="0" err="1"/>
              <a:t>ayat</a:t>
            </a:r>
            <a:r>
              <a:rPr lang="en-US" sz="2400" dirty="0"/>
              <a:t> (3) </a:t>
            </a:r>
            <a:r>
              <a:rPr lang="en-US" sz="2400" dirty="0" err="1"/>
              <a:t>R.Bg</a:t>
            </a:r>
            <a:r>
              <a:rPr lang="en-US" sz="2400" dirty="0"/>
              <a:t>. dan Pasal 50 Rv.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asas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hakim yang </a:t>
            </a:r>
            <a:r>
              <a:rPr lang="en-US" sz="2400" dirty="0" err="1"/>
              <a:t>mengabulkan</a:t>
            </a:r>
            <a:r>
              <a:rPr lang="en-US" sz="2400" dirty="0"/>
              <a:t> </a:t>
            </a:r>
            <a:r>
              <a:rPr lang="en-US" sz="2400" dirty="0" err="1"/>
              <a:t>melebihi</a:t>
            </a:r>
            <a:r>
              <a:rPr lang="en-US" sz="2400" dirty="0"/>
              <a:t> </a:t>
            </a:r>
            <a:r>
              <a:rPr lang="en-US" sz="2400" dirty="0" err="1"/>
              <a:t>posita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petitum</a:t>
            </a:r>
            <a:r>
              <a:rPr lang="en-US" sz="2400" dirty="0"/>
              <a:t> </a:t>
            </a:r>
            <a:r>
              <a:rPr lang="en-US" sz="2400" dirty="0" err="1"/>
              <a:t>gugat</a:t>
            </a:r>
            <a:r>
              <a:rPr lang="en-US" sz="2400" dirty="0"/>
              <a:t>,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melampaui</a:t>
            </a:r>
            <a:r>
              <a:rPr lang="en-US" sz="2400" dirty="0"/>
              <a:t> batas </a:t>
            </a:r>
            <a:r>
              <a:rPr lang="en-US" sz="2400" dirty="0" err="1"/>
              <a:t>wewenang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ultra vires </a:t>
            </a:r>
            <a:r>
              <a:rPr lang="en-US" sz="2400" dirty="0" err="1"/>
              <a:t>yakni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r>
              <a:rPr lang="en-US" sz="2400" dirty="0"/>
              <a:t> </a:t>
            </a:r>
            <a:r>
              <a:rPr lang="en-US" sz="2400" dirty="0" err="1"/>
              <a:t>melampaui</a:t>
            </a:r>
            <a:r>
              <a:rPr lang="en-US" sz="2400" dirty="0"/>
              <a:t> </a:t>
            </a:r>
            <a:r>
              <a:rPr lang="en-US" sz="2400" dirty="0" err="1"/>
              <a:t>wewenangnya</a:t>
            </a:r>
            <a:r>
              <a:rPr lang="en-US" sz="2400" dirty="0"/>
              <a:t> </a:t>
            </a:r>
            <a:r>
              <a:rPr lang="en-US" sz="2400" b="1" i="1" dirty="0"/>
              <a:t>(beyond the powers of his authority).</a:t>
            </a:r>
            <a:r>
              <a:rPr lang="en-US" sz="2400" dirty="0"/>
              <a:t> </a:t>
            </a:r>
            <a:r>
              <a:rPr lang="sv-SE" sz="2400" dirty="0"/>
              <a:t>Dengan demikian, apabila suatu putusan mengandung ultra petitum, harus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cacat</a:t>
            </a:r>
            <a:r>
              <a:rPr lang="en-US" sz="2400" dirty="0"/>
              <a:t> (invalid) </a:t>
            </a:r>
            <a:r>
              <a:rPr lang="en-US" sz="2400" dirty="0" err="1"/>
              <a:t>meskipun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hakim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itikad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(good faith)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(public interest)</a:t>
            </a:r>
          </a:p>
        </p:txBody>
      </p:sp>
    </p:spTree>
    <p:extLst>
      <p:ext uri="{BB962C8B-B14F-4D97-AF65-F5344CB8AC3E}">
        <p14:creationId xmlns:p14="http://schemas.microsoft.com/office/powerpoint/2010/main" val="3965812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00071-3313-68C4-B26B-B4B77CD9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B09D3-1F65-0037-BF50-E626F6E4D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/>
              <a:t>Peradilan</a:t>
            </a:r>
            <a:r>
              <a:rPr lang="en-US" sz="2400" dirty="0"/>
              <a:t> </a:t>
            </a:r>
            <a:r>
              <a:rPr lang="en-US" sz="2400" dirty="0" err="1"/>
              <a:t>perdata</a:t>
            </a:r>
            <a:r>
              <a:rPr lang="en-US" sz="2400" dirty="0"/>
              <a:t> </a:t>
            </a:r>
            <a:r>
              <a:rPr lang="en-US" sz="2400" dirty="0" err="1"/>
              <a:t>semata-mata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belah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guna </a:t>
            </a:r>
            <a:r>
              <a:rPr lang="en-US" sz="2400" dirty="0" err="1"/>
              <a:t>melindungi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para </a:t>
            </a:r>
            <a:r>
              <a:rPr lang="en-US" sz="2400" dirty="0" err="1"/>
              <a:t>pihak</a:t>
            </a:r>
            <a:r>
              <a:rPr lang="en-US" sz="2400" dirty="0"/>
              <a:t> yang </a:t>
            </a:r>
            <a:r>
              <a:rPr lang="en-US" sz="2400" dirty="0" err="1"/>
              <a:t>bersengketa</a:t>
            </a:r>
            <a:r>
              <a:rPr lang="en-US" sz="2400" dirty="0"/>
              <a:t>,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(public interest).</a:t>
            </a:r>
          </a:p>
          <a:p>
            <a:pPr algn="just"/>
            <a:r>
              <a:rPr lang="sv-SE" sz="2400" dirty="0"/>
              <a:t>Hal senada juga disampaikan oleh R. Soepomo yang menganggap peradilan </a:t>
            </a:r>
            <a:r>
              <a:rPr lang="en-US" sz="2400" dirty="0" err="1"/>
              <a:t>perdata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urusan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belah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semata-mata</a:t>
            </a:r>
            <a:r>
              <a:rPr lang="en-US" sz="2400" dirty="0"/>
              <a:t>, </a:t>
            </a:r>
            <a:r>
              <a:rPr lang="en-US" sz="2400" dirty="0" err="1"/>
              <a:t>dimana</a:t>
            </a:r>
            <a:r>
              <a:rPr lang="en-US" sz="2400" dirty="0"/>
              <a:t> hakim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r>
              <a:rPr lang="en-US" sz="2400" dirty="0"/>
              <a:t> </a:t>
            </a:r>
            <a:r>
              <a:rPr lang="en-US" sz="2400" dirty="0" err="1"/>
              <a:t>pasif</a:t>
            </a:r>
            <a:r>
              <a:rPr lang="en-US" sz="2400" dirty="0"/>
              <a:t>. Dan Yahya </a:t>
            </a:r>
            <a:r>
              <a:rPr lang="en-US" sz="2400" dirty="0" err="1"/>
              <a:t>Harahap</a:t>
            </a:r>
            <a:r>
              <a:rPr lang="en-US" sz="2400" dirty="0"/>
              <a:t> </a:t>
            </a:r>
            <a:r>
              <a:rPr lang="en-US" sz="2400" dirty="0" err="1"/>
              <a:t>beranggapan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mengadili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mengabulkan</a:t>
            </a:r>
            <a:r>
              <a:rPr lang="en-US" sz="2400" dirty="0"/>
              <a:t> </a:t>
            </a:r>
            <a:r>
              <a:rPr lang="en-US" sz="2400" dirty="0" err="1"/>
              <a:t>melebihi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digugat</a:t>
            </a:r>
            <a:r>
              <a:rPr lang="en-US" sz="2400" dirty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dipersamakan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sah</a:t>
            </a:r>
            <a:r>
              <a:rPr lang="en-US" sz="2400" dirty="0"/>
              <a:t> (</a:t>
            </a:r>
            <a:r>
              <a:rPr lang="en-US" sz="2400" dirty="0" err="1"/>
              <a:t>ilegal</a:t>
            </a:r>
            <a:r>
              <a:rPr lang="en-US" sz="2400" dirty="0"/>
              <a:t>).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menurutnya</a:t>
            </a:r>
            <a:r>
              <a:rPr lang="en-US" sz="2400" dirty="0"/>
              <a:t>, hakim yang </a:t>
            </a:r>
            <a:r>
              <a:rPr lang="en-US" sz="2400" dirty="0" err="1"/>
              <a:t>melanggar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ultra </a:t>
            </a:r>
            <a:r>
              <a:rPr lang="en-US" sz="2400" dirty="0" err="1"/>
              <a:t>petitum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rule of law.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rule of law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hakim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2151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15D77A-FBD1-D563-F544-B92B0CE04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 err="1"/>
              <a:t>terimakasih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643B926-60F9-5498-D690-4EA3FB3147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88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PUTUSAN HAKIM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73FCC-C8D9-0D27-F192-942DB50D2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Putusan</a:t>
            </a:r>
            <a:r>
              <a:rPr lang="en-US" sz="2400" dirty="0"/>
              <a:t> hakim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lazim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sangat </a:t>
            </a:r>
            <a:r>
              <a:rPr lang="en-US" sz="2400" dirty="0" err="1"/>
              <a:t>diinginkan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dinantinantikan</a:t>
            </a:r>
            <a:r>
              <a:rPr lang="en-US" sz="2400" dirty="0"/>
              <a:t> oleh </a:t>
            </a:r>
            <a:r>
              <a:rPr lang="en-US" sz="2400" dirty="0" err="1"/>
              <a:t>pihak-pihak</a:t>
            </a:r>
            <a:r>
              <a:rPr lang="en-US" sz="2400" dirty="0"/>
              <a:t> yang </a:t>
            </a:r>
            <a:r>
              <a:rPr lang="en-US" sz="2400" dirty="0" err="1"/>
              <a:t>berperkara</a:t>
            </a:r>
            <a:r>
              <a:rPr lang="en-US" sz="2400" dirty="0"/>
              <a:t> guna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diantara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sebaik-baiknya</a:t>
            </a:r>
            <a:r>
              <a:rPr lang="en-US" sz="2400" dirty="0"/>
              <a:t>. </a:t>
            </a:r>
            <a:r>
              <a:rPr lang="en-US" sz="2400" dirty="0" err="1"/>
              <a:t>Sebab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 hakim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pihak-pihak</a:t>
            </a:r>
            <a:r>
              <a:rPr lang="en-US" sz="2400" dirty="0"/>
              <a:t> yang </a:t>
            </a:r>
            <a:r>
              <a:rPr lang="en-US" sz="2400" dirty="0" err="1"/>
              <a:t>bersengketa</a:t>
            </a:r>
            <a:r>
              <a:rPr lang="en-US" sz="2400" dirty="0"/>
              <a:t> </a:t>
            </a:r>
            <a:r>
              <a:rPr lang="en-US" sz="2400" dirty="0" err="1"/>
              <a:t>mengharapkan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kepastian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dan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perkara</a:t>
            </a:r>
            <a:r>
              <a:rPr lang="en-US" sz="2400" dirty="0"/>
              <a:t> yang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hadapi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78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7FFBF7-72AA-90B6-BD04-1DFE3C6A2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188720"/>
            <a:ext cx="11029615" cy="478663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yang </a:t>
            </a:r>
            <a:r>
              <a:rPr lang="en-US" sz="2800" dirty="0" err="1"/>
              <a:t>benar-benar</a:t>
            </a:r>
            <a:r>
              <a:rPr lang="en-US" sz="2800" dirty="0"/>
              <a:t> </a:t>
            </a:r>
            <a:r>
              <a:rPr lang="en-US" sz="2800" dirty="0" err="1"/>
              <a:t>menciptakan</a:t>
            </a:r>
            <a:r>
              <a:rPr lang="en-US" sz="2800" dirty="0"/>
              <a:t> </a:t>
            </a:r>
            <a:r>
              <a:rPr lang="en-US" sz="2800" dirty="0" err="1"/>
              <a:t>kepastian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dan </a:t>
            </a:r>
            <a:r>
              <a:rPr lang="en-US" sz="2800" dirty="0" err="1"/>
              <a:t>mencerminkan</a:t>
            </a:r>
            <a:r>
              <a:rPr lang="en-US" sz="2800" dirty="0"/>
              <a:t> </a:t>
            </a:r>
            <a:r>
              <a:rPr lang="en-US" sz="2800" dirty="0" err="1"/>
              <a:t>keadilan</a:t>
            </a:r>
            <a:r>
              <a:rPr lang="en-US" sz="2800" dirty="0"/>
              <a:t>, hakim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aparatur</a:t>
            </a:r>
            <a:r>
              <a:rPr lang="en-US" sz="2800" dirty="0"/>
              <a:t> negara yang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peradilan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benar-benar</a:t>
            </a:r>
            <a:r>
              <a:rPr lang="en-US" sz="2800" dirty="0"/>
              <a:t> </a:t>
            </a:r>
            <a:r>
              <a:rPr lang="en-US" sz="2800" dirty="0" err="1"/>
              <a:t>mengetahui</a:t>
            </a:r>
            <a:r>
              <a:rPr lang="en-US" sz="2800" dirty="0"/>
              <a:t> duduk </a:t>
            </a:r>
            <a:r>
              <a:rPr lang="en-US" sz="2800" dirty="0" err="1"/>
              <a:t>perkara</a:t>
            </a:r>
            <a:r>
              <a:rPr lang="en-US" sz="2800" dirty="0"/>
              <a:t> yang </a:t>
            </a:r>
            <a:r>
              <a:rPr lang="en-US" sz="2800" dirty="0" err="1"/>
              <a:t>sebenarnya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mengaturnya</a:t>
            </a:r>
            <a:r>
              <a:rPr lang="en-US" sz="2800" dirty="0"/>
              <a:t> yang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diterapkan</a:t>
            </a:r>
            <a:r>
              <a:rPr lang="en-US" sz="2800" dirty="0"/>
              <a:t>,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tertulis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perundang-undangan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tertulis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kebiasaan</a:t>
            </a:r>
            <a:r>
              <a:rPr lang="en-US" sz="2800" dirty="0"/>
              <a:t>. </a:t>
            </a:r>
            <a:r>
              <a:rPr lang="en-US" sz="2800" dirty="0" err="1"/>
              <a:t>Karenanya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Undang</a:t>
            </a:r>
            <a:r>
              <a:rPr lang="en-US" sz="2800" dirty="0"/>
              <a:t>- </a:t>
            </a:r>
            <a:r>
              <a:rPr lang="en-US" sz="2800" dirty="0" err="1"/>
              <a:t>Undang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Kehakiman</a:t>
            </a:r>
            <a:r>
              <a:rPr lang="en-US" sz="2800" dirty="0"/>
              <a:t> </a:t>
            </a:r>
            <a:r>
              <a:rPr lang="en-US" sz="2800" dirty="0" err="1"/>
              <a:t>dinyatakan</a:t>
            </a:r>
            <a:r>
              <a:rPr lang="en-US" sz="2800" dirty="0"/>
              <a:t>, </a:t>
            </a:r>
            <a:r>
              <a:rPr lang="en-US" sz="2800" dirty="0" err="1"/>
              <a:t>bahwa</a:t>
            </a:r>
            <a:r>
              <a:rPr lang="en-US" sz="2800" dirty="0"/>
              <a:t> hakim </a:t>
            </a:r>
            <a:r>
              <a:rPr lang="en-US" sz="2800" dirty="0" err="1"/>
              <a:t>wajib</a:t>
            </a:r>
            <a:r>
              <a:rPr lang="en-US" sz="2800" dirty="0"/>
              <a:t> </a:t>
            </a:r>
            <a:r>
              <a:rPr lang="en-US" sz="2800" dirty="0" err="1"/>
              <a:t>menggali</a:t>
            </a:r>
            <a:r>
              <a:rPr lang="en-US" sz="2800" dirty="0"/>
              <a:t>, </a:t>
            </a:r>
            <a:r>
              <a:rPr lang="en-US" sz="2800" dirty="0" err="1"/>
              <a:t>mengikuti</a:t>
            </a:r>
            <a:r>
              <a:rPr lang="en-US" sz="2800" dirty="0"/>
              <a:t>, dan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dan rasa </a:t>
            </a:r>
            <a:r>
              <a:rPr lang="en-US" sz="2800" dirty="0" err="1"/>
              <a:t>keadilan</a:t>
            </a:r>
            <a:r>
              <a:rPr lang="en-US" sz="2800" dirty="0"/>
              <a:t> yang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endParaRPr lang="en-U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0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9FFECF-99B5-13D9-8769-99A0E2D7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hakim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599A71-C269-CDCE-DDB9-8AAC0D9B7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Prof. </a:t>
            </a:r>
            <a:r>
              <a:rPr lang="en-US" sz="3200" dirty="0" err="1"/>
              <a:t>Sudikno</a:t>
            </a:r>
            <a:r>
              <a:rPr lang="en-US" sz="3200" dirty="0"/>
              <a:t> </a:t>
            </a:r>
            <a:r>
              <a:rPr lang="en-US" sz="3200" dirty="0" err="1"/>
              <a:t>Mertokusumo</a:t>
            </a:r>
            <a:r>
              <a:rPr lang="en-US" sz="3200" dirty="0"/>
              <a:t>, S.H.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definisi</a:t>
            </a:r>
            <a:r>
              <a:rPr lang="en-US" sz="3200" dirty="0"/>
              <a:t> </a:t>
            </a:r>
            <a:r>
              <a:rPr lang="en-US" sz="3200" dirty="0" err="1"/>
              <a:t>putusan</a:t>
            </a:r>
            <a:r>
              <a:rPr lang="en-US" sz="3200" dirty="0"/>
              <a:t> hakim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pernyataan</a:t>
            </a:r>
            <a:r>
              <a:rPr lang="en-US" sz="3200" dirty="0"/>
              <a:t> yang oleh hakim,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pejabat</a:t>
            </a:r>
            <a:r>
              <a:rPr lang="en-US" sz="3200" dirty="0"/>
              <a:t> yang </a:t>
            </a:r>
            <a:r>
              <a:rPr lang="en-US" sz="3200" dirty="0" err="1"/>
              <a:t>diberi</a:t>
            </a:r>
            <a:r>
              <a:rPr lang="en-US" sz="3200" dirty="0"/>
              <a:t> </a:t>
            </a:r>
            <a:r>
              <a:rPr lang="en-US" sz="3200" dirty="0" err="1"/>
              <a:t>wewenang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, </a:t>
            </a:r>
            <a:r>
              <a:rPr lang="en-US" sz="3200" dirty="0" err="1"/>
              <a:t>diucapkan</a:t>
            </a:r>
            <a:r>
              <a:rPr lang="en-US" sz="3200" dirty="0"/>
              <a:t> di </a:t>
            </a:r>
            <a:r>
              <a:rPr lang="en-US" sz="3200" dirty="0" err="1"/>
              <a:t>persidangan</a:t>
            </a:r>
            <a:r>
              <a:rPr lang="en-US" sz="3200" dirty="0"/>
              <a:t> dan </a:t>
            </a:r>
            <a:r>
              <a:rPr lang="en-US" sz="3200" dirty="0" err="1"/>
              <a:t>bertujuan</a:t>
            </a:r>
            <a:r>
              <a:rPr lang="en-US" sz="3200" dirty="0"/>
              <a:t> </a:t>
            </a:r>
            <a:r>
              <a:rPr lang="en-US" sz="3200" dirty="0" err="1"/>
              <a:t>mengakhiri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menyelesaikan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perkara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para </a:t>
            </a:r>
            <a:r>
              <a:rPr lang="en-US" sz="3200" dirty="0" err="1"/>
              <a:t>pihak</a:t>
            </a:r>
            <a:endParaRPr lang="en-US" sz="3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3B7EA36-77A7-A739-F7BB-3F81EC38A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71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C076-D913-6F39-9A9E-57D310D9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E7A8-95BB-AC8C-8B98-AA8A2E1A5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Dalam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Prof. </a:t>
            </a:r>
            <a:r>
              <a:rPr lang="en-US" dirty="0" err="1"/>
              <a:t>Sudikno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hakim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diucapkan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persidangan</a:t>
            </a:r>
            <a:r>
              <a:rPr lang="en-US" dirty="0"/>
              <a:t>. </a:t>
            </a:r>
            <a:r>
              <a:rPr lang="sv-SE" dirty="0"/>
              <a:t>Sebenarnya putusan yang diucapkan di persidangan (uitspraak) memang tidak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(</a:t>
            </a:r>
            <a:r>
              <a:rPr lang="en-US" dirty="0" err="1"/>
              <a:t>vonnis</a:t>
            </a:r>
            <a:r>
              <a:rPr lang="en-US" dirty="0"/>
              <a:t>). </a:t>
            </a:r>
            <a:r>
              <a:rPr lang="en-US" b="1" dirty="0" err="1"/>
              <a:t>Namun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diucapkan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diucapkan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yang </a:t>
            </a:r>
            <a:r>
              <a:rPr lang="en-US" dirty="0" err="1"/>
              <a:t>diinstruksikan</a:t>
            </a:r>
            <a:r>
              <a:rPr lang="en-US" dirty="0"/>
              <a:t> oleh </a:t>
            </a:r>
            <a:r>
              <a:rPr lang="en-US" dirty="0" err="1"/>
              <a:t>Mahkamah</a:t>
            </a:r>
            <a:r>
              <a:rPr lang="en-US" dirty="0"/>
              <a:t> Agung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edarannya</a:t>
            </a:r>
            <a:r>
              <a:rPr lang="en-US" dirty="0"/>
              <a:t> No. 5 </a:t>
            </a:r>
            <a:r>
              <a:rPr lang="en-US" dirty="0" err="1"/>
              <a:t>Tahun</a:t>
            </a:r>
            <a:r>
              <a:rPr lang="en-US" dirty="0"/>
              <a:t> 1959 </a:t>
            </a:r>
            <a:r>
              <a:rPr lang="en-US" dirty="0" err="1"/>
              <a:t>tanggal</a:t>
            </a:r>
            <a:r>
              <a:rPr lang="en-US" dirty="0"/>
              <a:t> 20 April 1959 dan No. 1 </a:t>
            </a:r>
            <a:r>
              <a:rPr lang="en-US" dirty="0" err="1"/>
              <a:t>Tahun</a:t>
            </a:r>
            <a:r>
              <a:rPr lang="en-US" dirty="0"/>
              <a:t> 1962 </a:t>
            </a:r>
            <a:r>
              <a:rPr lang="en-US" dirty="0" err="1"/>
              <a:t>tanggal</a:t>
            </a:r>
            <a:r>
              <a:rPr lang="en-US" dirty="0"/>
              <a:t> 7 Maret 1962 yang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menginstruksikan</a:t>
            </a:r>
            <a:r>
              <a:rPr lang="en-US" dirty="0"/>
              <a:t> agar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diucapkan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D26EE-33D9-807C-082F-3408D8C62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6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608B2B-E84C-A8DF-298A-5DFC46728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Dasar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hakim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38576-382D-B705-3366-6FF4DD254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4344247"/>
          </a:xfrm>
        </p:spPr>
        <p:txBody>
          <a:bodyPr>
            <a:noAutofit/>
          </a:bodyPr>
          <a:lstStyle/>
          <a:p>
            <a:pPr algn="just"/>
            <a:r>
              <a:rPr lang="en-US" sz="2000" dirty="0"/>
              <a:t>Pasal 25 </a:t>
            </a:r>
            <a:r>
              <a:rPr lang="en-US" sz="2000" dirty="0" err="1"/>
              <a:t>ayat</a:t>
            </a:r>
            <a:r>
              <a:rPr lang="en-US" sz="2000" dirty="0"/>
              <a:t> (1) </a:t>
            </a:r>
            <a:r>
              <a:rPr lang="en-US" sz="2000" dirty="0" err="1"/>
              <a:t>Undang-Undang</a:t>
            </a:r>
            <a:r>
              <a:rPr lang="en-US" sz="2000" dirty="0"/>
              <a:t> No. 4 </a:t>
            </a:r>
            <a:r>
              <a:rPr lang="en-US" sz="2000" dirty="0" err="1"/>
              <a:t>Tahun</a:t>
            </a:r>
            <a:r>
              <a:rPr lang="en-US" sz="2000" dirty="0"/>
              <a:t> 2004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Kehakiman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segala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pengadilan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memuat</a:t>
            </a:r>
            <a:r>
              <a:rPr lang="en-US" sz="2000" dirty="0"/>
              <a:t> </a:t>
            </a:r>
            <a:r>
              <a:rPr lang="en-US" sz="2000" dirty="0" err="1"/>
              <a:t>alasan-alasan</a:t>
            </a:r>
            <a:r>
              <a:rPr lang="en-US" sz="2000" dirty="0"/>
              <a:t> dan </a:t>
            </a:r>
            <a:r>
              <a:rPr lang="en-US" sz="2000" dirty="0" err="1"/>
              <a:t>dasar-dasar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mencantumkan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- </a:t>
            </a:r>
            <a:r>
              <a:rPr lang="en-US" sz="2000" dirty="0" err="1"/>
              <a:t>pasal</a:t>
            </a:r>
            <a:r>
              <a:rPr lang="en-US" sz="2000" dirty="0"/>
              <a:t> </a:t>
            </a:r>
            <a:r>
              <a:rPr lang="sv-SE" sz="2000" dirty="0"/>
              <a:t>peraturan perundang-undangan tertentu yang bersangkutan dengan perkara </a:t>
            </a:r>
            <a:r>
              <a:rPr lang="en-US" sz="2000" dirty="0"/>
              <a:t>yang </a:t>
            </a:r>
            <a:r>
              <a:rPr lang="en-US" sz="2000" dirty="0" err="1"/>
              <a:t>diputus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yang </a:t>
            </a:r>
            <a:r>
              <a:rPr lang="en-US" sz="2000" dirty="0" err="1"/>
              <a:t>tertulis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yurisprudensi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doktrin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maupun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tertulis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kebiasaan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adat</a:t>
            </a:r>
            <a:r>
              <a:rPr lang="en-US" sz="2000" dirty="0"/>
              <a:t>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8BDA9-4297-385E-E054-E9345145E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6491" y="1717991"/>
            <a:ext cx="5404318" cy="4614230"/>
          </a:xfrm>
        </p:spPr>
        <p:txBody>
          <a:bodyPr>
            <a:noAutofit/>
          </a:bodyPr>
          <a:lstStyle/>
          <a:p>
            <a:pPr algn="just"/>
            <a:r>
              <a:rPr lang="en-US" sz="1600" dirty="0" err="1"/>
              <a:t>Bahkan</a:t>
            </a:r>
            <a:r>
              <a:rPr lang="en-US" sz="1600" dirty="0"/>
              <a:t> </a:t>
            </a:r>
            <a:r>
              <a:rPr lang="en-US" sz="1600" dirty="0" err="1"/>
              <a:t>menurut</a:t>
            </a:r>
            <a:r>
              <a:rPr lang="en-US" sz="1600" dirty="0"/>
              <a:t> Pasal 178 </a:t>
            </a:r>
            <a:r>
              <a:rPr lang="en-US" sz="1600" dirty="0" err="1"/>
              <a:t>ayat</a:t>
            </a:r>
            <a:r>
              <a:rPr lang="en-US" sz="1600" dirty="0"/>
              <a:t> (1) H.I.R., hakim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jabatannya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ex officio37,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mencukupkan</a:t>
            </a:r>
            <a:r>
              <a:rPr lang="en-US" sz="1600" dirty="0"/>
              <a:t> </a:t>
            </a:r>
            <a:r>
              <a:rPr lang="en-US" sz="1600" dirty="0" err="1"/>
              <a:t>segala</a:t>
            </a:r>
            <a:r>
              <a:rPr lang="en-US" sz="1600" dirty="0"/>
              <a:t> </a:t>
            </a:r>
            <a:r>
              <a:rPr lang="en-US" sz="1600" dirty="0" err="1"/>
              <a:t>alasan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dikemukakan</a:t>
            </a:r>
            <a:r>
              <a:rPr lang="en-US" sz="1600" dirty="0"/>
              <a:t> para </a:t>
            </a:r>
            <a:r>
              <a:rPr lang="en-US" sz="1600" dirty="0" err="1"/>
              <a:t>pihak</a:t>
            </a:r>
            <a:r>
              <a:rPr lang="en-US" sz="1600" dirty="0"/>
              <a:t> yang </a:t>
            </a:r>
            <a:r>
              <a:rPr lang="en-US" sz="1600" dirty="0" err="1"/>
              <a:t>berperkara</a:t>
            </a:r>
            <a:r>
              <a:rPr lang="en-US" sz="1600" dirty="0"/>
              <a:t>. </a:t>
            </a:r>
            <a:r>
              <a:rPr lang="en-US" sz="1600" dirty="0" err="1"/>
              <a:t>Artinya</a:t>
            </a:r>
            <a:r>
              <a:rPr lang="en-US" sz="1600" dirty="0"/>
              <a:t>,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hakim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tepat</a:t>
            </a:r>
            <a:r>
              <a:rPr lang="en-US" sz="1600" dirty="0"/>
              <a:t> guna </a:t>
            </a:r>
            <a:r>
              <a:rPr lang="en-US" sz="1600" dirty="0" err="1"/>
              <a:t>mencukupi</a:t>
            </a:r>
            <a:r>
              <a:rPr lang="en-US" sz="1600" dirty="0"/>
              <a:t> </a:t>
            </a:r>
            <a:r>
              <a:rPr lang="en-US" sz="1600" dirty="0" err="1"/>
              <a:t>segala</a:t>
            </a:r>
            <a:r>
              <a:rPr lang="en-US" sz="1600" dirty="0"/>
              <a:t> </a:t>
            </a:r>
            <a:r>
              <a:rPr lang="en-US" sz="1600" dirty="0" err="1"/>
              <a:t>alasan-alasan</a:t>
            </a:r>
            <a:r>
              <a:rPr lang="en-US" sz="1600" dirty="0"/>
              <a:t> dan </a:t>
            </a:r>
            <a:r>
              <a:rPr lang="en-US" sz="1600" dirty="0" err="1"/>
              <a:t>dasar-dasar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putusan</a:t>
            </a:r>
            <a:r>
              <a:rPr lang="en-US" sz="1600" dirty="0"/>
              <a:t> </a:t>
            </a:r>
            <a:r>
              <a:rPr lang="en-US" sz="1600" dirty="0" err="1"/>
              <a:t>sekiranya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dikemukakan</a:t>
            </a:r>
            <a:r>
              <a:rPr lang="en-US" sz="1600" dirty="0"/>
              <a:t> oleh para </a:t>
            </a:r>
            <a:r>
              <a:rPr lang="en-US" sz="1600" dirty="0" err="1"/>
              <a:t>pihak</a:t>
            </a:r>
            <a:r>
              <a:rPr lang="en-US" sz="1600" dirty="0"/>
              <a:t> yang </a:t>
            </a:r>
            <a:r>
              <a:rPr lang="en-US" sz="1600" dirty="0" err="1"/>
              <a:t>berperkara</a:t>
            </a:r>
            <a:r>
              <a:rPr lang="en-US" sz="1600" dirty="0"/>
              <a:t>. Dan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kewajiban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Pasal 28 </a:t>
            </a:r>
            <a:r>
              <a:rPr lang="en-US" sz="1600" dirty="0" err="1"/>
              <a:t>ayat</a:t>
            </a:r>
            <a:r>
              <a:rPr lang="en-US" sz="1600" dirty="0"/>
              <a:t> (1) </a:t>
            </a:r>
            <a:r>
              <a:rPr lang="en-US" sz="1600" dirty="0" err="1"/>
              <a:t>Undang-Undang</a:t>
            </a:r>
            <a:r>
              <a:rPr lang="en-US" sz="1600" dirty="0"/>
              <a:t> No. 4 </a:t>
            </a:r>
            <a:r>
              <a:rPr lang="en-US" sz="1600" dirty="0" err="1"/>
              <a:t>Tahun</a:t>
            </a:r>
            <a:r>
              <a:rPr lang="en-US" sz="1600" dirty="0"/>
              <a:t> 2004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Kehakiman</a:t>
            </a:r>
            <a:r>
              <a:rPr lang="en-US" sz="1600" dirty="0"/>
              <a:t> </a:t>
            </a:r>
            <a:r>
              <a:rPr lang="en-US" sz="1600" dirty="0" err="1"/>
              <a:t>memerintahkan</a:t>
            </a:r>
            <a:r>
              <a:rPr lang="en-US" sz="1600" dirty="0"/>
              <a:t> hakim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penegak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dan </a:t>
            </a:r>
            <a:r>
              <a:rPr lang="en-US" sz="1600" dirty="0" err="1"/>
              <a:t>keadilan</a:t>
            </a:r>
            <a:r>
              <a:rPr lang="en-US" sz="1600" dirty="0"/>
              <a:t>,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menggali</a:t>
            </a:r>
            <a:r>
              <a:rPr lang="en-US" sz="1600" dirty="0"/>
              <a:t>, </a:t>
            </a:r>
            <a:r>
              <a:rPr lang="en-US" sz="1600" dirty="0" err="1"/>
              <a:t>mengikuti</a:t>
            </a:r>
            <a:r>
              <a:rPr lang="en-US" sz="1600" dirty="0"/>
              <a:t>, dan </a:t>
            </a:r>
            <a:r>
              <a:rPr lang="en-US" sz="1600" dirty="0" err="1"/>
              <a:t>memahami</a:t>
            </a:r>
            <a:r>
              <a:rPr lang="en-US" sz="1600" dirty="0"/>
              <a:t> </a:t>
            </a:r>
            <a:r>
              <a:rPr lang="en-US" sz="1600" dirty="0" err="1"/>
              <a:t>nilai-nilai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sv-SE" sz="1600" dirty="0"/>
              <a:t>hidup dalam masyarakat. Sehingga dalam hal ini hakim berperan dan bertindak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perumus</a:t>
            </a:r>
            <a:r>
              <a:rPr lang="en-US" sz="1600" dirty="0"/>
              <a:t> dan </a:t>
            </a:r>
            <a:r>
              <a:rPr lang="en-US" sz="1600" dirty="0" err="1"/>
              <a:t>penggali</a:t>
            </a:r>
            <a:r>
              <a:rPr lang="en-US" sz="1600" dirty="0"/>
              <a:t> </a:t>
            </a:r>
            <a:r>
              <a:rPr lang="en-US" sz="1600" dirty="0" err="1"/>
              <a:t>nilai-nilai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hidup</a:t>
            </a:r>
            <a:r>
              <a:rPr lang="en-US" sz="1600" dirty="0"/>
              <a:t> di </a:t>
            </a:r>
            <a:r>
              <a:rPr lang="en-US" sz="1600" dirty="0" err="1"/>
              <a:t>masyarakat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183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8E1C7C-E589-3F22-DBA4-1F87B9976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pendapat</a:t>
            </a:r>
            <a:r>
              <a:rPr lang="en-US" sz="2800" dirty="0"/>
              <a:t> Gustav </a:t>
            </a:r>
            <a:r>
              <a:rPr lang="en-US" sz="2800" dirty="0" err="1"/>
              <a:t>Radbruch</a:t>
            </a:r>
            <a:r>
              <a:rPr lang="en-US" sz="2800" dirty="0"/>
              <a:t> 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dikutip</a:t>
            </a:r>
            <a:r>
              <a:rPr lang="en-US" sz="2800" dirty="0"/>
              <a:t> oleh Bambang </a:t>
            </a:r>
            <a:r>
              <a:rPr lang="en-US" sz="2800" dirty="0" err="1"/>
              <a:t>Sutiyoso</a:t>
            </a:r>
            <a:r>
              <a:rPr lang="en-US" sz="2800" dirty="0"/>
              <a:t> </a:t>
            </a:r>
            <a:r>
              <a:rPr lang="en-US" sz="2800" dirty="0" err="1"/>
              <a:t>menyatakan</a:t>
            </a:r>
            <a:r>
              <a:rPr lang="en-US" sz="2800" dirty="0"/>
              <a:t> </a:t>
            </a:r>
            <a:r>
              <a:rPr lang="en-US" sz="2800" dirty="0" err="1"/>
              <a:t>idealnya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hakim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memuat</a:t>
            </a:r>
            <a:r>
              <a:rPr lang="en-US" sz="2800" dirty="0"/>
              <a:t> 3 (</a:t>
            </a:r>
            <a:r>
              <a:rPr lang="en-US" sz="2800" dirty="0" err="1"/>
              <a:t>tiga</a:t>
            </a:r>
            <a:r>
              <a:rPr lang="en-US" sz="2800" dirty="0"/>
              <a:t>)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 </a:t>
            </a:r>
            <a:r>
              <a:rPr lang="en-US" sz="2800" b="1" i="1" dirty="0"/>
              <a:t>idee, des, </a:t>
            </a:r>
            <a:r>
              <a:rPr lang="en-US" sz="2800" b="1" dirty="0"/>
              <a:t>dan </a:t>
            </a:r>
            <a:r>
              <a:rPr lang="en-US" sz="2800" b="1" i="1" dirty="0" err="1"/>
              <a:t>recht</a:t>
            </a:r>
            <a:r>
              <a:rPr lang="en-US" sz="2800" b="1" i="1" dirty="0"/>
              <a:t>, </a:t>
            </a:r>
            <a:r>
              <a:rPr lang="en-US" sz="2800" b="1" dirty="0"/>
              <a:t>yang </a:t>
            </a:r>
            <a:r>
              <a:rPr lang="en-US" sz="2800" b="1" dirty="0" err="1"/>
              <a:t>meliputi</a:t>
            </a:r>
            <a:r>
              <a:rPr lang="en-US" sz="2800" b="1" dirty="0"/>
              <a:t> </a:t>
            </a:r>
            <a:r>
              <a:rPr lang="en-US" sz="2800" b="1" dirty="0" err="1"/>
              <a:t>keadilan</a:t>
            </a:r>
            <a:r>
              <a:rPr lang="en-US" sz="2800" b="1" dirty="0"/>
              <a:t> (</a:t>
            </a:r>
            <a:r>
              <a:rPr lang="en-US" sz="2800" b="1" i="1" dirty="0" err="1"/>
              <a:t>gerechttigheid</a:t>
            </a:r>
            <a:r>
              <a:rPr lang="en-US" sz="2800" b="1" dirty="0"/>
              <a:t>), </a:t>
            </a:r>
            <a:r>
              <a:rPr lang="en-US" sz="2800" b="1" dirty="0" err="1"/>
              <a:t>kepastian</a:t>
            </a:r>
            <a:r>
              <a:rPr lang="en-US" sz="2800" b="1" dirty="0"/>
              <a:t> </a:t>
            </a:r>
            <a:r>
              <a:rPr lang="en-US" sz="2800" b="1" dirty="0" err="1"/>
              <a:t>hukum</a:t>
            </a:r>
            <a:r>
              <a:rPr lang="en-US" sz="2800" b="1" dirty="0"/>
              <a:t> (</a:t>
            </a:r>
            <a:r>
              <a:rPr lang="en-US" sz="2800" b="1" i="1" dirty="0" err="1"/>
              <a:t>rechtsicherheit</a:t>
            </a:r>
            <a:r>
              <a:rPr lang="en-US" sz="2800" b="1" dirty="0"/>
              <a:t>), dan </a:t>
            </a:r>
            <a:r>
              <a:rPr lang="en-US" sz="2800" b="1" dirty="0" err="1"/>
              <a:t>kemanfaatan</a:t>
            </a:r>
            <a:r>
              <a:rPr lang="en-US" sz="2800" b="1" dirty="0"/>
              <a:t> (</a:t>
            </a:r>
            <a:r>
              <a:rPr lang="en-US" sz="2800" b="1" i="1" dirty="0" err="1"/>
              <a:t>zwechtmassigheid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1794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1E569-1900-E8DA-CD57-E6CF631A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Putusan</a:t>
            </a:r>
            <a:r>
              <a:rPr lang="en-US" dirty="0"/>
              <a:t> hakim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pidana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5A6E4-AB50-BE6E-0A85-62F04F6A6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00278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(</a:t>
            </a:r>
            <a:r>
              <a:rPr lang="en-US" sz="2800" dirty="0" err="1"/>
              <a:t>vonis</a:t>
            </a:r>
            <a:r>
              <a:rPr lang="en-US" sz="2800" dirty="0"/>
              <a:t>) yang </a:t>
            </a:r>
            <a:r>
              <a:rPr lang="en-US" sz="2800" dirty="0" err="1"/>
              <a:t>dijatuhkan</a:t>
            </a:r>
            <a:r>
              <a:rPr lang="en-US" sz="2800" dirty="0"/>
              <a:t> oleh hakim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dampak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dilihat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2 (dua) </a:t>
            </a:r>
            <a:r>
              <a:rPr lang="en-US" sz="2800" dirty="0" err="1"/>
              <a:t>sisi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en-US" sz="2800" dirty="0"/>
              <a:t>. Salah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sisinya</a:t>
            </a:r>
            <a:r>
              <a:rPr lang="en-US" sz="2800" dirty="0"/>
              <a:t> </a:t>
            </a:r>
            <a:r>
              <a:rPr lang="en-US" sz="2800" dirty="0" err="1"/>
              <a:t>putusan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ujung</a:t>
            </a:r>
            <a:r>
              <a:rPr lang="en-US" sz="2800" dirty="0"/>
              <a:t> tombak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fungsinya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mengontrol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yang </a:t>
            </a:r>
            <a:r>
              <a:rPr lang="en-US" sz="2800" dirty="0" err="1"/>
              <a:t>menimbulkan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keresahan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(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)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dipidananya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terdakwa</a:t>
            </a:r>
            <a:r>
              <a:rPr lang="en-US" sz="2800" dirty="0"/>
              <a:t>. </a:t>
            </a:r>
          </a:p>
          <a:p>
            <a:pPr algn="just"/>
            <a:r>
              <a:rPr lang="en-US" sz="2800" dirty="0" err="1"/>
              <a:t>Dampak</a:t>
            </a:r>
            <a:r>
              <a:rPr lang="en-US" sz="2800" dirty="0"/>
              <a:t> yang </a:t>
            </a:r>
            <a:r>
              <a:rPr lang="en-US" sz="2800" dirty="0" err="1"/>
              <a:t>lainnya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efek</a:t>
            </a:r>
            <a:r>
              <a:rPr lang="en-US" sz="2800" dirty="0"/>
              <a:t> </a:t>
            </a:r>
            <a:r>
              <a:rPr lang="en-US" sz="2800" dirty="0" err="1"/>
              <a:t>jera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terpidana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mempertanggung</a:t>
            </a:r>
            <a:r>
              <a:rPr lang="en-US" sz="2800" dirty="0"/>
              <a:t> </a:t>
            </a:r>
            <a:r>
              <a:rPr lang="en-US" sz="2800" dirty="0" err="1"/>
              <a:t>jawabkan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perbuatan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dilakukannya</a:t>
            </a:r>
            <a:r>
              <a:rPr lang="en-US" sz="2800" dirty="0"/>
              <a:t> (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14436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81302-25FE-92CB-49D6-12D4BBF98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822960"/>
            <a:ext cx="11029615" cy="5152390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H.L. Parker </a:t>
            </a:r>
            <a:r>
              <a:rPr lang="en-US" sz="2000" dirty="0" err="1"/>
              <a:t>berpendapat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 “</a:t>
            </a:r>
            <a:r>
              <a:rPr lang="en-US" sz="2000" b="1" i="1" dirty="0"/>
              <a:t>Tujuan </a:t>
            </a:r>
            <a:r>
              <a:rPr lang="en-US" sz="2000" b="1" i="1" dirty="0" err="1"/>
              <a:t>utama</a:t>
            </a:r>
            <a:r>
              <a:rPr lang="en-US" sz="2000" b="1" i="1" dirty="0"/>
              <a:t> </a:t>
            </a:r>
            <a:r>
              <a:rPr lang="en-US" sz="2000" b="1" i="1" dirty="0" err="1"/>
              <a:t>dari</a:t>
            </a:r>
            <a:r>
              <a:rPr lang="en-US" sz="2000" b="1" i="1" dirty="0"/>
              <a:t> treatment </a:t>
            </a:r>
            <a:r>
              <a:rPr lang="en-US" sz="2000" b="1" i="1" dirty="0" err="1"/>
              <a:t>adalah</a:t>
            </a:r>
            <a:r>
              <a:rPr lang="en-US" sz="2000" b="1" i="1" dirty="0"/>
              <a:t> </a:t>
            </a:r>
            <a:r>
              <a:rPr lang="en-US" sz="2000" b="1" i="1" dirty="0" err="1"/>
              <a:t>untuk</a:t>
            </a:r>
            <a:r>
              <a:rPr lang="en-US" sz="2000" b="1" i="1" dirty="0"/>
              <a:t> </a:t>
            </a:r>
            <a:r>
              <a:rPr lang="en-US" sz="2000" b="1" i="1" dirty="0" err="1"/>
              <a:t>memberikan</a:t>
            </a:r>
            <a:r>
              <a:rPr lang="en-US" sz="2000" b="1" i="1" dirty="0"/>
              <a:t> </a:t>
            </a:r>
            <a:r>
              <a:rPr lang="en-US" sz="2000" b="1" i="1" dirty="0" err="1"/>
              <a:t>keuntungan</a:t>
            </a:r>
            <a:r>
              <a:rPr lang="en-US" sz="2000" b="1" i="1" dirty="0"/>
              <a:t> </a:t>
            </a:r>
            <a:r>
              <a:rPr lang="en-US" sz="2000" b="1" i="1" dirty="0" err="1"/>
              <a:t>atau</a:t>
            </a:r>
            <a:r>
              <a:rPr lang="en-US" sz="2000" b="1" i="1" dirty="0"/>
              <a:t> </a:t>
            </a:r>
            <a:r>
              <a:rPr lang="en-US" sz="2000" b="1" i="1" dirty="0" err="1"/>
              <a:t>untuk</a:t>
            </a:r>
            <a:r>
              <a:rPr lang="en-US" sz="2000" b="1" i="1" dirty="0"/>
              <a:t> </a:t>
            </a:r>
            <a:r>
              <a:rPr lang="en-US" sz="2000" b="1" i="1" dirty="0" err="1"/>
              <a:t>memperbaiki</a:t>
            </a:r>
            <a:r>
              <a:rPr lang="en-US" sz="2000" b="1" i="1" dirty="0"/>
              <a:t> orang yang </a:t>
            </a:r>
            <a:r>
              <a:rPr lang="en-US" sz="2000" b="1" i="1" dirty="0" err="1"/>
              <a:t>bersagkutan</a:t>
            </a:r>
            <a:r>
              <a:rPr lang="en-US" sz="2000" b="1" i="1" dirty="0"/>
              <a:t>. </a:t>
            </a:r>
            <a:r>
              <a:rPr lang="en-US" sz="2000" b="1" i="1" dirty="0" err="1"/>
              <a:t>Fokusnya</a:t>
            </a:r>
            <a:r>
              <a:rPr lang="en-US" sz="2000" b="1" i="1" dirty="0"/>
              <a:t> </a:t>
            </a:r>
            <a:r>
              <a:rPr lang="en-US" sz="2000" b="1" i="1" dirty="0" err="1"/>
              <a:t>bukan</a:t>
            </a:r>
            <a:r>
              <a:rPr lang="en-US" sz="2000" b="1" i="1" dirty="0"/>
              <a:t> pada </a:t>
            </a:r>
            <a:r>
              <a:rPr lang="en-US" sz="2000" b="1" i="1" dirty="0" err="1"/>
              <a:t>perbuatannya</a:t>
            </a:r>
            <a:r>
              <a:rPr lang="en-US" sz="2000" b="1" i="1" dirty="0"/>
              <a:t> yang </a:t>
            </a:r>
            <a:r>
              <a:rPr lang="en-US" sz="2000" b="1" i="1" dirty="0" err="1"/>
              <a:t>telah</a:t>
            </a:r>
            <a:r>
              <a:rPr lang="en-US" sz="2000" b="1" i="1" dirty="0"/>
              <a:t> </a:t>
            </a:r>
            <a:r>
              <a:rPr lang="en-US" sz="2000" b="1" i="1" dirty="0" err="1"/>
              <a:t>lalu</a:t>
            </a:r>
            <a:r>
              <a:rPr lang="en-US" sz="2000" b="1" i="1" dirty="0"/>
              <a:t> </a:t>
            </a:r>
            <a:r>
              <a:rPr lang="en-US" sz="2000" b="1" i="1" dirty="0" err="1"/>
              <a:t>atau</a:t>
            </a:r>
            <a:r>
              <a:rPr lang="en-US" sz="2000" b="1" i="1" dirty="0"/>
              <a:t> yang </a:t>
            </a:r>
            <a:r>
              <a:rPr lang="en-US" sz="2000" b="1" i="1" dirty="0" err="1"/>
              <a:t>akan</a:t>
            </a:r>
            <a:r>
              <a:rPr lang="en-US" sz="2000" b="1" i="1" dirty="0"/>
              <a:t> dating, </a:t>
            </a:r>
            <a:r>
              <a:rPr lang="en-US" sz="2000" b="1" i="1" dirty="0" err="1"/>
              <a:t>tetapi</a:t>
            </a:r>
            <a:r>
              <a:rPr lang="en-US" sz="2000" b="1" i="1" dirty="0"/>
              <a:t> pada </a:t>
            </a:r>
            <a:r>
              <a:rPr lang="en-US" sz="2000" b="1" i="1" dirty="0" err="1"/>
              <a:t>tujuan</a:t>
            </a:r>
            <a:r>
              <a:rPr lang="en-US" sz="2000" b="1" i="1" dirty="0"/>
              <a:t> </a:t>
            </a:r>
            <a:r>
              <a:rPr lang="en-US" sz="2000" b="1" i="1" dirty="0" err="1"/>
              <a:t>untuk</a:t>
            </a:r>
            <a:r>
              <a:rPr lang="en-US" sz="2000" b="1" i="1" dirty="0"/>
              <a:t> </a:t>
            </a:r>
            <a:r>
              <a:rPr lang="en-US" sz="2000" b="1" i="1" dirty="0" err="1"/>
              <a:t>memberikan</a:t>
            </a:r>
            <a:r>
              <a:rPr lang="en-US" sz="2000" b="1" i="1" dirty="0"/>
              <a:t> </a:t>
            </a:r>
            <a:r>
              <a:rPr lang="en-US" sz="2000" b="1" i="1" dirty="0" err="1"/>
              <a:t>pertolongan</a:t>
            </a:r>
            <a:r>
              <a:rPr lang="en-US" sz="2000" b="1" i="1" dirty="0"/>
              <a:t> </a:t>
            </a:r>
            <a:r>
              <a:rPr lang="en-US" sz="2000" b="1" i="1" dirty="0" err="1"/>
              <a:t>kepadanya</a:t>
            </a:r>
            <a:r>
              <a:rPr lang="en-US" sz="2000" b="1" i="1" dirty="0"/>
              <a:t>”.  </a:t>
            </a:r>
          </a:p>
          <a:p>
            <a:r>
              <a:rPr lang="en-US" sz="2000" dirty="0" err="1"/>
              <a:t>Sehingga</a:t>
            </a:r>
            <a:r>
              <a:rPr lang="en-US" sz="2000" dirty="0"/>
              <a:t> H.L. Parker </a:t>
            </a:r>
            <a:r>
              <a:rPr lang="en-US" sz="2000" dirty="0" err="1"/>
              <a:t>mendasarkan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i="1" dirty="0"/>
              <a:t>punishment </a:t>
            </a:r>
            <a:r>
              <a:rPr lang="en-US" sz="2000" dirty="0" err="1"/>
              <a:t>kedalam</a:t>
            </a:r>
            <a:r>
              <a:rPr lang="en-US" sz="2000" dirty="0"/>
              <a:t> 2 (dua)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</a:p>
          <a:p>
            <a:pPr marL="982663" indent="-536575" algn="just">
              <a:buFont typeface="+mj-lt"/>
              <a:buAutoNum type="arabicPeriod"/>
            </a:pP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kejahatan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dikehendaki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 yang salah (</a:t>
            </a:r>
            <a:r>
              <a:rPr lang="en-US" sz="2000" i="1" dirty="0"/>
              <a:t>the prevention of crime or undesired conduct or offending conduct</a:t>
            </a:r>
            <a:r>
              <a:rPr lang="en-US" sz="2000" dirty="0"/>
              <a:t>); </a:t>
            </a:r>
          </a:p>
          <a:p>
            <a:pPr marL="982663" indent="-536575" algn="just">
              <a:buFont typeface="+mj-lt"/>
              <a:buAutoNum type="arabicPeriod"/>
            </a:pP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mengenakan</a:t>
            </a:r>
            <a:r>
              <a:rPr lang="en-US" sz="2000" dirty="0"/>
              <a:t> </a:t>
            </a:r>
            <a:r>
              <a:rPr lang="en-US" sz="2000" dirty="0" err="1"/>
              <a:t>penderitaan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pembalasan</a:t>
            </a:r>
            <a:r>
              <a:rPr lang="en-US" sz="2000" dirty="0"/>
              <a:t> yang </a:t>
            </a:r>
            <a:r>
              <a:rPr lang="en-US" sz="2000" dirty="0" err="1"/>
              <a:t>layak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pelanggar</a:t>
            </a:r>
            <a:r>
              <a:rPr lang="en-US" sz="2000" dirty="0"/>
              <a:t> (</a:t>
            </a:r>
            <a:r>
              <a:rPr lang="en-US" sz="2000" i="1" dirty="0"/>
              <a:t>the deserved infliction of suffering on evildoers/retribution for perceived wrong doing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283146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{F7604362-FFAB-439F-B5B8-4BDBC8B9D5AC}TF201209c3-d067-44f9-a26f-c8f216c4431347f6cf9d_win32-4021059b889a</Template>
  <TotalTime>24</TotalTime>
  <Words>1712</Words>
  <Application>Microsoft Office PowerPoint</Application>
  <PresentationFormat>Widescreen</PresentationFormat>
  <Paragraphs>51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Franklin Gothic Book</vt:lpstr>
      <vt:lpstr>Franklin Gothic Demi</vt:lpstr>
      <vt:lpstr>Wingdings 2</vt:lpstr>
      <vt:lpstr>DividendVTI</vt:lpstr>
      <vt:lpstr>PUTUSAN HAKIM DALAM</vt:lpstr>
      <vt:lpstr>PENGERTIAN PUTUSAN HAKIM</vt:lpstr>
      <vt:lpstr>PowerPoint Presentation</vt:lpstr>
      <vt:lpstr>Pengertian putusan hakim</vt:lpstr>
      <vt:lpstr>PowerPoint Presentation</vt:lpstr>
      <vt:lpstr>Dasar pembentukan putusan hakim</vt:lpstr>
      <vt:lpstr>PowerPoint Presentation</vt:lpstr>
      <vt:lpstr>Putusan hakim dalam perkara pidana</vt:lpstr>
      <vt:lpstr>PowerPoint Presentation</vt:lpstr>
      <vt:lpstr>PowerPoint Presentation</vt:lpstr>
      <vt:lpstr>Parameter Sah Atau Tidaknya Putusan Hakim Dalam Persidangan</vt:lpstr>
      <vt:lpstr>Pasal 197 kuhap</vt:lpstr>
      <vt:lpstr>PowerPoint Presentation</vt:lpstr>
      <vt:lpstr>Putusan hakim dalam perkara perdata</vt:lpstr>
      <vt:lpstr>PowerPoint Presentation</vt:lpstr>
      <vt:lpstr>Putusan tidak boleh mengabulkan melebihi tuntutan</vt:lpstr>
      <vt:lpstr>PowerPoint Presentation</vt:lpstr>
      <vt:lpstr>Sekian &amp; 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2026-01-04T22:59:42Z</dcterms:created>
  <dcterms:modified xsi:type="dcterms:W3CDTF">2026-01-04T23:24:04Z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