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65" r:id="rId5"/>
    <p:sldId id="266" r:id="rId6"/>
    <p:sldId id="269" r:id="rId7"/>
    <p:sldId id="258" r:id="rId8"/>
    <p:sldId id="259" r:id="rId9"/>
    <p:sldId id="260" r:id="rId10"/>
    <p:sldId id="262" r:id="rId11"/>
    <p:sldId id="263" r:id="rId12"/>
    <p:sldId id="264" r:id="rId13"/>
    <p:sldId id="267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68" r:id="rId22"/>
    <p:sldId id="270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B02917CB-BB9C-45BC-8488-BF3C2F9B2A30}" type="datetimeFigureOut">
              <a:rPr lang="en-US" smtClean="0"/>
              <a:t>16-Mar-26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2FAE2-AF62-4F8B-A5C6-2199F1C2E5FD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067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917CB-BB9C-45BC-8488-BF3C2F9B2A30}" type="datetimeFigureOut">
              <a:rPr lang="en-US" smtClean="0"/>
              <a:t>16-Mar-26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2FAE2-AF62-4F8B-A5C6-2199F1C2E5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529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917CB-BB9C-45BC-8488-BF3C2F9B2A30}" type="datetimeFigureOut">
              <a:rPr lang="en-US" smtClean="0"/>
              <a:t>16-Mar-26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2FAE2-AF62-4F8B-A5C6-2199F1C2E5F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0198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917CB-BB9C-45BC-8488-BF3C2F9B2A30}" type="datetimeFigureOut">
              <a:rPr lang="en-US" smtClean="0"/>
              <a:t>16-Mar-26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2FAE2-AF62-4F8B-A5C6-2199F1C2E5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692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917CB-BB9C-45BC-8488-BF3C2F9B2A30}" type="datetimeFigureOut">
              <a:rPr lang="en-US" smtClean="0"/>
              <a:t>16-Mar-26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2FAE2-AF62-4F8B-A5C6-2199F1C2E5FD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3988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917CB-BB9C-45BC-8488-BF3C2F9B2A30}" type="datetimeFigureOut">
              <a:rPr lang="en-US" smtClean="0"/>
              <a:t>16-Mar-26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2FAE2-AF62-4F8B-A5C6-2199F1C2E5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714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917CB-BB9C-45BC-8488-BF3C2F9B2A30}" type="datetimeFigureOut">
              <a:rPr lang="en-US" smtClean="0"/>
              <a:t>16-Mar-26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2FAE2-AF62-4F8B-A5C6-2199F1C2E5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970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917CB-BB9C-45BC-8488-BF3C2F9B2A30}" type="datetimeFigureOut">
              <a:rPr lang="en-US" smtClean="0"/>
              <a:t>16-Mar-26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2FAE2-AF62-4F8B-A5C6-2199F1C2E5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616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917CB-BB9C-45BC-8488-BF3C2F9B2A30}" type="datetimeFigureOut">
              <a:rPr lang="en-US" smtClean="0"/>
              <a:t>16-Mar-26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2FAE2-AF62-4F8B-A5C6-2199F1C2E5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755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917CB-BB9C-45BC-8488-BF3C2F9B2A30}" type="datetimeFigureOut">
              <a:rPr lang="en-US" smtClean="0"/>
              <a:t>16-Mar-26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2FAE2-AF62-4F8B-A5C6-2199F1C2E5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591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917CB-BB9C-45BC-8488-BF3C2F9B2A30}" type="datetimeFigureOut">
              <a:rPr lang="en-US" smtClean="0"/>
              <a:t>16-Mar-26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2FAE2-AF62-4F8B-A5C6-2199F1C2E5FD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6001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B02917CB-BB9C-45BC-8488-BF3C2F9B2A30}" type="datetimeFigureOut">
              <a:rPr lang="en-US" smtClean="0"/>
              <a:t>16-Mar-26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3142FAE2-AF62-4F8B-A5C6-2199F1C2E5F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6801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7200" b="1" dirty="0" smtClean="0"/>
              <a:t>NILAI, </a:t>
            </a:r>
            <a:r>
              <a:rPr lang="en-US" sz="7200" b="1" smtClean="0"/>
              <a:t>sifat </a:t>
            </a:r>
            <a:r>
              <a:rPr lang="en-US" sz="7200" b="1" dirty="0" smtClean="0"/>
              <a:t>DAN BENTUK KONSTITUSI</a:t>
            </a:r>
            <a:endParaRPr lang="en-US" sz="7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b="1" i="1" dirty="0" smtClean="0">
                <a:solidFill>
                  <a:srgbClr val="FF0000"/>
                </a:solidFill>
              </a:rPr>
              <a:t>DR.M. YUSRIZAL AS, SH.MH</a:t>
            </a:r>
          </a:p>
          <a:p>
            <a:pPr algn="ctr"/>
            <a:r>
              <a:rPr lang="en-US" b="1" i="1" dirty="0" smtClean="0">
                <a:solidFill>
                  <a:srgbClr val="FF0000"/>
                </a:solidFill>
              </a:rPr>
              <a:t>FAKULTAS HUKUM</a:t>
            </a:r>
          </a:p>
          <a:p>
            <a:pPr algn="ctr"/>
            <a:r>
              <a:rPr lang="en-US" b="1" i="1" dirty="0" smtClean="0">
                <a:solidFill>
                  <a:srgbClr val="FF0000"/>
                </a:solidFill>
              </a:rPr>
              <a:t>UNIVERSITAS MEDAN AREA</a:t>
            </a:r>
          </a:p>
          <a:p>
            <a:pPr algn="ctr"/>
            <a:r>
              <a:rPr lang="en-US" b="1" i="1" dirty="0" smtClean="0">
                <a:solidFill>
                  <a:srgbClr val="FF0000"/>
                </a:solidFill>
              </a:rPr>
              <a:t>MEDAN, 2026</a:t>
            </a:r>
            <a:endParaRPr lang="en-US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48163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800" dirty="0"/>
              <a:t>Miriam </a:t>
            </a:r>
            <a:r>
              <a:rPr lang="en-US" sz="2800" dirty="0" err="1"/>
              <a:t>Budiardjo</a:t>
            </a:r>
            <a:r>
              <a:rPr lang="en-US" sz="2800" dirty="0"/>
              <a:t> </a:t>
            </a:r>
            <a:r>
              <a:rPr lang="en-US" sz="2800" dirty="0" err="1" smtClean="0"/>
              <a:t>bahwa</a:t>
            </a:r>
            <a:r>
              <a:rPr lang="en-US" sz="2800" dirty="0" smtClean="0"/>
              <a:t> </a:t>
            </a:r>
            <a:r>
              <a:rPr lang="en-US" sz="2800" dirty="0" err="1" smtClean="0"/>
              <a:t>Nilai-nilai</a:t>
            </a:r>
            <a:r>
              <a:rPr lang="en-US" sz="2800" dirty="0" smtClean="0"/>
              <a:t> </a:t>
            </a:r>
            <a:r>
              <a:rPr lang="en-US" sz="2800" dirty="0" err="1"/>
              <a:t>tersebut</a:t>
            </a:r>
            <a:r>
              <a:rPr lang="en-US" sz="2800" dirty="0"/>
              <a:t> </a:t>
            </a:r>
            <a:r>
              <a:rPr lang="en-US" sz="2800" dirty="0" err="1"/>
              <a:t>mencerminkan</a:t>
            </a:r>
            <a:r>
              <a:rPr lang="en-US" sz="2800" dirty="0"/>
              <a:t> </a:t>
            </a:r>
            <a:r>
              <a:rPr lang="en-US" sz="2800" dirty="0" err="1"/>
              <a:t>gagasan</a:t>
            </a:r>
            <a:r>
              <a:rPr lang="en-US" sz="2800" dirty="0"/>
              <a:t> </a:t>
            </a:r>
            <a:r>
              <a:rPr lang="en-US" sz="2800" dirty="0" err="1"/>
              <a:t>tentang</a:t>
            </a:r>
            <a:r>
              <a:rPr lang="en-US" sz="2800" dirty="0"/>
              <a:t> </a:t>
            </a:r>
            <a:r>
              <a:rPr lang="en-US" sz="2800" dirty="0" err="1"/>
              <a:t>bagaimana</a:t>
            </a:r>
            <a:r>
              <a:rPr lang="en-US" sz="2800" dirty="0"/>
              <a:t> </a:t>
            </a:r>
            <a:r>
              <a:rPr lang="en-US" sz="2800" dirty="0" err="1"/>
              <a:t>kekuasaan</a:t>
            </a:r>
            <a:r>
              <a:rPr lang="en-US" sz="2800" dirty="0"/>
              <a:t> </a:t>
            </a:r>
            <a:r>
              <a:rPr lang="en-US" sz="2800" dirty="0" err="1"/>
              <a:t>negara</a:t>
            </a:r>
            <a:r>
              <a:rPr lang="en-US" sz="2800" dirty="0"/>
              <a:t> </a:t>
            </a:r>
            <a:r>
              <a:rPr lang="en-US" sz="2800" dirty="0" err="1"/>
              <a:t>seharusnya</a:t>
            </a:r>
            <a:r>
              <a:rPr lang="en-US" sz="2800" dirty="0"/>
              <a:t> </a:t>
            </a:r>
            <a:r>
              <a:rPr lang="en-US" sz="2800" dirty="0" err="1"/>
              <a:t>dijalankan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bagaimana</a:t>
            </a:r>
            <a:r>
              <a:rPr lang="en-US" sz="2800" dirty="0"/>
              <a:t> </a:t>
            </a:r>
            <a:r>
              <a:rPr lang="en-US" sz="2800" dirty="0" err="1"/>
              <a:t>hak-hak</a:t>
            </a:r>
            <a:r>
              <a:rPr lang="en-US" sz="2800" dirty="0"/>
              <a:t> </a:t>
            </a:r>
            <a:r>
              <a:rPr lang="en-US" sz="2800" dirty="0" err="1"/>
              <a:t>warga</a:t>
            </a:r>
            <a:r>
              <a:rPr lang="en-US" sz="2800" dirty="0"/>
              <a:t> </a:t>
            </a:r>
            <a:r>
              <a:rPr lang="en-US" sz="2800" dirty="0" err="1"/>
              <a:t>negara</a:t>
            </a:r>
            <a:r>
              <a:rPr lang="en-US" sz="2800" dirty="0"/>
              <a:t> </a:t>
            </a:r>
            <a:r>
              <a:rPr lang="en-US" sz="2800" dirty="0" err="1"/>
              <a:t>harus</a:t>
            </a:r>
            <a:r>
              <a:rPr lang="en-US" sz="2800" dirty="0"/>
              <a:t> </a:t>
            </a:r>
            <a:r>
              <a:rPr lang="en-US" sz="2800" dirty="0" err="1"/>
              <a:t>dilindungi</a:t>
            </a:r>
            <a:r>
              <a:rPr lang="en-US" sz="2800" dirty="0"/>
              <a:t>. </a:t>
            </a:r>
            <a:r>
              <a:rPr lang="en-US" sz="2800" b="1" dirty="0" err="1"/>
              <a:t>Oleh</a:t>
            </a:r>
            <a:r>
              <a:rPr lang="en-US" sz="2800" b="1" dirty="0"/>
              <a:t> </a:t>
            </a:r>
            <a:r>
              <a:rPr lang="en-US" sz="2800" b="1" dirty="0" err="1"/>
              <a:t>karena</a:t>
            </a:r>
            <a:r>
              <a:rPr lang="en-US" sz="2800" b="1" dirty="0"/>
              <a:t> </a:t>
            </a:r>
            <a:r>
              <a:rPr lang="en-US" sz="2800" b="1" dirty="0" err="1"/>
              <a:t>itu</a:t>
            </a:r>
            <a:r>
              <a:rPr lang="en-US" sz="2800" b="1" dirty="0"/>
              <a:t>, </a:t>
            </a:r>
            <a:r>
              <a:rPr lang="en-US" sz="2800" b="1" dirty="0" err="1"/>
              <a:t>keberadaan</a:t>
            </a:r>
            <a:r>
              <a:rPr lang="en-US" sz="2800" b="1" dirty="0"/>
              <a:t> </a:t>
            </a:r>
            <a:r>
              <a:rPr lang="en-US" sz="2800" b="1" dirty="0" err="1"/>
              <a:t>konstitusi</a:t>
            </a:r>
            <a:r>
              <a:rPr lang="en-US" sz="2800" b="1" dirty="0"/>
              <a:t> </a:t>
            </a:r>
            <a:r>
              <a:rPr lang="en-US" sz="2800" b="1" dirty="0" err="1"/>
              <a:t>tidak</a:t>
            </a:r>
            <a:r>
              <a:rPr lang="en-US" sz="2800" b="1" dirty="0"/>
              <a:t> </a:t>
            </a:r>
            <a:r>
              <a:rPr lang="en-US" sz="2800" b="1" dirty="0" err="1"/>
              <a:t>hanya</a:t>
            </a:r>
            <a:r>
              <a:rPr lang="en-US" sz="2800" b="1" dirty="0"/>
              <a:t> </a:t>
            </a:r>
            <a:r>
              <a:rPr lang="en-US" sz="2800" b="1" dirty="0" err="1"/>
              <a:t>berfungsi</a:t>
            </a:r>
            <a:r>
              <a:rPr lang="en-US" sz="2800" b="1" dirty="0"/>
              <a:t> </a:t>
            </a:r>
            <a:r>
              <a:rPr lang="en-US" sz="2800" b="1" dirty="0" err="1"/>
              <a:t>sebagai</a:t>
            </a:r>
            <a:r>
              <a:rPr lang="en-US" sz="2800" b="1" dirty="0"/>
              <a:t> </a:t>
            </a:r>
            <a:r>
              <a:rPr lang="en-US" sz="2800" b="1" dirty="0" err="1"/>
              <a:t>kerangka</a:t>
            </a:r>
            <a:r>
              <a:rPr lang="en-US" sz="2800" b="1" dirty="0"/>
              <a:t> </a:t>
            </a:r>
            <a:r>
              <a:rPr lang="en-US" sz="2800" b="1" dirty="0" err="1"/>
              <a:t>hukum</a:t>
            </a:r>
            <a:r>
              <a:rPr lang="en-US" sz="2800" b="1" dirty="0"/>
              <a:t> </a:t>
            </a:r>
            <a:r>
              <a:rPr lang="en-US" sz="2800" b="1" dirty="0" err="1"/>
              <a:t>bagi</a:t>
            </a:r>
            <a:r>
              <a:rPr lang="en-US" sz="2800" b="1" dirty="0"/>
              <a:t> </a:t>
            </a:r>
            <a:r>
              <a:rPr lang="en-US" sz="2800" b="1" dirty="0" err="1"/>
              <a:t>organisasi</a:t>
            </a:r>
            <a:r>
              <a:rPr lang="en-US" sz="2800" b="1" dirty="0"/>
              <a:t> </a:t>
            </a:r>
            <a:r>
              <a:rPr lang="en-US" sz="2800" b="1" dirty="0" err="1"/>
              <a:t>negara</a:t>
            </a:r>
            <a:r>
              <a:rPr lang="en-US" sz="2800" b="1" dirty="0"/>
              <a:t>, </a:t>
            </a:r>
            <a:r>
              <a:rPr lang="en-US" sz="2800" b="1" dirty="0" err="1"/>
              <a:t>tetapi</a:t>
            </a:r>
            <a:r>
              <a:rPr lang="en-US" sz="2800" b="1" dirty="0"/>
              <a:t> juga </a:t>
            </a:r>
            <a:r>
              <a:rPr lang="en-US" sz="2800" b="1" dirty="0" err="1"/>
              <a:t>sebagai</a:t>
            </a:r>
            <a:r>
              <a:rPr lang="en-US" sz="2800" b="1" dirty="0"/>
              <a:t> </a:t>
            </a:r>
            <a:r>
              <a:rPr lang="en-US" sz="2800" b="1" dirty="0" err="1"/>
              <a:t>jaminan</a:t>
            </a:r>
            <a:r>
              <a:rPr lang="en-US" sz="2800" b="1" dirty="0"/>
              <a:t> </a:t>
            </a:r>
            <a:r>
              <a:rPr lang="en-US" sz="2800" b="1" dirty="0" err="1"/>
              <a:t>bagi</a:t>
            </a:r>
            <a:r>
              <a:rPr lang="en-US" sz="2800" b="1" dirty="0"/>
              <a:t> </a:t>
            </a:r>
            <a:r>
              <a:rPr lang="en-US" sz="2800" b="1" dirty="0" err="1"/>
              <a:t>terciptanya</a:t>
            </a:r>
            <a:r>
              <a:rPr lang="en-US" sz="2800" b="1" dirty="0"/>
              <a:t> </a:t>
            </a:r>
            <a:r>
              <a:rPr lang="en-US" sz="2800" b="1" dirty="0" err="1"/>
              <a:t>pemerintahan</a:t>
            </a:r>
            <a:r>
              <a:rPr lang="en-US" sz="2800" b="1" dirty="0"/>
              <a:t> yang </a:t>
            </a:r>
            <a:r>
              <a:rPr lang="en-US" sz="2800" b="1" dirty="0" err="1"/>
              <a:t>demokratis</a:t>
            </a:r>
            <a:r>
              <a:rPr lang="en-US" sz="2800" b="1" dirty="0"/>
              <a:t>, </a:t>
            </a:r>
            <a:r>
              <a:rPr lang="en-US" sz="2800" b="1" dirty="0" err="1"/>
              <a:t>transparan</a:t>
            </a:r>
            <a:r>
              <a:rPr lang="en-US" sz="2800" b="1" dirty="0"/>
              <a:t>, </a:t>
            </a:r>
            <a:r>
              <a:rPr lang="en-US" sz="2800" b="1" dirty="0" err="1"/>
              <a:t>dan</a:t>
            </a:r>
            <a:r>
              <a:rPr lang="en-US" sz="2800" b="1" dirty="0"/>
              <a:t> </a:t>
            </a:r>
            <a:r>
              <a:rPr lang="en-US" sz="2800" b="1" dirty="0" err="1"/>
              <a:t>akuntabel</a:t>
            </a:r>
            <a:r>
              <a:rPr lang="en-US" sz="2800" dirty="0"/>
              <a:t>.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half" idx="2"/>
          </p:nvPr>
        </p:nvSpPr>
        <p:spPr/>
        <p:txBody>
          <a:bodyPr>
            <a:noAutofit/>
          </a:bodyPr>
          <a:lstStyle/>
          <a:p>
            <a:pPr algn="ctr"/>
            <a:r>
              <a:rPr lang="en-US" sz="2400" b="1" i="1" dirty="0" err="1" smtClean="0">
                <a:solidFill>
                  <a:srgbClr val="0070C0"/>
                </a:solidFill>
                <a:latin typeface="Arial Narrow" panose="020B0606020202030204" pitchFamily="34" charset="0"/>
              </a:rPr>
              <a:t>Menurut</a:t>
            </a:r>
            <a:r>
              <a:rPr lang="en-US" sz="2400" b="1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Miriam </a:t>
            </a:r>
            <a:r>
              <a:rPr lang="en-US" sz="2400" b="1" i="1" dirty="0" err="1" smtClean="0">
                <a:solidFill>
                  <a:srgbClr val="0070C0"/>
                </a:solidFill>
                <a:latin typeface="Arial Narrow" panose="020B0606020202030204" pitchFamily="34" charset="0"/>
              </a:rPr>
              <a:t>Budiardjo</a:t>
            </a:r>
            <a:r>
              <a:rPr lang="en-US" sz="2400" b="1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, </a:t>
            </a:r>
            <a:r>
              <a:rPr lang="en-US" sz="2400" b="1" i="1" dirty="0" err="1" smtClean="0">
                <a:solidFill>
                  <a:srgbClr val="0070C0"/>
                </a:solidFill>
                <a:latin typeface="Arial Narrow" panose="020B0606020202030204" pitchFamily="34" charset="0"/>
              </a:rPr>
              <a:t>bahwa</a:t>
            </a:r>
            <a:r>
              <a:rPr lang="en-US" sz="2400" b="1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en-US" sz="2400" b="1" i="1" dirty="0" err="1" smtClean="0">
                <a:solidFill>
                  <a:srgbClr val="0070C0"/>
                </a:solidFill>
                <a:latin typeface="Arial Narrow" panose="020B0606020202030204" pitchFamily="34" charset="0"/>
              </a:rPr>
              <a:t>Konstitusi</a:t>
            </a:r>
            <a:r>
              <a:rPr lang="en-US" sz="2400" b="1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en-US" sz="2400" b="1" i="1" dirty="0" err="1" smtClean="0">
                <a:solidFill>
                  <a:srgbClr val="0070C0"/>
                </a:solidFill>
                <a:latin typeface="Arial Narrow" panose="020B0606020202030204" pitchFamily="34" charset="0"/>
              </a:rPr>
              <a:t>pada</a:t>
            </a:r>
            <a:r>
              <a:rPr lang="en-US" sz="2400" b="1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en-US" sz="2400" b="1" i="1" dirty="0" err="1" smtClean="0">
                <a:solidFill>
                  <a:srgbClr val="0070C0"/>
                </a:solidFill>
                <a:latin typeface="Arial Narrow" panose="020B0606020202030204" pitchFamily="34" charset="0"/>
              </a:rPr>
              <a:t>hakikatnya</a:t>
            </a:r>
            <a:r>
              <a:rPr lang="en-US" sz="2400" b="1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en-US" sz="2400" b="1" i="1" dirty="0" err="1" smtClean="0">
                <a:solidFill>
                  <a:srgbClr val="0070C0"/>
                </a:solidFill>
                <a:latin typeface="Arial Narrow" panose="020B0606020202030204" pitchFamily="34" charset="0"/>
              </a:rPr>
              <a:t>mengandung</a:t>
            </a:r>
            <a:r>
              <a:rPr lang="en-US" sz="2400" b="1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en-US" sz="2400" b="1" i="1" dirty="0" err="1" smtClean="0">
                <a:solidFill>
                  <a:srgbClr val="0070C0"/>
                </a:solidFill>
                <a:latin typeface="Arial Narrow" panose="020B0606020202030204" pitchFamily="34" charset="0"/>
              </a:rPr>
              <a:t>nilai-nilai</a:t>
            </a:r>
            <a:r>
              <a:rPr lang="en-US" sz="2400" b="1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en-US" sz="2400" b="1" i="1" dirty="0" err="1" smtClean="0">
                <a:solidFill>
                  <a:srgbClr val="0070C0"/>
                </a:solidFill>
                <a:latin typeface="Arial Narrow" panose="020B0606020202030204" pitchFamily="34" charset="0"/>
              </a:rPr>
              <a:t>dasar</a:t>
            </a:r>
            <a:r>
              <a:rPr lang="en-US" sz="2400" b="1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en-US" sz="2400" b="1" i="1" dirty="0" err="1" smtClean="0">
                <a:solidFill>
                  <a:srgbClr val="0070C0"/>
                </a:solidFill>
                <a:latin typeface="Arial Narrow" panose="020B0606020202030204" pitchFamily="34" charset="0"/>
              </a:rPr>
              <a:t>mengatur</a:t>
            </a:r>
            <a:r>
              <a:rPr lang="en-US" sz="2400" b="1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en-US" sz="2400" b="1" i="1" dirty="0" err="1" smtClean="0">
                <a:solidFill>
                  <a:srgbClr val="0070C0"/>
                </a:solidFill>
                <a:latin typeface="Arial Narrow" panose="020B0606020202030204" pitchFamily="34" charset="0"/>
              </a:rPr>
              <a:t>hubungan</a:t>
            </a:r>
            <a:r>
              <a:rPr lang="en-US" sz="2400" b="1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en-US" sz="2400" b="1" i="1" dirty="0" err="1" smtClean="0">
                <a:solidFill>
                  <a:srgbClr val="0070C0"/>
                </a:solidFill>
                <a:latin typeface="Arial Narrow" panose="020B0606020202030204" pitchFamily="34" charset="0"/>
              </a:rPr>
              <a:t>antara</a:t>
            </a:r>
            <a:r>
              <a:rPr lang="en-US" sz="2400" b="1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en-US" sz="2400" b="1" i="1" dirty="0" err="1" smtClean="0">
                <a:solidFill>
                  <a:srgbClr val="0070C0"/>
                </a:solidFill>
                <a:latin typeface="Arial Narrow" panose="020B0606020202030204" pitchFamily="34" charset="0"/>
              </a:rPr>
              <a:t>negara</a:t>
            </a:r>
            <a:r>
              <a:rPr lang="en-US" sz="2400" b="1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en-US" sz="2400" b="1" i="1" dirty="0" err="1" smtClean="0">
                <a:solidFill>
                  <a:srgbClr val="0070C0"/>
                </a:solidFill>
                <a:latin typeface="Arial Narrow" panose="020B0606020202030204" pitchFamily="34" charset="0"/>
              </a:rPr>
              <a:t>dan</a:t>
            </a:r>
            <a:r>
              <a:rPr lang="en-US" sz="2400" b="1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en-US" sz="2400" b="1" i="1" dirty="0" err="1" smtClean="0">
                <a:solidFill>
                  <a:srgbClr val="0070C0"/>
                </a:solidFill>
                <a:latin typeface="Arial Narrow" panose="020B0606020202030204" pitchFamily="34" charset="0"/>
              </a:rPr>
              <a:t>warga</a:t>
            </a:r>
            <a:r>
              <a:rPr lang="en-US" sz="2400" b="1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en-US" sz="2400" b="1" i="1" dirty="0" err="1" smtClean="0">
                <a:solidFill>
                  <a:srgbClr val="0070C0"/>
                </a:solidFill>
                <a:latin typeface="Arial Narrow" panose="020B0606020202030204" pitchFamily="34" charset="0"/>
              </a:rPr>
              <a:t>negara</a:t>
            </a:r>
            <a:r>
              <a:rPr lang="en-US" sz="2400" b="1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en-US" sz="2400" b="1" i="1" dirty="0" err="1" smtClean="0">
                <a:solidFill>
                  <a:srgbClr val="0070C0"/>
                </a:solidFill>
                <a:latin typeface="Arial Narrow" panose="020B0606020202030204" pitchFamily="34" charset="0"/>
              </a:rPr>
              <a:t>serta</a:t>
            </a:r>
            <a:r>
              <a:rPr lang="en-US" sz="2400" b="1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en-US" sz="2400" b="1" i="1" dirty="0" err="1" smtClean="0">
                <a:solidFill>
                  <a:srgbClr val="0070C0"/>
                </a:solidFill>
                <a:latin typeface="Arial Narrow" panose="020B0606020202030204" pitchFamily="34" charset="0"/>
              </a:rPr>
              <a:t>hubungan</a:t>
            </a:r>
            <a:r>
              <a:rPr lang="en-US" sz="2400" b="1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en-US" sz="2400" b="1" i="1" dirty="0" err="1" smtClean="0">
                <a:solidFill>
                  <a:srgbClr val="0070C0"/>
                </a:solidFill>
                <a:latin typeface="Arial Narrow" panose="020B0606020202030204" pitchFamily="34" charset="0"/>
              </a:rPr>
              <a:t>antar</a:t>
            </a:r>
            <a:r>
              <a:rPr lang="en-US" sz="2400" b="1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en-US" sz="2400" b="1" i="1" dirty="0" err="1" smtClean="0">
                <a:solidFill>
                  <a:srgbClr val="0070C0"/>
                </a:solidFill>
                <a:latin typeface="Arial Narrow" panose="020B0606020202030204" pitchFamily="34" charset="0"/>
              </a:rPr>
              <a:t>lembaga</a:t>
            </a:r>
            <a:r>
              <a:rPr lang="en-US" sz="2400" b="1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en-US" sz="2400" b="1" i="1" dirty="0" err="1" smtClean="0">
                <a:solidFill>
                  <a:srgbClr val="0070C0"/>
                </a:solidFill>
                <a:latin typeface="Arial Narrow" panose="020B0606020202030204" pitchFamily="34" charset="0"/>
              </a:rPr>
              <a:t>negara</a:t>
            </a:r>
            <a:r>
              <a:rPr lang="en-US" sz="2400" b="1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.</a:t>
            </a:r>
            <a:endParaRPr lang="en-US" sz="2400" b="1" i="1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51617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/>
              <a:t>bernilai</a:t>
            </a:r>
            <a:r>
              <a:rPr lang="en-US" dirty="0"/>
              <a:t> </a:t>
            </a:r>
            <a:r>
              <a:rPr lang="en-US" dirty="0" err="1"/>
              <a:t>normatif</a:t>
            </a:r>
            <a:r>
              <a:rPr lang="en-US" dirty="0"/>
              <a:t> 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ketentuan-ketentuannya</a:t>
            </a:r>
            <a:r>
              <a:rPr lang="en-US" dirty="0"/>
              <a:t> </a:t>
            </a:r>
            <a:r>
              <a:rPr lang="en-US" dirty="0" err="1"/>
              <a:t>benar-benar</a:t>
            </a:r>
            <a:r>
              <a:rPr lang="en-US" dirty="0"/>
              <a:t> </a:t>
            </a:r>
            <a:r>
              <a:rPr lang="en-US" dirty="0" err="1"/>
              <a:t>dilaksanakan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praktik</a:t>
            </a:r>
            <a:r>
              <a:rPr lang="en-US" dirty="0"/>
              <a:t> </a:t>
            </a:r>
            <a:r>
              <a:rPr lang="en-US" dirty="0" err="1"/>
              <a:t>penyelenggaraan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. </a:t>
            </a:r>
            <a:r>
              <a:rPr lang="en-US" dirty="0" err="1"/>
              <a:t>Konstitusi</a:t>
            </a:r>
            <a:r>
              <a:rPr lang="en-US" dirty="0"/>
              <a:t> </a:t>
            </a:r>
            <a:r>
              <a:rPr lang="en-US" dirty="0" err="1"/>
              <a:t>bernilai</a:t>
            </a:r>
            <a:r>
              <a:rPr lang="en-US" dirty="0"/>
              <a:t> nominal 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formal </a:t>
            </a:r>
            <a:r>
              <a:rPr lang="en-US" dirty="0" err="1"/>
              <a:t>berlaku</a:t>
            </a:r>
            <a:r>
              <a:rPr lang="en-US" dirty="0"/>
              <a:t>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pelaksanaannya</a:t>
            </a:r>
            <a:r>
              <a:rPr lang="en-US" dirty="0"/>
              <a:t> 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sepenuhnya</a:t>
            </a:r>
            <a:r>
              <a:rPr lang="en-US" dirty="0"/>
              <a:t> </a:t>
            </a:r>
            <a:r>
              <a:rPr lang="en-US" dirty="0" err="1"/>
              <a:t>efektif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dirty="0" err="1" smtClean="0"/>
              <a:t>Adapun</a:t>
            </a:r>
            <a:r>
              <a:rPr lang="en-US" dirty="0" smtClean="0"/>
              <a:t> </a:t>
            </a:r>
            <a:r>
              <a:rPr lang="en-US" dirty="0" err="1"/>
              <a:t>konstitusi</a:t>
            </a:r>
            <a:r>
              <a:rPr lang="en-US" dirty="0"/>
              <a:t> </a:t>
            </a:r>
            <a:r>
              <a:rPr lang="en-US" dirty="0" err="1"/>
              <a:t>bernilai</a:t>
            </a:r>
            <a:r>
              <a:rPr lang="en-US" dirty="0"/>
              <a:t> </a:t>
            </a:r>
            <a:r>
              <a:rPr lang="en-US" dirty="0" err="1"/>
              <a:t>semantik</a:t>
            </a:r>
            <a:r>
              <a:rPr lang="en-US" dirty="0"/>
              <a:t> 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legitimasi</a:t>
            </a:r>
            <a:r>
              <a:rPr lang="en-US" dirty="0"/>
              <a:t> </a:t>
            </a:r>
            <a:r>
              <a:rPr lang="en-US" dirty="0" err="1"/>
              <a:t>kekuasaan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benar-benar</a:t>
            </a:r>
            <a:r>
              <a:rPr lang="en-US" dirty="0"/>
              <a:t> </a:t>
            </a:r>
            <a:r>
              <a:rPr lang="en-US" dirty="0" err="1"/>
              <a:t>mencerminkan</a:t>
            </a:r>
            <a:r>
              <a:rPr lang="en-US" dirty="0"/>
              <a:t> </a:t>
            </a:r>
            <a:r>
              <a:rPr lang="en-US" dirty="0" err="1"/>
              <a:t>praktik</a:t>
            </a:r>
            <a:r>
              <a:rPr lang="en-US" dirty="0"/>
              <a:t> </a:t>
            </a:r>
            <a:r>
              <a:rPr lang="en-US" dirty="0" err="1"/>
              <a:t>demokrasi</a:t>
            </a:r>
            <a:r>
              <a:rPr lang="en-US" dirty="0"/>
              <a:t> yang </a:t>
            </a:r>
            <a:r>
              <a:rPr lang="en-US" dirty="0" err="1"/>
              <a:t>sesungguhnya</a:t>
            </a:r>
            <a:r>
              <a:rPr lang="en-US" dirty="0"/>
              <a:t>. </a:t>
            </a:r>
            <a:r>
              <a:rPr lang="en-US" dirty="0" err="1"/>
              <a:t>Klasifikasi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konstitusi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ditentukan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isi</a:t>
            </a:r>
            <a:r>
              <a:rPr lang="en-US" dirty="0"/>
              <a:t> </a:t>
            </a:r>
            <a:r>
              <a:rPr lang="en-US" dirty="0" err="1"/>
              <a:t>normatifnya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juga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implementasinya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ketatanegaraan</a:t>
            </a:r>
            <a:r>
              <a:rPr lang="en-US" dirty="0"/>
              <a:t>.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half" idx="2"/>
          </p:nvPr>
        </p:nvSpPr>
        <p:spPr/>
        <p:txBody>
          <a:bodyPr>
            <a:noAutofit/>
          </a:bodyPr>
          <a:lstStyle/>
          <a:p>
            <a:pPr algn="ctr"/>
            <a:r>
              <a:rPr lang="en-US" sz="2400" b="1" i="1" dirty="0" err="1"/>
              <a:t>Menurut</a:t>
            </a:r>
            <a:r>
              <a:rPr lang="en-US" sz="2400" b="1" i="1" dirty="0"/>
              <a:t> Karl </a:t>
            </a:r>
            <a:r>
              <a:rPr lang="en-US" sz="2400" b="1" i="1" dirty="0" err="1"/>
              <a:t>Loewenstein</a:t>
            </a:r>
            <a:r>
              <a:rPr lang="en-US" sz="2400" i="1" dirty="0"/>
              <a:t>, </a:t>
            </a:r>
            <a:r>
              <a:rPr lang="en-US" sz="2400" i="1" dirty="0" err="1"/>
              <a:t>nilai</a:t>
            </a:r>
            <a:r>
              <a:rPr lang="en-US" sz="2400" i="1" dirty="0"/>
              <a:t> </a:t>
            </a:r>
            <a:r>
              <a:rPr lang="en-US" sz="2400" i="1" dirty="0" err="1"/>
              <a:t>konstitusi</a:t>
            </a:r>
            <a:r>
              <a:rPr lang="en-US" sz="2400" i="1" dirty="0"/>
              <a:t> </a:t>
            </a:r>
            <a:r>
              <a:rPr lang="en-US" sz="2400" i="1" dirty="0" err="1"/>
              <a:t>dapat</a:t>
            </a:r>
            <a:r>
              <a:rPr lang="en-US" sz="2400" i="1" dirty="0"/>
              <a:t> </a:t>
            </a:r>
            <a:r>
              <a:rPr lang="en-US" sz="2400" i="1" dirty="0" err="1"/>
              <a:t>dilihat</a:t>
            </a:r>
            <a:r>
              <a:rPr lang="en-US" sz="2400" i="1" dirty="0"/>
              <a:t> </a:t>
            </a:r>
            <a:r>
              <a:rPr lang="en-US" sz="2400" i="1" dirty="0" err="1"/>
              <a:t>dari</a:t>
            </a:r>
            <a:r>
              <a:rPr lang="en-US" sz="2400" i="1" dirty="0"/>
              <a:t> </a:t>
            </a:r>
            <a:r>
              <a:rPr lang="en-US" sz="2400" i="1" dirty="0" err="1"/>
              <a:t>sejauh</a:t>
            </a:r>
            <a:r>
              <a:rPr lang="en-US" sz="2400" i="1" dirty="0"/>
              <a:t> mana </a:t>
            </a:r>
            <a:r>
              <a:rPr lang="en-US" sz="2400" i="1" dirty="0" err="1"/>
              <a:t>konstitusi</a:t>
            </a:r>
            <a:r>
              <a:rPr lang="en-US" sz="2400" i="1" dirty="0"/>
              <a:t> </a:t>
            </a:r>
            <a:r>
              <a:rPr lang="en-US" sz="2400" i="1" dirty="0" err="1"/>
              <a:t>tersebut</a:t>
            </a:r>
            <a:r>
              <a:rPr lang="en-US" sz="2400" i="1" dirty="0"/>
              <a:t> </a:t>
            </a:r>
            <a:r>
              <a:rPr lang="en-US" sz="2400" i="1" dirty="0" err="1"/>
              <a:t>benar-benar</a:t>
            </a:r>
            <a:r>
              <a:rPr lang="en-US" sz="2400" i="1" dirty="0"/>
              <a:t> </a:t>
            </a:r>
            <a:r>
              <a:rPr lang="en-US" sz="2400" i="1" dirty="0" err="1"/>
              <a:t>berfungsi</a:t>
            </a:r>
            <a:r>
              <a:rPr lang="en-US" sz="2400" i="1" dirty="0"/>
              <a:t> </a:t>
            </a:r>
            <a:r>
              <a:rPr lang="en-US" sz="2400" i="1" dirty="0" err="1"/>
              <a:t>dalam</a:t>
            </a:r>
            <a:r>
              <a:rPr lang="en-US" sz="2400" i="1" dirty="0"/>
              <a:t> </a:t>
            </a:r>
            <a:r>
              <a:rPr lang="en-US" sz="2400" i="1" dirty="0" err="1"/>
              <a:t>praktik</a:t>
            </a:r>
            <a:r>
              <a:rPr lang="en-US" sz="2400" i="1" dirty="0"/>
              <a:t> </a:t>
            </a:r>
            <a:r>
              <a:rPr lang="en-US" sz="2400" i="1" dirty="0" err="1"/>
              <a:t>kehidupan</a:t>
            </a:r>
            <a:r>
              <a:rPr lang="en-US" sz="2400" i="1" dirty="0"/>
              <a:t> </a:t>
            </a:r>
            <a:r>
              <a:rPr lang="en-US" sz="2400" i="1" dirty="0" err="1"/>
              <a:t>politik</a:t>
            </a:r>
            <a:r>
              <a:rPr lang="en-US" sz="2400" i="1" dirty="0"/>
              <a:t> </a:t>
            </a:r>
            <a:r>
              <a:rPr lang="en-US" sz="2400" i="1" dirty="0" err="1"/>
              <a:t>suatu</a:t>
            </a:r>
            <a:r>
              <a:rPr lang="en-US" sz="2400" i="1" dirty="0"/>
              <a:t> </a:t>
            </a:r>
            <a:r>
              <a:rPr lang="en-US" sz="2400" i="1" dirty="0" err="1"/>
              <a:t>negara</a:t>
            </a:r>
            <a:r>
              <a:rPr lang="en-US" sz="2400" i="1" dirty="0"/>
              <a:t>. </a:t>
            </a:r>
            <a:r>
              <a:rPr lang="en-US" sz="2400" i="1" dirty="0" err="1"/>
              <a:t>Ia</a:t>
            </a:r>
            <a:r>
              <a:rPr lang="en-US" sz="2400" i="1" dirty="0"/>
              <a:t> </a:t>
            </a:r>
            <a:r>
              <a:rPr lang="en-US" sz="2400" i="1" dirty="0" err="1"/>
              <a:t>membedakan</a:t>
            </a:r>
            <a:r>
              <a:rPr lang="en-US" sz="2400" i="1" dirty="0"/>
              <a:t> </a:t>
            </a:r>
            <a:r>
              <a:rPr lang="en-US" sz="2400" i="1" dirty="0" err="1"/>
              <a:t>nilai</a:t>
            </a:r>
            <a:r>
              <a:rPr lang="en-US" sz="2400" i="1" dirty="0"/>
              <a:t> </a:t>
            </a:r>
            <a:r>
              <a:rPr lang="en-US" sz="2400" i="1" dirty="0" err="1"/>
              <a:t>konstitusi</a:t>
            </a:r>
            <a:r>
              <a:rPr lang="en-US" sz="2400" i="1" dirty="0"/>
              <a:t> </a:t>
            </a:r>
            <a:r>
              <a:rPr lang="en-US" sz="2400" i="1" dirty="0" err="1"/>
              <a:t>ke</a:t>
            </a:r>
            <a:r>
              <a:rPr lang="en-US" sz="2400" i="1" dirty="0"/>
              <a:t> </a:t>
            </a:r>
            <a:r>
              <a:rPr lang="en-US" sz="2400" i="1" dirty="0" err="1"/>
              <a:t>dalam</a:t>
            </a:r>
            <a:r>
              <a:rPr lang="en-US" sz="2400" i="1" dirty="0"/>
              <a:t> </a:t>
            </a:r>
            <a:r>
              <a:rPr lang="en-US" sz="2400" i="1" dirty="0" err="1"/>
              <a:t>tiga</a:t>
            </a:r>
            <a:r>
              <a:rPr lang="en-US" sz="2400" i="1" dirty="0"/>
              <a:t> </a:t>
            </a:r>
            <a:r>
              <a:rPr lang="en-US" sz="2400" i="1" dirty="0" err="1"/>
              <a:t>kategori</a:t>
            </a:r>
            <a:r>
              <a:rPr lang="en-US" sz="2400" i="1" dirty="0"/>
              <a:t>, </a:t>
            </a:r>
            <a:r>
              <a:rPr lang="en-US" sz="2400" i="1" dirty="0" err="1"/>
              <a:t>yaitu</a:t>
            </a:r>
            <a:r>
              <a:rPr lang="en-US" sz="2400" i="1" dirty="0"/>
              <a:t> </a:t>
            </a:r>
            <a:r>
              <a:rPr lang="en-US" sz="2400" i="1" dirty="0" err="1"/>
              <a:t>nilai</a:t>
            </a:r>
            <a:r>
              <a:rPr lang="en-US" sz="2400" i="1" dirty="0"/>
              <a:t> </a:t>
            </a:r>
            <a:r>
              <a:rPr lang="en-US" sz="2400" i="1" dirty="0" err="1"/>
              <a:t>normatif</a:t>
            </a:r>
            <a:r>
              <a:rPr lang="en-US" sz="2400" i="1" dirty="0"/>
              <a:t>, nominal, </a:t>
            </a:r>
            <a:r>
              <a:rPr lang="en-US" sz="2400" i="1" dirty="0" err="1"/>
              <a:t>dan</a:t>
            </a:r>
            <a:r>
              <a:rPr lang="en-US" sz="2400" i="1" dirty="0"/>
              <a:t> </a:t>
            </a:r>
            <a:r>
              <a:rPr lang="en-US" sz="2400" i="1" dirty="0" err="1"/>
              <a:t>semantik</a:t>
            </a:r>
            <a:r>
              <a:rPr lang="en-US" sz="2400" i="1" dirty="0"/>
              <a:t>. </a:t>
            </a:r>
          </a:p>
          <a:p>
            <a:pPr algn="ctr"/>
            <a:endParaRPr lang="en-US" sz="2400" i="1" dirty="0"/>
          </a:p>
        </p:txBody>
      </p:sp>
    </p:spTree>
    <p:extLst>
      <p:ext uri="{BB962C8B-B14F-4D97-AF65-F5344CB8AC3E}">
        <p14:creationId xmlns:p14="http://schemas.microsoft.com/office/powerpoint/2010/main" val="34027803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pPr algn="ctr"/>
            <a:r>
              <a:rPr lang="en-US" b="1" dirty="0" smtClean="0"/>
              <a:t>PERAN KONSTITUSI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blipFill>
            <a:blip r:embed="rId3"/>
            <a:tile tx="0" ty="0" sx="100000" sy="100000" flip="none" algn="tl"/>
          </a:blipFill>
        </p:spPr>
        <p:txBody>
          <a:bodyPr>
            <a:normAutofit lnSpcReduction="10000"/>
          </a:bodyPr>
          <a:lstStyle/>
          <a:p>
            <a:pPr algn="just"/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/>
              <a:t>konstitusi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peran</a:t>
            </a:r>
            <a:r>
              <a:rPr lang="en-US" dirty="0"/>
              <a:t> yang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ketatanegaraan</a:t>
            </a:r>
            <a:r>
              <a:rPr lang="en-US" dirty="0"/>
              <a:t> yang </a:t>
            </a:r>
            <a:r>
              <a:rPr lang="en-US" dirty="0" err="1"/>
              <a:t>demokratis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berkeadilan</a:t>
            </a:r>
            <a:r>
              <a:rPr lang="en-US" dirty="0"/>
              <a:t>.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pedoman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penyelenggara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menjalankan</a:t>
            </a:r>
            <a:r>
              <a:rPr lang="en-US" dirty="0"/>
              <a:t> </a:t>
            </a:r>
            <a:r>
              <a:rPr lang="en-US" dirty="0" err="1"/>
              <a:t>kekuasaan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bertanggung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, </a:t>
            </a:r>
            <a:r>
              <a:rPr lang="en-US" dirty="0" err="1"/>
              <a:t>sekaligus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perlindungan</a:t>
            </a:r>
            <a:r>
              <a:rPr lang="en-US" dirty="0"/>
              <a:t> </a:t>
            </a:r>
            <a:r>
              <a:rPr lang="en-US" dirty="0" err="1"/>
              <a:t>hak-hak</a:t>
            </a:r>
            <a:r>
              <a:rPr lang="en-US" dirty="0"/>
              <a:t> </a:t>
            </a:r>
            <a:r>
              <a:rPr lang="en-US" dirty="0" err="1"/>
              <a:t>warga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/>
              <a:t>konteks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modern, </a:t>
            </a:r>
            <a:r>
              <a:rPr lang="en-US" dirty="0" err="1"/>
              <a:t>keberadaan</a:t>
            </a:r>
            <a:r>
              <a:rPr lang="en-US" dirty="0"/>
              <a:t> </a:t>
            </a:r>
            <a:r>
              <a:rPr lang="en-US" dirty="0" err="1"/>
              <a:t>nilai-nilai</a:t>
            </a:r>
            <a:r>
              <a:rPr lang="en-US" dirty="0"/>
              <a:t> </a:t>
            </a:r>
            <a:r>
              <a:rPr lang="en-US" dirty="0" err="1"/>
              <a:t>konstitusi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fondasi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terciptanya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yang </a:t>
            </a:r>
            <a:r>
              <a:rPr lang="en-US" dirty="0" err="1"/>
              <a:t>berlandaskan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, </a:t>
            </a:r>
            <a:r>
              <a:rPr lang="en-US" dirty="0" err="1"/>
              <a:t>menjunjung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demokrasi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menghormati</a:t>
            </a:r>
            <a:r>
              <a:rPr lang="en-US" dirty="0"/>
              <a:t> </a:t>
            </a:r>
            <a:r>
              <a:rPr lang="en-US" dirty="0" err="1"/>
              <a:t>martabat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subjek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bernegara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81003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en-US" b="1" dirty="0" err="1" smtClean="0"/>
              <a:t>Tujuan</a:t>
            </a:r>
            <a:r>
              <a:rPr lang="en-US" b="1" dirty="0" smtClean="0"/>
              <a:t> </a:t>
            </a:r>
            <a:r>
              <a:rPr lang="en-US" b="1" dirty="0" err="1" smtClean="0"/>
              <a:t>konstitusi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sz="3200" b="1" dirty="0" smtClean="0"/>
              <a:t>Ferdinand </a:t>
            </a:r>
            <a:r>
              <a:rPr lang="en-US" sz="3200" b="1" dirty="0" err="1"/>
              <a:t>Lassale</a:t>
            </a:r>
            <a:r>
              <a:rPr lang="en-US" sz="3200" dirty="0"/>
              <a:t> </a:t>
            </a:r>
            <a:r>
              <a:rPr lang="en-US" sz="3200" dirty="0" err="1"/>
              <a:t>membagi</a:t>
            </a:r>
            <a:r>
              <a:rPr lang="en-US" sz="3200" dirty="0"/>
              <a:t> </a:t>
            </a:r>
            <a:r>
              <a:rPr lang="en-US" sz="3200" dirty="0" err="1"/>
              <a:t>konstitusi</a:t>
            </a:r>
            <a:r>
              <a:rPr lang="en-US" sz="3200" dirty="0"/>
              <a:t> </a:t>
            </a:r>
            <a:r>
              <a:rPr lang="en-US" sz="3200" dirty="0" err="1"/>
              <a:t>dalam</a:t>
            </a:r>
            <a:r>
              <a:rPr lang="en-US" sz="3200" dirty="0"/>
              <a:t> </a:t>
            </a:r>
            <a:r>
              <a:rPr lang="en-US" sz="3200" dirty="0" err="1"/>
              <a:t>dua</a:t>
            </a:r>
            <a:r>
              <a:rPr lang="en-US" sz="3200" dirty="0"/>
              <a:t> </a:t>
            </a:r>
            <a:r>
              <a:rPr lang="en-US" sz="3200" dirty="0" err="1"/>
              <a:t>pengertian</a:t>
            </a:r>
            <a:r>
              <a:rPr lang="en-US" sz="3200" dirty="0"/>
              <a:t> </a:t>
            </a:r>
            <a:r>
              <a:rPr lang="en-US" sz="3200" dirty="0" err="1"/>
              <a:t>yaitu</a:t>
            </a:r>
            <a:r>
              <a:rPr lang="en-US" sz="3200" dirty="0"/>
              <a:t>: </a:t>
            </a:r>
            <a:endParaRPr lang="en-US" sz="3200" dirty="0" smtClean="0"/>
          </a:p>
          <a:p>
            <a:pPr marL="914400" indent="-914400" algn="just"/>
            <a:r>
              <a:rPr lang="en-US" sz="3200" b="1" dirty="0" err="1" smtClean="0"/>
              <a:t>pengertian</a:t>
            </a:r>
            <a:r>
              <a:rPr lang="en-US" sz="3200" b="1" dirty="0" smtClean="0"/>
              <a:t> </a:t>
            </a:r>
            <a:r>
              <a:rPr lang="en-US" sz="3200" b="1" dirty="0" err="1"/>
              <a:t>sosiologis</a:t>
            </a:r>
            <a:r>
              <a:rPr lang="en-US" sz="3200" dirty="0"/>
              <a:t> yang </a:t>
            </a:r>
            <a:r>
              <a:rPr lang="en-US" sz="3200" dirty="0" err="1"/>
              <a:t>menggambarkan</a:t>
            </a:r>
            <a:r>
              <a:rPr lang="en-US" sz="3200" dirty="0"/>
              <a:t> </a:t>
            </a:r>
            <a:r>
              <a:rPr lang="en-US" sz="3200" dirty="0" err="1"/>
              <a:t>hubungan</a:t>
            </a:r>
            <a:r>
              <a:rPr lang="en-US" sz="3200" dirty="0"/>
              <a:t> </a:t>
            </a:r>
            <a:r>
              <a:rPr lang="en-US" sz="3200" dirty="0" err="1"/>
              <a:t>antara</a:t>
            </a:r>
            <a:r>
              <a:rPr lang="en-US" sz="3200" dirty="0"/>
              <a:t> </a:t>
            </a:r>
            <a:r>
              <a:rPr lang="en-US" sz="3200" dirty="0" err="1"/>
              <a:t>kekuasaan-kekuasaan</a:t>
            </a:r>
            <a:r>
              <a:rPr lang="en-US" sz="3200" dirty="0"/>
              <a:t> </a:t>
            </a:r>
            <a:r>
              <a:rPr lang="en-US" sz="3200" dirty="0" err="1"/>
              <a:t>dalam</a:t>
            </a:r>
            <a:r>
              <a:rPr lang="en-US" sz="3200" dirty="0"/>
              <a:t> </a:t>
            </a:r>
            <a:r>
              <a:rPr lang="en-US" sz="3200" dirty="0" err="1"/>
              <a:t>suatu</a:t>
            </a:r>
            <a:r>
              <a:rPr lang="en-US" sz="3200" dirty="0"/>
              <a:t> </a:t>
            </a:r>
            <a:r>
              <a:rPr lang="en-US" sz="3200" dirty="0" err="1"/>
              <a:t>negara</a:t>
            </a:r>
            <a:r>
              <a:rPr lang="en-US" sz="3200" dirty="0"/>
              <a:t>; </a:t>
            </a:r>
            <a:endParaRPr lang="en-US" sz="3200" dirty="0" smtClean="0"/>
          </a:p>
          <a:p>
            <a:pPr marL="914400" indent="-914400" algn="just"/>
            <a:r>
              <a:rPr lang="en-US" sz="3200" b="1" dirty="0" err="1" smtClean="0"/>
              <a:t>pengertian</a:t>
            </a:r>
            <a:r>
              <a:rPr lang="en-US" sz="3200" b="1" dirty="0" smtClean="0"/>
              <a:t> </a:t>
            </a:r>
            <a:r>
              <a:rPr lang="en-US" sz="3200" b="1" dirty="0" err="1"/>
              <a:t>yuridis</a:t>
            </a:r>
            <a:r>
              <a:rPr lang="en-US" sz="3200" dirty="0"/>
              <a:t> yang </a:t>
            </a:r>
            <a:r>
              <a:rPr lang="en-US" sz="3200" dirty="0" err="1"/>
              <a:t>memaknai</a:t>
            </a:r>
            <a:r>
              <a:rPr lang="en-US" sz="3200" dirty="0"/>
              <a:t> </a:t>
            </a:r>
            <a:r>
              <a:rPr lang="en-US" sz="3200" dirty="0" err="1"/>
              <a:t>konstitusi</a:t>
            </a:r>
            <a:r>
              <a:rPr lang="en-US" sz="3200" dirty="0"/>
              <a:t> </a:t>
            </a:r>
            <a:r>
              <a:rPr lang="en-US" sz="3200" dirty="0" err="1"/>
              <a:t>sebagai</a:t>
            </a:r>
            <a:r>
              <a:rPr lang="en-US" sz="3200" dirty="0"/>
              <a:t> </a:t>
            </a:r>
            <a:r>
              <a:rPr lang="en-US" sz="3200" dirty="0" err="1"/>
              <a:t>suatu</a:t>
            </a:r>
            <a:r>
              <a:rPr lang="en-US" sz="3200" dirty="0"/>
              <a:t> </a:t>
            </a:r>
            <a:r>
              <a:rPr lang="en-US" sz="3200" dirty="0" err="1"/>
              <a:t>naskah</a:t>
            </a:r>
            <a:r>
              <a:rPr lang="en-US" sz="3200" dirty="0"/>
              <a:t> yang </a:t>
            </a:r>
            <a:r>
              <a:rPr lang="en-US" sz="3200" dirty="0" err="1"/>
              <a:t>memuat</a:t>
            </a:r>
            <a:r>
              <a:rPr lang="en-US" sz="3200" dirty="0"/>
              <a:t> </a:t>
            </a:r>
            <a:r>
              <a:rPr lang="en-US" sz="3200" dirty="0" err="1"/>
              <a:t>semua</a:t>
            </a:r>
            <a:r>
              <a:rPr lang="en-US" sz="3200" dirty="0"/>
              <a:t> </a:t>
            </a:r>
            <a:r>
              <a:rPr lang="en-US" sz="3200" dirty="0" err="1"/>
              <a:t>bangunan</a:t>
            </a:r>
            <a:r>
              <a:rPr lang="en-US" sz="3200" dirty="0"/>
              <a:t> </a:t>
            </a:r>
            <a:r>
              <a:rPr lang="en-US" sz="3200" dirty="0" err="1"/>
              <a:t>negara</a:t>
            </a:r>
            <a:r>
              <a:rPr lang="en-US" sz="3200" dirty="0"/>
              <a:t>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sendi-sendi</a:t>
            </a:r>
            <a:r>
              <a:rPr lang="en-US" sz="3200" dirty="0"/>
              <a:t> </a:t>
            </a:r>
            <a:r>
              <a:rPr lang="en-US" sz="3200" dirty="0" err="1"/>
              <a:t>pemerintahan</a:t>
            </a:r>
            <a:r>
              <a:rPr lang="en-US" sz="3200" dirty="0"/>
              <a:t>.</a:t>
            </a:r>
            <a:endParaRPr lang="en-US" sz="32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557806" cy="4170590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</a:pPr>
            <a:r>
              <a:rPr lang="en-US" sz="2400" dirty="0" err="1"/>
              <a:t>Tujuan</a:t>
            </a:r>
            <a:r>
              <a:rPr lang="en-US" sz="2400" dirty="0"/>
              <a:t> </a:t>
            </a:r>
            <a:r>
              <a:rPr lang="en-US" sz="2400" dirty="0" err="1"/>
              <a:t>konstitusi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menjaga</a:t>
            </a:r>
            <a:r>
              <a:rPr lang="en-US" sz="2400" dirty="0"/>
              <a:t> </a:t>
            </a:r>
            <a:r>
              <a:rPr lang="en-US" sz="2400" dirty="0" err="1"/>
              <a:t>keseimbangan</a:t>
            </a:r>
            <a:r>
              <a:rPr lang="en-US" sz="2400" dirty="0"/>
              <a:t> </a:t>
            </a:r>
            <a:r>
              <a:rPr lang="en-US" sz="2400" dirty="0" err="1"/>
              <a:t>antara</a:t>
            </a:r>
            <a:r>
              <a:rPr lang="en-US" sz="2400" dirty="0"/>
              <a:t>: </a:t>
            </a:r>
            <a:endParaRPr lang="en-US" sz="2400" dirty="0" smtClean="0"/>
          </a:p>
          <a:p>
            <a:pPr marL="457200" indent="-457200" algn="just">
              <a:spcBef>
                <a:spcPts val="0"/>
              </a:spcBef>
              <a:buAutoNum type="alphaLcParenR"/>
            </a:pPr>
            <a:r>
              <a:rPr lang="en-US" sz="2400" dirty="0" err="1" smtClean="0"/>
              <a:t>ketertiban</a:t>
            </a:r>
            <a:r>
              <a:rPr lang="en-US" sz="2400" dirty="0" smtClean="0"/>
              <a:t> </a:t>
            </a:r>
            <a:r>
              <a:rPr lang="en-US" sz="2400" dirty="0"/>
              <a:t>(</a:t>
            </a:r>
            <a:r>
              <a:rPr lang="en-US" sz="2400" i="1" dirty="0"/>
              <a:t>de </a:t>
            </a:r>
            <a:r>
              <a:rPr lang="en-US" sz="2400" i="1" dirty="0" err="1"/>
              <a:t>orde</a:t>
            </a:r>
            <a:r>
              <a:rPr lang="en-US" sz="2400" dirty="0"/>
              <a:t>), </a:t>
            </a:r>
            <a:r>
              <a:rPr lang="en-US" sz="2400" dirty="0" err="1"/>
              <a:t>ketertiban</a:t>
            </a:r>
            <a:r>
              <a:rPr lang="en-US" sz="2400" dirty="0"/>
              <a:t> </a:t>
            </a:r>
            <a:r>
              <a:rPr lang="en-US" sz="2400" dirty="0" err="1"/>
              <a:t>masyarakat</a:t>
            </a:r>
            <a:r>
              <a:rPr lang="en-US" sz="2400" dirty="0"/>
              <a:t>; </a:t>
            </a:r>
            <a:endParaRPr lang="en-US" sz="2400" dirty="0" smtClean="0"/>
          </a:p>
          <a:p>
            <a:pPr marL="457200" indent="-457200" algn="just">
              <a:spcBef>
                <a:spcPts val="0"/>
              </a:spcBef>
              <a:buAutoNum type="alphaLcParenR"/>
            </a:pPr>
            <a:r>
              <a:rPr lang="en-US" sz="2400" dirty="0" err="1" smtClean="0"/>
              <a:t>kekuasaan</a:t>
            </a:r>
            <a:r>
              <a:rPr lang="en-US" sz="2400" dirty="0" smtClean="0"/>
              <a:t> </a:t>
            </a:r>
            <a:r>
              <a:rPr lang="en-US" sz="2400" dirty="0"/>
              <a:t>(</a:t>
            </a:r>
            <a:r>
              <a:rPr lang="en-US" sz="2400" i="1" dirty="0"/>
              <a:t>het </a:t>
            </a:r>
            <a:r>
              <a:rPr lang="en-US" sz="2400" i="1" dirty="0" err="1"/>
              <a:t>gezag</a:t>
            </a:r>
            <a:r>
              <a:rPr lang="en-US" sz="2400" dirty="0"/>
              <a:t>) - yang </a:t>
            </a:r>
            <a:r>
              <a:rPr lang="en-US" sz="2400" dirty="0" err="1"/>
              <a:t>mempertahankan</a:t>
            </a:r>
            <a:r>
              <a:rPr lang="en-US" sz="2400" dirty="0"/>
              <a:t> </a:t>
            </a:r>
            <a:r>
              <a:rPr lang="en-US" sz="2400" dirty="0" err="1"/>
              <a:t>orde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; </a:t>
            </a:r>
          </a:p>
          <a:p>
            <a:pPr marL="457200" indent="-457200" algn="just">
              <a:spcBef>
                <a:spcPts val="0"/>
              </a:spcBef>
              <a:buAutoNum type="alphaLcParenR"/>
            </a:pPr>
            <a:r>
              <a:rPr lang="en-US" sz="2400" dirty="0" err="1" smtClean="0"/>
              <a:t>kebebasan</a:t>
            </a:r>
            <a:r>
              <a:rPr lang="en-US" sz="2400" dirty="0" smtClean="0"/>
              <a:t> </a:t>
            </a:r>
            <a:r>
              <a:rPr lang="en-US" sz="2400" dirty="0"/>
              <a:t>(</a:t>
            </a:r>
            <a:r>
              <a:rPr lang="en-US" sz="2400" i="1" dirty="0" err="1"/>
              <a:t>vrijheid</a:t>
            </a:r>
            <a:r>
              <a:rPr lang="en-US" sz="2400" dirty="0"/>
              <a:t>), </a:t>
            </a:r>
            <a:r>
              <a:rPr lang="en-US" sz="2400" dirty="0" err="1"/>
              <a:t>kebebasan</a:t>
            </a:r>
            <a:r>
              <a:rPr lang="en-US" sz="2400" dirty="0"/>
              <a:t> </a:t>
            </a:r>
            <a:r>
              <a:rPr lang="en-US" sz="2400" dirty="0" err="1"/>
              <a:t>pribadi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kebebasan</a:t>
            </a:r>
            <a:r>
              <a:rPr lang="en-US" sz="2400" dirty="0"/>
              <a:t> </a:t>
            </a:r>
            <a:r>
              <a:rPr lang="en-US" sz="2400" dirty="0" err="1"/>
              <a:t>manusia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498038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SIFAT KONSTITUSI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endParaRPr lang="en-US" dirty="0"/>
          </a:p>
          <a:p>
            <a:r>
              <a:rPr lang="en-US" b="1" dirty="0" err="1"/>
              <a:t>Sifat</a:t>
            </a:r>
            <a:r>
              <a:rPr lang="en-US" b="1" dirty="0"/>
              <a:t> </a:t>
            </a:r>
            <a:r>
              <a:rPr lang="en-US" b="1" dirty="0" err="1"/>
              <a:t>Luwes</a:t>
            </a:r>
            <a:r>
              <a:rPr lang="en-US" b="1" dirty="0"/>
              <a:t> (</a:t>
            </a:r>
            <a:r>
              <a:rPr lang="en-US" b="1" i="1" dirty="0"/>
              <a:t>Flexible</a:t>
            </a:r>
            <a:r>
              <a:rPr lang="en-US" b="1" dirty="0"/>
              <a:t>) </a:t>
            </a:r>
            <a:r>
              <a:rPr lang="en-US" b="1" dirty="0" err="1"/>
              <a:t>atau</a:t>
            </a:r>
            <a:r>
              <a:rPr lang="en-US" b="1" dirty="0"/>
              <a:t> </a:t>
            </a:r>
            <a:r>
              <a:rPr lang="en-US" b="1" dirty="0" err="1"/>
              <a:t>Kaku</a:t>
            </a:r>
            <a:r>
              <a:rPr lang="en-US" b="1" dirty="0"/>
              <a:t> (</a:t>
            </a:r>
            <a:r>
              <a:rPr lang="en-US" b="1" i="1" dirty="0"/>
              <a:t>Rigid</a:t>
            </a:r>
            <a:r>
              <a:rPr lang="en-US" b="1" dirty="0"/>
              <a:t>) </a:t>
            </a:r>
            <a:endParaRPr lang="en-US" dirty="0"/>
          </a:p>
          <a:p>
            <a:pPr algn="just"/>
            <a:r>
              <a:rPr lang="en-US" dirty="0" err="1"/>
              <a:t>Naskah</a:t>
            </a:r>
            <a:r>
              <a:rPr lang="en-US" dirty="0"/>
              <a:t> </a:t>
            </a:r>
            <a:r>
              <a:rPr lang="en-US" dirty="0" err="1"/>
              <a:t>konstitusi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luwes</a:t>
            </a:r>
            <a:r>
              <a:rPr lang="en-US" dirty="0"/>
              <a:t> (</a:t>
            </a:r>
            <a:r>
              <a:rPr lang="en-US" i="1" dirty="0"/>
              <a:t>flexible</a:t>
            </a:r>
            <a:r>
              <a:rPr lang="en-US" dirty="0"/>
              <a:t>)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kaku</a:t>
            </a:r>
            <a:r>
              <a:rPr lang="en-US" dirty="0"/>
              <a:t> (</a:t>
            </a:r>
            <a:r>
              <a:rPr lang="en-US" i="1" dirty="0"/>
              <a:t>rigid</a:t>
            </a:r>
            <a:r>
              <a:rPr lang="en-US" dirty="0"/>
              <a:t>). </a:t>
            </a:r>
            <a:r>
              <a:rPr lang="en-US" dirty="0" err="1"/>
              <a:t>Ukuran</a:t>
            </a:r>
            <a:r>
              <a:rPr lang="en-US" dirty="0"/>
              <a:t> yang </a:t>
            </a:r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dipakai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para </a:t>
            </a:r>
            <a:r>
              <a:rPr lang="en-US" dirty="0" err="1"/>
              <a:t>ahli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luwes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kaku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naskah</a:t>
            </a:r>
            <a:r>
              <a:rPr lang="en-US" dirty="0"/>
              <a:t> </a:t>
            </a:r>
            <a:r>
              <a:rPr lang="en-US" dirty="0" err="1"/>
              <a:t>konstitusi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dimungkinkan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mengubahnya</a:t>
            </a:r>
            <a:r>
              <a:rPr lang="en-US" dirty="0"/>
              <a:t> </a:t>
            </a:r>
            <a:r>
              <a:rPr lang="en-US" dirty="0" err="1"/>
              <a:t>cukup</a:t>
            </a:r>
            <a:r>
              <a:rPr lang="en-US" dirty="0"/>
              <a:t>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mengikuti</a:t>
            </a:r>
            <a:r>
              <a:rPr lang="en-US" dirty="0"/>
              <a:t> </a:t>
            </a:r>
            <a:r>
              <a:rPr lang="en-US" dirty="0" err="1"/>
              <a:t>perkembangan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zaman. </a:t>
            </a:r>
            <a:endParaRPr lang="en-US" dirty="0" smtClean="0"/>
          </a:p>
          <a:p>
            <a:pPr algn="just"/>
            <a:r>
              <a:rPr lang="en-US" dirty="0" smtClean="0"/>
              <a:t>Negara-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konstitusi</a:t>
            </a:r>
            <a:r>
              <a:rPr lang="en-US" dirty="0"/>
              <a:t> yang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luwes</a:t>
            </a:r>
            <a:r>
              <a:rPr lang="en-US" dirty="0"/>
              <a:t> </a:t>
            </a:r>
            <a:r>
              <a:rPr lang="en-US" dirty="0" err="1"/>
              <a:t>misalnya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New </a:t>
            </a:r>
            <a:r>
              <a:rPr lang="en-US" dirty="0" err="1"/>
              <a:t>Zeland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Kerajaan</a:t>
            </a:r>
            <a:r>
              <a:rPr lang="en-US" dirty="0"/>
              <a:t> </a:t>
            </a:r>
            <a:r>
              <a:rPr lang="en-US" dirty="0" err="1"/>
              <a:t>Inggris</a:t>
            </a:r>
            <a:r>
              <a:rPr lang="en-US" dirty="0"/>
              <a:t> yang </a:t>
            </a:r>
            <a:r>
              <a:rPr lang="en-US" dirty="0" err="1"/>
              <a:t>dikenal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konstitusi</a:t>
            </a:r>
            <a:r>
              <a:rPr lang="en-US" dirty="0"/>
              <a:t> </a:t>
            </a:r>
            <a:r>
              <a:rPr lang="en-US" dirty="0" err="1"/>
              <a:t>tertulis</a:t>
            </a:r>
            <a:r>
              <a:rPr lang="en-US" dirty="0"/>
              <a:t>. </a:t>
            </a:r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konstitusi</a:t>
            </a:r>
            <a:r>
              <a:rPr lang="en-US" dirty="0"/>
              <a:t> yang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kaku</a:t>
            </a:r>
            <a:r>
              <a:rPr lang="en-US" dirty="0"/>
              <a:t> </a:t>
            </a:r>
            <a:r>
              <a:rPr lang="en-US" dirty="0" err="1"/>
              <a:t>misalnya</a:t>
            </a:r>
            <a:r>
              <a:rPr lang="en-US" dirty="0"/>
              <a:t> </a:t>
            </a:r>
            <a:r>
              <a:rPr lang="en-US" dirty="0" err="1"/>
              <a:t>konstitusi</a:t>
            </a:r>
            <a:r>
              <a:rPr lang="en-US" dirty="0"/>
              <a:t> yang </a:t>
            </a:r>
            <a:r>
              <a:rPr lang="en-US" dirty="0" err="1"/>
              <a:t>dimiliki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Amerika </a:t>
            </a:r>
            <a:r>
              <a:rPr lang="en-US" dirty="0" err="1"/>
              <a:t>Serikat</a:t>
            </a:r>
            <a:r>
              <a:rPr lang="en-US" dirty="0"/>
              <a:t>, Australia, </a:t>
            </a:r>
            <a:r>
              <a:rPr lang="en-US" dirty="0" err="1"/>
              <a:t>Kanada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Swiss,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konstitusi</a:t>
            </a:r>
            <a:r>
              <a:rPr lang="en-US" dirty="0"/>
              <a:t> yang </a:t>
            </a:r>
            <a:r>
              <a:rPr lang="en-US" dirty="0" err="1"/>
              <a:t>dinilai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ketat</a:t>
            </a:r>
            <a:r>
              <a:rPr lang="en-US" dirty="0"/>
              <a:t>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i="1" dirty="0" err="1" smtClean="0"/>
              <a:t>Beberapa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sifat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konstitusi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yakni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sifat</a:t>
            </a:r>
            <a:r>
              <a:rPr lang="en-US" sz="2800" i="1" dirty="0" smtClean="0"/>
              <a:t> </a:t>
            </a:r>
            <a:r>
              <a:rPr lang="en-US" sz="2800" i="1" dirty="0" err="1"/>
              <a:t>luwes</a:t>
            </a:r>
            <a:r>
              <a:rPr lang="en-US" sz="2800" i="1" dirty="0"/>
              <a:t> </a:t>
            </a:r>
            <a:r>
              <a:rPr lang="en-US" sz="2800" i="1" dirty="0" err="1"/>
              <a:t>atau</a:t>
            </a:r>
            <a:r>
              <a:rPr lang="en-US" sz="2800" i="1" dirty="0"/>
              <a:t> </a:t>
            </a:r>
            <a:r>
              <a:rPr lang="en-US" sz="2800" i="1" dirty="0" err="1"/>
              <a:t>kaku</a:t>
            </a:r>
            <a:r>
              <a:rPr lang="en-US" sz="2800" i="1" dirty="0"/>
              <a:t>, </a:t>
            </a:r>
            <a:r>
              <a:rPr lang="en-US" sz="2800" i="1" dirty="0" err="1"/>
              <a:t>fleksibel</a:t>
            </a:r>
            <a:r>
              <a:rPr lang="en-US" sz="2800" i="1" dirty="0"/>
              <a:t>, update, </a:t>
            </a:r>
            <a:r>
              <a:rPr lang="en-US" sz="2800" i="1" dirty="0" err="1"/>
              <a:t>formil</a:t>
            </a:r>
            <a:r>
              <a:rPr lang="en-US" sz="2800" i="1" dirty="0"/>
              <a:t>, </a:t>
            </a:r>
            <a:r>
              <a:rPr lang="en-US" sz="2800" i="1" dirty="0" err="1"/>
              <a:t>dan</a:t>
            </a:r>
            <a:r>
              <a:rPr lang="en-US" sz="2800" i="1" dirty="0"/>
              <a:t> </a:t>
            </a:r>
            <a:r>
              <a:rPr lang="en-US" sz="2800" i="1" dirty="0" err="1"/>
              <a:t>materiil</a:t>
            </a:r>
            <a:r>
              <a:rPr lang="en-US" sz="2800" i="1" dirty="0"/>
              <a:t>. </a:t>
            </a:r>
            <a:endParaRPr lang="en-US" sz="2800" i="1" dirty="0"/>
          </a:p>
        </p:txBody>
      </p:sp>
    </p:spTree>
    <p:extLst>
      <p:ext uri="{BB962C8B-B14F-4D97-AF65-F5344CB8AC3E}">
        <p14:creationId xmlns:p14="http://schemas.microsoft.com/office/powerpoint/2010/main" val="37668635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menentukan</a:t>
            </a:r>
            <a:r>
              <a:rPr lang="en-US" sz="2800" dirty="0"/>
              <a:t> </a:t>
            </a:r>
            <a:r>
              <a:rPr lang="en-US" sz="2800" dirty="0" err="1"/>
              <a:t>sifat</a:t>
            </a:r>
            <a:r>
              <a:rPr lang="en-US" sz="2800" dirty="0"/>
              <a:t> </a:t>
            </a:r>
            <a:r>
              <a:rPr lang="en-US" sz="2800" dirty="0" err="1"/>
              <a:t>fleksibel</a:t>
            </a:r>
            <a:r>
              <a:rPr lang="en-US" sz="2800" dirty="0"/>
              <a:t>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kaku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suatu</a:t>
            </a:r>
            <a:r>
              <a:rPr lang="en-US" sz="2800" dirty="0"/>
              <a:t> </a:t>
            </a:r>
            <a:r>
              <a:rPr lang="en-US" sz="2800" dirty="0" err="1"/>
              <a:t>Undang-Undang</a:t>
            </a:r>
            <a:r>
              <a:rPr lang="en-US" sz="2800" dirty="0"/>
              <a:t> </a:t>
            </a:r>
            <a:r>
              <a:rPr lang="en-US" sz="2800" dirty="0" err="1"/>
              <a:t>Dasar</a:t>
            </a:r>
            <a:r>
              <a:rPr lang="en-US" sz="2800" dirty="0"/>
              <a:t> </a:t>
            </a:r>
            <a:r>
              <a:rPr lang="en-US" sz="2800" dirty="0" err="1"/>
              <a:t>sebenarnya</a:t>
            </a:r>
            <a:r>
              <a:rPr lang="en-US" sz="2800" dirty="0"/>
              <a:t> </a:t>
            </a:r>
            <a:r>
              <a:rPr lang="en-US" sz="2800" dirty="0" err="1"/>
              <a:t>tidaklah</a:t>
            </a:r>
            <a:r>
              <a:rPr lang="en-US" sz="2800" dirty="0"/>
              <a:t> </a:t>
            </a:r>
            <a:r>
              <a:rPr lang="en-US" sz="2800" dirty="0" err="1"/>
              <a:t>cukup</a:t>
            </a:r>
            <a:r>
              <a:rPr lang="en-US" sz="2800" dirty="0"/>
              <a:t> </a:t>
            </a:r>
            <a:r>
              <a:rPr lang="en-US" sz="2800" dirty="0" err="1"/>
              <a:t>hanya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melihat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segi</a:t>
            </a:r>
            <a:r>
              <a:rPr lang="en-US" sz="2800" dirty="0"/>
              <a:t> </a:t>
            </a:r>
            <a:r>
              <a:rPr lang="en-US" sz="2800" dirty="0" err="1"/>
              <a:t>cara</a:t>
            </a:r>
            <a:r>
              <a:rPr lang="en-US" sz="2800" dirty="0"/>
              <a:t> </a:t>
            </a:r>
            <a:r>
              <a:rPr lang="en-US" sz="2800" dirty="0" err="1"/>
              <a:t>mengubahnya</a:t>
            </a:r>
            <a:r>
              <a:rPr lang="en-US" sz="2800" dirty="0"/>
              <a:t>, </a:t>
            </a:r>
            <a:r>
              <a:rPr lang="en-US" sz="2800" dirty="0" err="1"/>
              <a:t>melainkan</a:t>
            </a:r>
            <a:r>
              <a:rPr lang="en-US" sz="2800" dirty="0"/>
              <a:t> </a:t>
            </a:r>
            <a:r>
              <a:rPr lang="en-US" sz="2800" dirty="0" err="1"/>
              <a:t>bisa</a:t>
            </a:r>
            <a:r>
              <a:rPr lang="en-US" sz="2800" dirty="0"/>
              <a:t> </a:t>
            </a:r>
            <a:r>
              <a:rPr lang="en-US" sz="2800" dirty="0" err="1"/>
              <a:t>saja</a:t>
            </a:r>
            <a:r>
              <a:rPr lang="en-US" sz="2800" dirty="0"/>
              <a:t> </a:t>
            </a:r>
            <a:r>
              <a:rPr lang="en-US" sz="2800" dirty="0" err="1"/>
              <a:t>terjadi</a:t>
            </a:r>
            <a:r>
              <a:rPr lang="en-US" sz="2800" dirty="0"/>
              <a:t> </a:t>
            </a:r>
            <a:r>
              <a:rPr lang="en-US" sz="2800" dirty="0" err="1"/>
              <a:t>undang-undang</a:t>
            </a:r>
            <a:r>
              <a:rPr lang="en-US" sz="2800" dirty="0"/>
              <a:t> yang </a:t>
            </a:r>
            <a:r>
              <a:rPr lang="en-US" sz="2800" dirty="0" err="1"/>
              <a:t>bersifat</a:t>
            </a:r>
            <a:r>
              <a:rPr lang="en-US" sz="2800" dirty="0"/>
              <a:t> </a:t>
            </a:r>
            <a:r>
              <a:rPr lang="en-US" sz="2800" dirty="0" err="1"/>
              <a:t>kaku</a:t>
            </a:r>
            <a:r>
              <a:rPr lang="en-US" sz="2800" dirty="0"/>
              <a:t> </a:t>
            </a:r>
            <a:r>
              <a:rPr lang="en-US" sz="2800" dirty="0" err="1"/>
              <a:t>tetapi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kenyataannya</a:t>
            </a:r>
            <a:r>
              <a:rPr lang="en-US" sz="2800" dirty="0"/>
              <a:t>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diubah</a:t>
            </a:r>
            <a:r>
              <a:rPr lang="en-US" sz="2800" dirty="0"/>
              <a:t> </a:t>
            </a:r>
            <a:r>
              <a:rPr lang="en-US" sz="2800" dirty="0" err="1"/>
              <a:t>tanpa</a:t>
            </a:r>
            <a:r>
              <a:rPr lang="en-US" sz="2800" dirty="0"/>
              <a:t> </a:t>
            </a:r>
            <a:r>
              <a:rPr lang="en-US" sz="2800" dirty="0" err="1"/>
              <a:t>melalui</a:t>
            </a:r>
            <a:r>
              <a:rPr lang="en-US" sz="2800" dirty="0"/>
              <a:t> </a:t>
            </a:r>
            <a:r>
              <a:rPr lang="en-US" sz="2800" dirty="0" err="1"/>
              <a:t>prosedur</a:t>
            </a:r>
            <a:r>
              <a:rPr lang="en-US" sz="2800" dirty="0"/>
              <a:t> yang </a:t>
            </a:r>
            <a:r>
              <a:rPr lang="en-US" sz="2800" dirty="0" err="1"/>
              <a:t>ditentukan</a:t>
            </a:r>
            <a:r>
              <a:rPr lang="en-US" sz="2800" dirty="0"/>
              <a:t> </a:t>
            </a:r>
            <a:r>
              <a:rPr lang="en-US" sz="2800" dirty="0" err="1"/>
              <a:t>sendiri</a:t>
            </a:r>
            <a:r>
              <a:rPr lang="en-US" sz="2800" dirty="0"/>
              <a:t> </a:t>
            </a:r>
            <a:r>
              <a:rPr lang="en-US" sz="2800" dirty="0" err="1"/>
              <a:t>oleh</a:t>
            </a:r>
            <a:r>
              <a:rPr lang="en-US" sz="2800" dirty="0"/>
              <a:t> </a:t>
            </a:r>
            <a:r>
              <a:rPr lang="en-US" sz="2800" dirty="0" err="1"/>
              <a:t>undang-undang</a:t>
            </a:r>
            <a:r>
              <a:rPr lang="en-US" sz="2800" dirty="0"/>
              <a:t> </a:t>
            </a:r>
            <a:r>
              <a:rPr lang="en-US" sz="2800" dirty="0" err="1"/>
              <a:t>dasarnya</a:t>
            </a:r>
            <a:r>
              <a:rPr lang="en-US" sz="2800" dirty="0"/>
              <a:t>, </a:t>
            </a:r>
            <a:r>
              <a:rPr lang="en-US" sz="2800" dirty="0" err="1"/>
              <a:t>namun</a:t>
            </a:r>
            <a:r>
              <a:rPr lang="en-US" sz="2800" dirty="0"/>
              <a:t> </a:t>
            </a:r>
            <a:r>
              <a:rPr lang="en-US" sz="2800" dirty="0" err="1"/>
              <a:t>diubah</a:t>
            </a:r>
            <a:r>
              <a:rPr lang="en-US" sz="2800" dirty="0"/>
              <a:t> </a:t>
            </a:r>
            <a:r>
              <a:rPr lang="en-US" sz="2800" dirty="0" err="1"/>
              <a:t>melalui</a:t>
            </a:r>
            <a:r>
              <a:rPr lang="en-US" sz="2800" dirty="0"/>
              <a:t> </a:t>
            </a:r>
            <a:r>
              <a:rPr lang="en-US" sz="2800" dirty="0" err="1"/>
              <a:t>prosedur</a:t>
            </a:r>
            <a:r>
              <a:rPr lang="en-US" sz="2800" dirty="0"/>
              <a:t> di </a:t>
            </a:r>
            <a:r>
              <a:rPr lang="en-US" sz="2800" dirty="0" err="1"/>
              <a:t>luar</a:t>
            </a:r>
            <a:r>
              <a:rPr lang="en-US" sz="2800" dirty="0"/>
              <a:t> </a:t>
            </a:r>
            <a:r>
              <a:rPr lang="en-US" sz="2800" dirty="0" err="1"/>
              <a:t>ketentuan</a:t>
            </a:r>
            <a:r>
              <a:rPr lang="en-US" sz="2800" dirty="0"/>
              <a:t> </a:t>
            </a:r>
            <a:r>
              <a:rPr lang="en-US" sz="2800" dirty="0" err="1"/>
              <a:t>konstitusi</a:t>
            </a:r>
            <a:r>
              <a:rPr lang="en-US" sz="2800" dirty="0"/>
              <a:t>, </a:t>
            </a:r>
            <a:r>
              <a:rPr lang="en-US" sz="2800" dirty="0" err="1"/>
              <a:t>seperti</a:t>
            </a:r>
            <a:r>
              <a:rPr lang="en-US" sz="2800" dirty="0"/>
              <a:t> </a:t>
            </a:r>
            <a:r>
              <a:rPr lang="en-US" sz="2800" dirty="0" err="1"/>
              <a:t>melalui</a:t>
            </a:r>
            <a:r>
              <a:rPr lang="en-US" sz="2800" dirty="0"/>
              <a:t> </a:t>
            </a:r>
            <a:r>
              <a:rPr lang="en-US" sz="2800" dirty="0" err="1"/>
              <a:t>revolusi</a:t>
            </a:r>
            <a:r>
              <a:rPr lang="en-US" sz="2800" dirty="0"/>
              <a:t>.</a:t>
            </a:r>
            <a:endParaRPr lang="en-US" sz="28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619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 smtClean="0"/>
              <a:t>Sedangkan</a:t>
            </a:r>
            <a:r>
              <a:rPr lang="en-US" dirty="0" smtClean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yang </a:t>
            </a:r>
            <a:r>
              <a:rPr lang="en-US" dirty="0" err="1"/>
              <a:t>dikenal</a:t>
            </a:r>
            <a:r>
              <a:rPr lang="en-US" dirty="0"/>
              <a:t> </a:t>
            </a:r>
            <a:r>
              <a:rPr lang="en-US" dirty="0" err="1"/>
              <a:t>kaku</a:t>
            </a:r>
            <a:r>
              <a:rPr lang="en-US" dirty="0"/>
              <a:t>, </a:t>
            </a:r>
            <a:r>
              <a:rPr lang="en-US" dirty="0" err="1"/>
              <a:t>prosedur</a:t>
            </a:r>
            <a:r>
              <a:rPr lang="en-US" dirty="0"/>
              <a:t> </a:t>
            </a:r>
            <a:r>
              <a:rPr lang="en-US" dirty="0" err="1"/>
              <a:t>perubahannya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.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legislatif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pembatasan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. </a:t>
            </a:r>
            <a:endParaRPr lang="en-US" dirty="0" smtClean="0"/>
          </a:p>
          <a:p>
            <a:pPr marL="457200" indent="-457200" algn="just">
              <a:buFont typeface="+mj-lt"/>
              <a:buAutoNum type="arabicPeriod"/>
            </a:pP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/>
              <a:t>rakyat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referendum. </a:t>
            </a:r>
            <a:endParaRPr lang="en-US" dirty="0" smtClean="0"/>
          </a:p>
          <a:p>
            <a:pPr marL="457200" indent="-457200" algn="just">
              <a:buFont typeface="+mj-lt"/>
              <a:buAutoNum type="arabicPeriod"/>
            </a:pP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/>
              <a:t>utusan</a:t>
            </a:r>
            <a:r>
              <a:rPr lang="en-US" dirty="0"/>
              <a:t> </a:t>
            </a:r>
            <a:r>
              <a:rPr lang="en-US" dirty="0" err="1"/>
              <a:t>negara-negara</a:t>
            </a:r>
            <a:r>
              <a:rPr lang="en-US" dirty="0"/>
              <a:t> </a:t>
            </a:r>
            <a:r>
              <a:rPr lang="en-US" dirty="0" err="1"/>
              <a:t>ketatanegaraan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yang </a:t>
            </a:r>
            <a:r>
              <a:rPr lang="en-US" dirty="0" err="1"/>
              <a:t>khusus</a:t>
            </a:r>
            <a:r>
              <a:rPr lang="en-US" dirty="0"/>
              <a:t> yang </a:t>
            </a:r>
            <a:r>
              <a:rPr lang="en-US" dirty="0" err="1"/>
              <a:t>dibentuk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keperluan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. </a:t>
            </a:r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Undang-Undang</a:t>
            </a:r>
            <a:r>
              <a:rPr lang="en-US" sz="2800" dirty="0"/>
              <a:t> </a:t>
            </a:r>
            <a:r>
              <a:rPr lang="en-US" sz="2800" dirty="0" err="1"/>
              <a:t>Dasar</a:t>
            </a:r>
            <a:r>
              <a:rPr lang="en-US" sz="2800" dirty="0"/>
              <a:t> yang </a:t>
            </a:r>
            <a:r>
              <a:rPr lang="en-US" sz="2800" dirty="0" err="1"/>
              <a:t>tergolong</a:t>
            </a:r>
            <a:r>
              <a:rPr lang="en-US" sz="2800" dirty="0"/>
              <a:t> </a:t>
            </a:r>
            <a:r>
              <a:rPr lang="en-US" sz="2800" dirty="0" err="1"/>
              <a:t>fleksibel</a:t>
            </a:r>
            <a:r>
              <a:rPr lang="en-US" sz="2800" dirty="0"/>
              <a:t>, </a:t>
            </a:r>
            <a:r>
              <a:rPr lang="en-US" sz="2800" dirty="0" err="1"/>
              <a:t>perubahannya</a:t>
            </a:r>
            <a:r>
              <a:rPr lang="en-US" sz="2800" dirty="0"/>
              <a:t> </a:t>
            </a:r>
            <a:r>
              <a:rPr lang="en-US" sz="2800" dirty="0" err="1"/>
              <a:t>kadang-kadang</a:t>
            </a:r>
            <a:r>
              <a:rPr lang="en-US" sz="2800" dirty="0"/>
              <a:t> </a:t>
            </a:r>
            <a:r>
              <a:rPr lang="en-US" sz="2800" dirty="0" err="1"/>
              <a:t>cukup</a:t>
            </a:r>
            <a:r>
              <a:rPr lang="en-US" sz="2800" dirty="0"/>
              <a:t> </a:t>
            </a:r>
            <a:r>
              <a:rPr lang="en-US" sz="2800" dirty="0" err="1"/>
              <a:t>dilakukan</a:t>
            </a:r>
            <a:r>
              <a:rPr lang="en-US" sz="2800" dirty="0"/>
              <a:t> </a:t>
            </a:r>
            <a:r>
              <a:rPr lang="en-US" sz="2800" dirty="0" err="1"/>
              <a:t>hanya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i="1" dirty="0"/>
              <a:t>the ordinary legislative process </a:t>
            </a:r>
            <a:r>
              <a:rPr lang="en-US" sz="2800" dirty="0" err="1"/>
              <a:t>seperti</a:t>
            </a:r>
            <a:r>
              <a:rPr lang="en-US" sz="2800" dirty="0"/>
              <a:t> di New </a:t>
            </a:r>
            <a:r>
              <a:rPr lang="en-US" sz="2800" dirty="0" err="1"/>
              <a:t>Zeland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164494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dirty="0" err="1" smtClean="0"/>
              <a:t>Betapapun</a:t>
            </a:r>
            <a:r>
              <a:rPr lang="en-US" dirty="0" smtClean="0"/>
              <a:t> </a:t>
            </a:r>
            <a:r>
              <a:rPr lang="en-US" dirty="0" err="1"/>
              <a:t>kakunya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sulitnya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naskah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diubah</a:t>
            </a:r>
            <a:r>
              <a:rPr lang="en-US" dirty="0"/>
              <a:t>, 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konfigurasi</a:t>
            </a:r>
            <a:r>
              <a:rPr lang="en-US" dirty="0"/>
              <a:t> </a:t>
            </a:r>
            <a:r>
              <a:rPr lang="en-US" dirty="0" err="1"/>
              <a:t>kekuatan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yang </a:t>
            </a:r>
            <a:r>
              <a:rPr lang="en-US" dirty="0" err="1"/>
              <a:t>berkuasa</a:t>
            </a:r>
            <a:r>
              <a:rPr lang="en-US" dirty="0"/>
              <a:t> </a:t>
            </a:r>
            <a:r>
              <a:rPr lang="en-US" dirty="0" err="1"/>
              <a:t>berpendapat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menghendaki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diubah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konstitusi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tentu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diubah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dirty="0" err="1" smtClean="0"/>
              <a:t>Sebaliknya</a:t>
            </a:r>
            <a:r>
              <a:rPr lang="en-US" dirty="0" smtClean="0"/>
              <a:t> </a:t>
            </a:r>
            <a:r>
              <a:rPr lang="en-US" dirty="0" err="1"/>
              <a:t>walaupun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diubah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kekuatan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yang </a:t>
            </a:r>
            <a:r>
              <a:rPr lang="en-US" dirty="0" err="1"/>
              <a:t>berkuasa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berpendapat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diubah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menghendaki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, </a:t>
            </a:r>
            <a:r>
              <a:rPr lang="en-US" dirty="0" err="1"/>
              <a:t>tentu</a:t>
            </a:r>
            <a:r>
              <a:rPr lang="en-US" dirty="0"/>
              <a:t> </a:t>
            </a:r>
            <a:r>
              <a:rPr lang="en-US" dirty="0" err="1"/>
              <a:t>konstitusi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mengalami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dirty="0" err="1" smtClean="0"/>
              <a:t>Tolok</a:t>
            </a:r>
            <a:r>
              <a:rPr lang="en-US" dirty="0" smtClean="0"/>
              <a:t> </a:t>
            </a:r>
            <a:r>
              <a:rPr lang="en-US" dirty="0" err="1"/>
              <a:t>ukur</a:t>
            </a:r>
            <a:r>
              <a:rPr lang="en-US" dirty="0"/>
              <a:t> </a:t>
            </a:r>
            <a:r>
              <a:rPr lang="en-US" dirty="0" err="1"/>
              <a:t>fleksibilitas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rigiditas</a:t>
            </a:r>
            <a:r>
              <a:rPr lang="en-US" dirty="0"/>
              <a:t> </a:t>
            </a:r>
            <a:r>
              <a:rPr lang="en-US" dirty="0" err="1"/>
              <a:t>tidaklah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ditentukan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pasti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tidaknya</a:t>
            </a:r>
            <a:r>
              <a:rPr lang="en-US" dirty="0"/>
              <a:t> </a:t>
            </a:r>
            <a:r>
              <a:rPr lang="en-US" dirty="0" err="1"/>
              <a:t>prosedur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,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pokoknya</a:t>
            </a:r>
            <a:r>
              <a:rPr lang="en-US" dirty="0"/>
              <a:t> </a:t>
            </a:r>
            <a:r>
              <a:rPr lang="en-US" dirty="0" err="1"/>
              <a:t>konstitusi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kekuatan</a:t>
            </a:r>
            <a:r>
              <a:rPr lang="en-US" dirty="0"/>
              <a:t> </a:t>
            </a:r>
            <a:r>
              <a:rPr lang="en-US" dirty="0" err="1"/>
              <a:t>politiklah</a:t>
            </a:r>
            <a:r>
              <a:rPr lang="en-US" dirty="0"/>
              <a:t> yang </a:t>
            </a:r>
            <a:r>
              <a:rPr lang="en-US" dirty="0" err="1"/>
              <a:t>justru</a:t>
            </a:r>
            <a:r>
              <a:rPr lang="en-US" dirty="0"/>
              <a:t>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konstitusi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berubah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berubah</a:t>
            </a:r>
            <a:r>
              <a:rPr lang="en-US" dirty="0"/>
              <a:t>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i="1" dirty="0" err="1" smtClean="0"/>
              <a:t>Perubahan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suatu</a:t>
            </a:r>
            <a:r>
              <a:rPr lang="en-US" sz="2800" b="1" i="1" dirty="0"/>
              <a:t> </a:t>
            </a:r>
            <a:r>
              <a:rPr lang="en-US" sz="2800" b="1" i="1" dirty="0" err="1" smtClean="0"/>
              <a:t>Konstitusi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atau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Undang-Undang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Dasar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pada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dasarnya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adalah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faktor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Konfigurasi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Politik</a:t>
            </a:r>
            <a:r>
              <a:rPr lang="en-US" sz="2800" b="1" i="1" dirty="0" smtClean="0"/>
              <a:t> yang </a:t>
            </a:r>
            <a:r>
              <a:rPr lang="en-US" sz="2800" b="1" i="1" dirty="0" err="1" smtClean="0"/>
              <a:t>berkuasa</a:t>
            </a:r>
            <a:r>
              <a:rPr lang="en-US" sz="2800" b="1" i="1" dirty="0" smtClean="0"/>
              <a:t> </a:t>
            </a:r>
            <a:endParaRPr lang="en-US" sz="2800" b="1" i="1" dirty="0"/>
          </a:p>
        </p:txBody>
      </p:sp>
    </p:spTree>
    <p:extLst>
      <p:ext uri="{BB962C8B-B14F-4D97-AF65-F5344CB8AC3E}">
        <p14:creationId xmlns:p14="http://schemas.microsoft.com/office/powerpoint/2010/main" val="40969877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Sifat</a:t>
            </a:r>
            <a:r>
              <a:rPr lang="en-US" dirty="0" smtClean="0"/>
              <a:t> </a:t>
            </a:r>
            <a:r>
              <a:rPr lang="en-US" dirty="0" err="1" smtClean="0"/>
              <a:t>formil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materil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b="1" dirty="0" err="1" smtClean="0"/>
              <a:t>Sifat</a:t>
            </a:r>
            <a:r>
              <a:rPr lang="en-US" b="1" dirty="0" smtClean="0"/>
              <a:t> </a:t>
            </a:r>
            <a:r>
              <a:rPr lang="en-US" b="1" dirty="0" err="1"/>
              <a:t>dari</a:t>
            </a:r>
            <a:r>
              <a:rPr lang="en-US" b="1" dirty="0"/>
              <a:t> </a:t>
            </a:r>
            <a:r>
              <a:rPr lang="en-US" b="1" dirty="0" err="1"/>
              <a:t>konstitusi</a:t>
            </a:r>
            <a:r>
              <a:rPr lang="en-US" b="1" dirty="0"/>
              <a:t> </a:t>
            </a:r>
            <a:r>
              <a:rPr lang="en-US" b="1" dirty="0" err="1"/>
              <a:t>formil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materiil</a:t>
            </a:r>
            <a:r>
              <a:rPr lang="en-US" b="1" dirty="0"/>
              <a:t> </a:t>
            </a:r>
            <a:r>
              <a:rPr lang="en-US" b="1" dirty="0" err="1"/>
              <a:t>ini</a:t>
            </a:r>
            <a:r>
              <a:rPr lang="en-US" b="1" dirty="0"/>
              <a:t> </a:t>
            </a:r>
            <a:r>
              <a:rPr lang="en-US" b="1" dirty="0" err="1"/>
              <a:t>sering</a:t>
            </a:r>
            <a:r>
              <a:rPr lang="en-US" b="1" dirty="0"/>
              <a:t> </a:t>
            </a:r>
            <a:r>
              <a:rPr lang="en-US" b="1" dirty="0" err="1"/>
              <a:t>diidentikkan</a:t>
            </a:r>
            <a:r>
              <a:rPr lang="en-US" b="1" dirty="0"/>
              <a:t> </a:t>
            </a:r>
            <a:r>
              <a:rPr lang="en-US" b="1" dirty="0" err="1"/>
              <a:t>dengan</a:t>
            </a:r>
            <a:r>
              <a:rPr lang="en-US" b="1" dirty="0"/>
              <a:t> </a:t>
            </a:r>
            <a:r>
              <a:rPr lang="en-US" b="1" dirty="0" err="1"/>
              <a:t>Undang-Undang</a:t>
            </a:r>
            <a:r>
              <a:rPr lang="en-US" b="1" dirty="0"/>
              <a:t> </a:t>
            </a:r>
            <a:r>
              <a:rPr lang="en-US" b="1" dirty="0" err="1"/>
              <a:t>Dasar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dirty="0" err="1" smtClean="0"/>
              <a:t>Kesalahan</a:t>
            </a:r>
            <a:r>
              <a:rPr lang="en-US" dirty="0" smtClean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disebabkan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lain </a:t>
            </a:r>
            <a:r>
              <a:rPr lang="en-US" dirty="0" err="1"/>
              <a:t>pengaruh</a:t>
            </a:r>
            <a:r>
              <a:rPr lang="en-US" dirty="0"/>
              <a:t> </a:t>
            </a:r>
            <a:r>
              <a:rPr lang="en-US" dirty="0" err="1"/>
              <a:t>paham</a:t>
            </a:r>
            <a:r>
              <a:rPr lang="en-US" dirty="0"/>
              <a:t> </a:t>
            </a:r>
            <a:r>
              <a:rPr lang="en-US" dirty="0" err="1"/>
              <a:t>kodifikasi</a:t>
            </a:r>
            <a:r>
              <a:rPr lang="en-US" dirty="0"/>
              <a:t> yang </a:t>
            </a:r>
            <a:r>
              <a:rPr lang="en-US" dirty="0" err="1"/>
              <a:t>menghendaki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aturan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dibuat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yang </a:t>
            </a:r>
            <a:r>
              <a:rPr lang="en-US" dirty="0" err="1"/>
              <a:t>tertulis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maksud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kesatuan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, </a:t>
            </a:r>
            <a:r>
              <a:rPr lang="en-US" dirty="0" err="1"/>
              <a:t>kesederhanaan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kepastian</a:t>
            </a:r>
            <a:r>
              <a:rPr lang="en-US" dirty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Begitu</a:t>
            </a:r>
            <a:r>
              <a:rPr lang="en-US" dirty="0" smtClean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pengaruh</a:t>
            </a:r>
            <a:r>
              <a:rPr lang="en-US" dirty="0"/>
              <a:t> </a:t>
            </a:r>
            <a:r>
              <a:rPr lang="en-US" dirty="0" err="1"/>
              <a:t>paham</a:t>
            </a:r>
            <a:r>
              <a:rPr lang="en-US" dirty="0"/>
              <a:t> </a:t>
            </a:r>
            <a:r>
              <a:rPr lang="en-US" dirty="0" err="1"/>
              <a:t>kodifikasi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di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 </a:t>
            </a:r>
            <a:r>
              <a:rPr lang="en-US" dirty="0" err="1"/>
              <a:t>berkembang</a:t>
            </a:r>
            <a:r>
              <a:rPr lang="en-US" dirty="0"/>
              <a:t> </a:t>
            </a:r>
            <a:r>
              <a:rPr lang="en-US" dirty="0" err="1"/>
              <a:t>anggapan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ditulis</a:t>
            </a:r>
            <a:r>
              <a:rPr lang="en-US" dirty="0"/>
              <a:t> </a:t>
            </a:r>
            <a:r>
              <a:rPr lang="en-US" dirty="0" err="1"/>
              <a:t>begitu</a:t>
            </a:r>
            <a:r>
              <a:rPr lang="en-US" dirty="0"/>
              <a:t> pula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konstitusi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dirty="0" smtClean="0"/>
              <a:t>Di </a:t>
            </a:r>
            <a:r>
              <a:rPr lang="en-US" dirty="0"/>
              <a:t>zaman modern </a:t>
            </a:r>
            <a:r>
              <a:rPr lang="en-US" dirty="0" err="1"/>
              <a:t>sekarang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Amerika </a:t>
            </a:r>
            <a:r>
              <a:rPr lang="en-US" dirty="0" err="1"/>
              <a:t>Serikatlah</a:t>
            </a:r>
            <a:r>
              <a:rPr lang="en-US" dirty="0"/>
              <a:t> yang </a:t>
            </a:r>
            <a:r>
              <a:rPr lang="en-US" dirty="0" err="1"/>
              <a:t>pertama</a:t>
            </a:r>
            <a:r>
              <a:rPr lang="en-US" dirty="0"/>
              <a:t> </a:t>
            </a:r>
            <a:r>
              <a:rPr lang="en-US" dirty="0" err="1"/>
              <a:t>menuliskan</a:t>
            </a:r>
            <a:r>
              <a:rPr lang="en-US" dirty="0"/>
              <a:t> </a:t>
            </a:r>
            <a:r>
              <a:rPr lang="en-US" dirty="0" err="1"/>
              <a:t>konstitusi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naskah</a:t>
            </a:r>
            <a:r>
              <a:rPr lang="en-US" dirty="0"/>
              <a:t>, </a:t>
            </a:r>
            <a:r>
              <a:rPr lang="en-US" dirty="0" err="1"/>
              <a:t>meskipun</a:t>
            </a:r>
            <a:r>
              <a:rPr lang="en-US" dirty="0"/>
              <a:t> </a:t>
            </a:r>
            <a:r>
              <a:rPr lang="en-US" dirty="0" err="1"/>
              <a:t>leluhur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di </a:t>
            </a:r>
            <a:r>
              <a:rPr lang="en-US" dirty="0" err="1"/>
              <a:t>Inggris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mengenal</a:t>
            </a:r>
            <a:r>
              <a:rPr lang="en-US" dirty="0"/>
              <a:t> </a:t>
            </a:r>
            <a:r>
              <a:rPr lang="en-US" dirty="0" err="1"/>
              <a:t>naskah</a:t>
            </a:r>
            <a:r>
              <a:rPr lang="en-US" dirty="0"/>
              <a:t> </a:t>
            </a:r>
            <a:r>
              <a:rPr lang="en-US" dirty="0" err="1"/>
              <a:t>konstitusi</a:t>
            </a:r>
            <a:r>
              <a:rPr lang="en-US" dirty="0"/>
              <a:t> yang </a:t>
            </a:r>
            <a:r>
              <a:rPr lang="en-US" dirty="0" err="1"/>
              <a:t>tertulis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naskah</a:t>
            </a:r>
            <a:r>
              <a:rPr lang="en-US" dirty="0"/>
              <a:t>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96328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r>
              <a:rPr lang="en-US" b="1" dirty="0" err="1"/>
              <a:t>Sifat</a:t>
            </a:r>
            <a:r>
              <a:rPr lang="en-US" b="1" dirty="0"/>
              <a:t> </a:t>
            </a:r>
            <a:r>
              <a:rPr lang="en-US" b="1" dirty="0" err="1"/>
              <a:t>Formil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Materiil</a:t>
            </a:r>
            <a:r>
              <a:rPr lang="en-US" b="1" dirty="0"/>
              <a:t> </a:t>
            </a:r>
            <a:endParaRPr lang="en-US" dirty="0"/>
          </a:p>
          <a:p>
            <a:r>
              <a:rPr lang="en-US" dirty="0" err="1"/>
              <a:t>Sifat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konstitusi</a:t>
            </a:r>
            <a:r>
              <a:rPr lang="en-US" dirty="0"/>
              <a:t> </a:t>
            </a:r>
            <a:r>
              <a:rPr lang="en-US" dirty="0" err="1"/>
              <a:t>formil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materiil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sering</a:t>
            </a:r>
            <a:r>
              <a:rPr lang="en-US" dirty="0"/>
              <a:t> </a:t>
            </a:r>
            <a:r>
              <a:rPr lang="en-US" dirty="0" err="1"/>
              <a:t>diidentikkan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. </a:t>
            </a:r>
            <a:r>
              <a:rPr lang="en-US" dirty="0" err="1"/>
              <a:t>Kesalahan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disebabkan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lain </a:t>
            </a:r>
            <a:r>
              <a:rPr lang="en-US" dirty="0" err="1"/>
              <a:t>pengaruh</a:t>
            </a:r>
            <a:r>
              <a:rPr lang="en-US" dirty="0"/>
              <a:t> </a:t>
            </a:r>
            <a:r>
              <a:rPr lang="en-US" dirty="0" err="1"/>
              <a:t>paham</a:t>
            </a:r>
            <a:r>
              <a:rPr lang="en-US" dirty="0"/>
              <a:t> </a:t>
            </a:r>
            <a:r>
              <a:rPr lang="en-US" dirty="0" err="1"/>
              <a:t>kodifikasi</a:t>
            </a:r>
            <a:r>
              <a:rPr lang="en-US" dirty="0"/>
              <a:t> yang </a:t>
            </a:r>
            <a:r>
              <a:rPr lang="en-US" dirty="0" err="1"/>
              <a:t>menghendaki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aturan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dibuat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yang </a:t>
            </a:r>
            <a:r>
              <a:rPr lang="en-US" dirty="0" err="1"/>
              <a:t>tertulis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maksud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kesatuan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, </a:t>
            </a:r>
            <a:r>
              <a:rPr lang="en-US" dirty="0" err="1"/>
              <a:t>kesederhanaan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kepastian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. </a:t>
            </a:r>
            <a:r>
              <a:rPr lang="en-US" dirty="0" err="1"/>
              <a:t>Begitu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pengaruh</a:t>
            </a:r>
            <a:r>
              <a:rPr lang="en-US" dirty="0"/>
              <a:t> </a:t>
            </a:r>
            <a:r>
              <a:rPr lang="en-US" dirty="0" err="1"/>
              <a:t>paham</a:t>
            </a:r>
            <a:r>
              <a:rPr lang="en-US" dirty="0"/>
              <a:t> </a:t>
            </a:r>
            <a:r>
              <a:rPr lang="en-US" dirty="0" err="1"/>
              <a:t>kodifikasi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di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 </a:t>
            </a:r>
            <a:r>
              <a:rPr lang="en-US" dirty="0" err="1"/>
              <a:t>berkembang</a:t>
            </a:r>
            <a:r>
              <a:rPr lang="en-US" dirty="0"/>
              <a:t> </a:t>
            </a:r>
            <a:r>
              <a:rPr lang="en-US" dirty="0" err="1"/>
              <a:t>anggapan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ditulis</a:t>
            </a:r>
            <a:r>
              <a:rPr lang="en-US" dirty="0"/>
              <a:t> </a:t>
            </a:r>
            <a:r>
              <a:rPr lang="en-US" dirty="0" err="1"/>
              <a:t>begitu</a:t>
            </a:r>
            <a:r>
              <a:rPr lang="en-US" dirty="0"/>
              <a:t> pula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konstitusi</a:t>
            </a:r>
            <a:r>
              <a:rPr lang="en-US" dirty="0"/>
              <a:t>. Di zaman modern </a:t>
            </a:r>
            <a:r>
              <a:rPr lang="en-US" dirty="0" err="1"/>
              <a:t>sekarang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Amerika </a:t>
            </a:r>
            <a:r>
              <a:rPr lang="en-US" dirty="0" err="1"/>
              <a:t>Serikatlah</a:t>
            </a:r>
            <a:r>
              <a:rPr lang="en-US" dirty="0"/>
              <a:t> yang </a:t>
            </a:r>
            <a:r>
              <a:rPr lang="en-US" dirty="0" err="1"/>
              <a:t>pertama</a:t>
            </a:r>
            <a:r>
              <a:rPr lang="en-US" dirty="0"/>
              <a:t> </a:t>
            </a:r>
            <a:r>
              <a:rPr lang="en-US" dirty="0" err="1"/>
              <a:t>menuliskan</a:t>
            </a:r>
            <a:r>
              <a:rPr lang="en-US" dirty="0"/>
              <a:t> </a:t>
            </a:r>
            <a:r>
              <a:rPr lang="en-US" dirty="0" err="1"/>
              <a:t>konstitusi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naskah</a:t>
            </a:r>
            <a:r>
              <a:rPr lang="en-US" dirty="0"/>
              <a:t>, </a:t>
            </a:r>
            <a:r>
              <a:rPr lang="en-US" dirty="0" err="1"/>
              <a:t>meskipun</a:t>
            </a:r>
            <a:r>
              <a:rPr lang="en-US" dirty="0"/>
              <a:t> </a:t>
            </a:r>
            <a:r>
              <a:rPr lang="en-US" dirty="0" err="1"/>
              <a:t>leluhur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di </a:t>
            </a:r>
            <a:r>
              <a:rPr lang="en-US" dirty="0" err="1"/>
              <a:t>Inggris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mengenal</a:t>
            </a:r>
            <a:r>
              <a:rPr lang="en-US" dirty="0"/>
              <a:t> </a:t>
            </a:r>
            <a:r>
              <a:rPr lang="en-US" dirty="0" err="1"/>
              <a:t>naskah</a:t>
            </a:r>
            <a:r>
              <a:rPr lang="en-US" dirty="0"/>
              <a:t> </a:t>
            </a:r>
            <a:r>
              <a:rPr lang="en-US" dirty="0" err="1"/>
              <a:t>konstitusi</a:t>
            </a:r>
            <a:r>
              <a:rPr lang="en-US" dirty="0"/>
              <a:t> yang </a:t>
            </a:r>
            <a:r>
              <a:rPr lang="en-US" dirty="0" err="1"/>
              <a:t>tertulis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naskah</a:t>
            </a:r>
            <a:r>
              <a:rPr lang="en-US" dirty="0"/>
              <a:t>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345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 smtClean="0"/>
              <a:t>Konstitusi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arti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luas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konstitusi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mencakup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keseluruhan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norma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dasar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tertulis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maupun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tertulis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mengatur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ketatanegaraan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negara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>
          <a:xfrm>
            <a:off x="1024128" y="1787857"/>
            <a:ext cx="4389120" cy="4231943"/>
          </a:xfrm>
        </p:spPr>
        <p:txBody>
          <a:bodyPr>
            <a:noAutofit/>
          </a:bodyPr>
          <a:lstStyle/>
          <a:p>
            <a:pPr algn="just"/>
            <a:r>
              <a:rPr lang="en-US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Konstitusi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norma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dasar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menjadi</a:t>
            </a:r>
            <a:r>
              <a:rPr lang="en-US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landasan</a:t>
            </a:r>
            <a:r>
              <a:rPr lang="en-US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penyelenggaraan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kehidupan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bernegara</a:t>
            </a:r>
            <a:r>
              <a:rPr lang="en-US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Konstitusi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berisi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aturan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fundamental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mengenai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negara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pembagian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kekuasaan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hubungan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antara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lembaga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negara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serta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hubungan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antara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negara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warga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negara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88591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 smtClean="0"/>
              <a:t>Sifat</a:t>
            </a:r>
            <a:r>
              <a:rPr lang="en-US" b="1" dirty="0" smtClean="0"/>
              <a:t> </a:t>
            </a:r>
            <a:r>
              <a:rPr lang="en-US" b="1" dirty="0" err="1" smtClean="0"/>
              <a:t>tertulis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tidak</a:t>
            </a:r>
            <a:r>
              <a:rPr lang="en-US" b="1" dirty="0" smtClean="0"/>
              <a:t> </a:t>
            </a:r>
            <a:r>
              <a:rPr lang="en-US" b="1" dirty="0" err="1" smtClean="0"/>
              <a:t>tertulis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n-US" dirty="0" err="1" smtClean="0"/>
              <a:t>Membedakan</a:t>
            </a:r>
            <a:r>
              <a:rPr lang="en-US" dirty="0" smtClean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prinsipiil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konstitusi</a:t>
            </a:r>
            <a:r>
              <a:rPr lang="en-US" dirty="0"/>
              <a:t> </a:t>
            </a:r>
            <a:r>
              <a:rPr lang="en-US" dirty="0" err="1"/>
              <a:t>tertulis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konstitusi</a:t>
            </a:r>
            <a:r>
              <a:rPr lang="en-US" dirty="0"/>
              <a:t> </a:t>
            </a:r>
            <a:r>
              <a:rPr lang="en-US" dirty="0" err="1"/>
              <a:t>tak</a:t>
            </a:r>
            <a:r>
              <a:rPr lang="en-US" dirty="0"/>
              <a:t> </a:t>
            </a:r>
            <a:r>
              <a:rPr lang="en-US" dirty="0" err="1"/>
              <a:t>tertulis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tepat</a:t>
            </a:r>
            <a:r>
              <a:rPr lang="en-US" dirty="0"/>
              <a:t>. </a:t>
            </a:r>
            <a:r>
              <a:rPr lang="en-US" dirty="0" err="1"/>
              <a:t>Sebutan</a:t>
            </a:r>
            <a:r>
              <a:rPr lang="en-US" dirty="0"/>
              <a:t> </a:t>
            </a:r>
            <a:r>
              <a:rPr lang="en-US" dirty="0" err="1"/>
              <a:t>konstitusi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tertulis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dipakai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dilawankan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konstitusi</a:t>
            </a:r>
            <a:r>
              <a:rPr lang="en-US" dirty="0"/>
              <a:t> modern yang </a:t>
            </a:r>
            <a:r>
              <a:rPr lang="en-US" dirty="0" err="1"/>
              <a:t>lazimnya</a:t>
            </a:r>
            <a:r>
              <a:rPr lang="en-US" dirty="0"/>
              <a:t> </a:t>
            </a:r>
            <a:r>
              <a:rPr lang="en-US" dirty="0" err="1"/>
              <a:t>ditulis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naskah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naskah</a:t>
            </a:r>
            <a:r>
              <a:rPr lang="en-US" dirty="0"/>
              <a:t>. </a:t>
            </a:r>
            <a:endParaRPr lang="en-US" dirty="0" smtClean="0"/>
          </a:p>
          <a:p>
            <a:pPr marL="0" indent="0" algn="just">
              <a:buNone/>
            </a:pPr>
            <a:r>
              <a:rPr lang="en-US" dirty="0" err="1" smtClean="0"/>
              <a:t>Timbulnya</a:t>
            </a:r>
            <a:r>
              <a:rPr lang="en-US" dirty="0" smtClean="0"/>
              <a:t> </a:t>
            </a:r>
            <a:r>
              <a:rPr lang="en-US" dirty="0" err="1"/>
              <a:t>konstitusi</a:t>
            </a:r>
            <a:r>
              <a:rPr lang="en-US" dirty="0"/>
              <a:t> </a:t>
            </a:r>
            <a:r>
              <a:rPr lang="en-US" dirty="0" err="1"/>
              <a:t>tertulis</a:t>
            </a:r>
            <a:r>
              <a:rPr lang="en-US" dirty="0"/>
              <a:t> </a:t>
            </a:r>
            <a:r>
              <a:rPr lang="en-US" dirty="0" err="1"/>
              <a:t>disebabkan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pengaruh</a:t>
            </a:r>
            <a:r>
              <a:rPr lang="en-US" dirty="0"/>
              <a:t> </a:t>
            </a:r>
            <a:r>
              <a:rPr lang="en-US" dirty="0" err="1"/>
              <a:t>kodifikasi</a:t>
            </a:r>
            <a:r>
              <a:rPr lang="en-US" dirty="0"/>
              <a:t>. Salah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di </a:t>
            </a:r>
            <a:r>
              <a:rPr lang="en-US" dirty="0" err="1"/>
              <a:t>dunia</a:t>
            </a:r>
            <a:r>
              <a:rPr lang="en-US" dirty="0"/>
              <a:t> yang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konstitusi</a:t>
            </a:r>
            <a:r>
              <a:rPr lang="en-US" dirty="0"/>
              <a:t> </a:t>
            </a:r>
            <a:r>
              <a:rPr lang="en-US" dirty="0" err="1"/>
              <a:t>tak</a:t>
            </a:r>
            <a:r>
              <a:rPr lang="en-US" dirty="0"/>
              <a:t> </a:t>
            </a:r>
            <a:r>
              <a:rPr lang="en-US" dirty="0" err="1"/>
              <a:t>tertulis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Inggris</a:t>
            </a:r>
            <a:r>
              <a:rPr lang="en-US" dirty="0"/>
              <a:t>, </a:t>
            </a:r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/>
              <a:t>prinsip-prinsip</a:t>
            </a:r>
            <a:r>
              <a:rPr lang="en-US" dirty="0"/>
              <a:t> yang </a:t>
            </a:r>
            <a:r>
              <a:rPr lang="en-US" dirty="0" err="1"/>
              <a:t>dicantumkan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konstitusi</a:t>
            </a:r>
            <a:r>
              <a:rPr lang="en-US" dirty="0"/>
              <a:t> di </a:t>
            </a:r>
            <a:r>
              <a:rPr lang="en-US" dirty="0" err="1"/>
              <a:t>Inggris</a:t>
            </a:r>
            <a:r>
              <a:rPr lang="en-US" dirty="0"/>
              <a:t> </a:t>
            </a:r>
            <a:r>
              <a:rPr lang="en-US" dirty="0" err="1"/>
              <a:t>dicantumkan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 smtClean="0"/>
              <a:t>biasa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/>
              <a:t>demikian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konstitusi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tertulis</a:t>
            </a:r>
            <a:r>
              <a:rPr lang="en-US" dirty="0"/>
              <a:t> 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ia</a:t>
            </a:r>
            <a:r>
              <a:rPr lang="en-US" dirty="0"/>
              <a:t> </a:t>
            </a:r>
            <a:r>
              <a:rPr lang="en-US" dirty="0" err="1"/>
              <a:t>ditulis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naskah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naskah</a:t>
            </a:r>
            <a:r>
              <a:rPr lang="en-US" dirty="0"/>
              <a:t>, </a:t>
            </a:r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konstitusi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tertulis</a:t>
            </a:r>
            <a:r>
              <a:rPr lang="en-US" dirty="0"/>
              <a:t> </a:t>
            </a:r>
            <a:r>
              <a:rPr lang="en-US" dirty="0" err="1"/>
              <a:t>dikarenakan</a:t>
            </a:r>
            <a:r>
              <a:rPr lang="en-US" dirty="0"/>
              <a:t> </a:t>
            </a:r>
            <a:r>
              <a:rPr lang="en-US" dirty="0" err="1"/>
              <a:t>ketentuan-ketentuan</a:t>
            </a:r>
            <a:r>
              <a:rPr lang="en-US" dirty="0"/>
              <a:t> yang </a:t>
            </a: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naskah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, </a:t>
            </a:r>
            <a:r>
              <a:rPr lang="en-US" dirty="0" err="1"/>
              <a:t>melainkan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diatur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konvensi-konvensi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biasa</a:t>
            </a:r>
            <a:r>
              <a:rPr lang="en-US" dirty="0"/>
              <a:t>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6575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pPr algn="ctr"/>
            <a:r>
              <a:rPr lang="en-US" b="1" dirty="0" smtClean="0"/>
              <a:t>PEMBAGIAN KONSTITUSI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b="1" dirty="0" err="1" smtClean="0"/>
              <a:t>Konstitusi</a:t>
            </a:r>
            <a:r>
              <a:rPr lang="en-US" b="1" dirty="0" smtClean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arti</a:t>
            </a:r>
            <a:r>
              <a:rPr lang="en-US" b="1" dirty="0"/>
              <a:t> </a:t>
            </a:r>
            <a:r>
              <a:rPr lang="en-US" b="1" dirty="0" err="1"/>
              <a:t>absolut</a:t>
            </a:r>
            <a:r>
              <a:rPr lang="en-US" dirty="0"/>
              <a:t> </a:t>
            </a:r>
            <a:r>
              <a:rPr lang="en-US" dirty="0" err="1"/>
              <a:t>mengandung</a:t>
            </a:r>
            <a:r>
              <a:rPr lang="en-US" dirty="0"/>
              <a:t> </a:t>
            </a:r>
            <a:r>
              <a:rPr lang="en-US" dirty="0" err="1"/>
              <a:t>arti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konstitusi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memuat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pokok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 smtClean="0"/>
              <a:t>umumnya</a:t>
            </a:r>
            <a:r>
              <a:rPr lang="en-US" dirty="0" smtClean="0"/>
              <a:t>;</a:t>
            </a:r>
          </a:p>
          <a:p>
            <a:pPr algn="just"/>
            <a:r>
              <a:rPr lang="en-US" b="1" dirty="0" err="1" smtClean="0"/>
              <a:t>Konstitusi</a:t>
            </a:r>
            <a:r>
              <a:rPr lang="en-US" b="1" dirty="0" smtClean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arti</a:t>
            </a:r>
            <a:r>
              <a:rPr lang="en-US" b="1" dirty="0"/>
              <a:t> </a:t>
            </a:r>
            <a:r>
              <a:rPr lang="en-US" b="1" dirty="0" err="1"/>
              <a:t>relatif</a:t>
            </a:r>
            <a:r>
              <a:rPr lang="en-US" dirty="0"/>
              <a:t> </a:t>
            </a:r>
            <a:r>
              <a:rPr lang="en-US" dirty="0" err="1"/>
              <a:t>mengandung</a:t>
            </a:r>
            <a:r>
              <a:rPr lang="en-US" dirty="0"/>
              <a:t> </a:t>
            </a:r>
            <a:r>
              <a:rPr lang="en-US" dirty="0" err="1"/>
              <a:t>arti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konstitusi</a:t>
            </a:r>
            <a:r>
              <a:rPr lang="en-US" dirty="0"/>
              <a:t>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dikaitkan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golongan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,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, </a:t>
            </a:r>
            <a:r>
              <a:rPr lang="en-US" dirty="0" err="1"/>
              <a:t>demikian</a:t>
            </a:r>
            <a:r>
              <a:rPr lang="en-US" dirty="0"/>
              <a:t> juga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tertulis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yang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konstitusi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 smtClean="0"/>
              <a:t>tertulis</a:t>
            </a:r>
            <a:endParaRPr lang="en-US" dirty="0" smtClean="0"/>
          </a:p>
          <a:p>
            <a:pPr algn="just"/>
            <a:r>
              <a:rPr lang="en-US" b="1" dirty="0" err="1"/>
              <a:t>K</a:t>
            </a:r>
            <a:r>
              <a:rPr lang="en-US" b="1" dirty="0" err="1" smtClean="0"/>
              <a:t>onstitusi</a:t>
            </a:r>
            <a:r>
              <a:rPr lang="en-US" b="1" dirty="0" smtClean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arti</a:t>
            </a:r>
            <a:r>
              <a:rPr lang="en-US" b="1" dirty="0"/>
              <a:t> </a:t>
            </a:r>
            <a:r>
              <a:rPr lang="en-US" b="1" dirty="0" err="1" smtClean="0"/>
              <a:t>positif</a:t>
            </a:r>
            <a:r>
              <a:rPr lang="en-US" b="1" dirty="0" smtClean="0"/>
              <a:t> </a:t>
            </a:r>
            <a:r>
              <a:rPr lang="en-US" dirty="0" err="1" smtClean="0"/>
              <a:t>mengandung</a:t>
            </a:r>
            <a:r>
              <a:rPr lang="en-US" dirty="0" smtClean="0"/>
              <a:t> </a:t>
            </a:r>
            <a:r>
              <a:rPr lang="en-US" dirty="0" err="1"/>
              <a:t>arti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konstitusi</a:t>
            </a:r>
            <a:r>
              <a:rPr lang="en-US" dirty="0"/>
              <a:t> </a:t>
            </a:r>
            <a:r>
              <a:rPr lang="en-US" dirty="0" err="1"/>
              <a:t>dibentuk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 yang juga </a:t>
            </a:r>
            <a:r>
              <a:rPr lang="en-US" dirty="0" err="1"/>
              <a:t>memberlakukan</a:t>
            </a:r>
            <a:r>
              <a:rPr lang="en-US" dirty="0"/>
              <a:t> </a:t>
            </a:r>
            <a:r>
              <a:rPr lang="en-US" dirty="0" err="1"/>
              <a:t>konstitusi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endParaRPr lang="en-US" dirty="0" smtClean="0"/>
          </a:p>
          <a:p>
            <a:pPr algn="just"/>
            <a:r>
              <a:rPr lang="en-US" b="1" dirty="0" err="1"/>
              <a:t>K</a:t>
            </a:r>
            <a:r>
              <a:rPr lang="en-US" b="1" dirty="0" err="1" smtClean="0"/>
              <a:t>onstitusi</a:t>
            </a:r>
            <a:r>
              <a:rPr lang="en-US" b="1" dirty="0" smtClean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arti</a:t>
            </a:r>
            <a:r>
              <a:rPr lang="en-US" b="1" dirty="0"/>
              <a:t> ideal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wadah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menampung</a:t>
            </a:r>
            <a:r>
              <a:rPr lang="en-US" dirty="0"/>
              <a:t> </a:t>
            </a:r>
            <a:r>
              <a:rPr lang="en-US" dirty="0" err="1"/>
              <a:t>cita-cita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jaminan</a:t>
            </a:r>
            <a:r>
              <a:rPr lang="en-US" dirty="0"/>
              <a:t> </a:t>
            </a:r>
            <a:r>
              <a:rPr lang="en-US" dirty="0" err="1"/>
              <a:t>perlindungan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asasi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rakyatnya</a:t>
            </a:r>
            <a:r>
              <a:rPr lang="en-US" dirty="0"/>
              <a:t>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n-US" sz="3200" b="1" dirty="0">
                <a:solidFill>
                  <a:srgbClr val="FF0000"/>
                </a:solidFill>
                <a:latin typeface="Bodoni MT" panose="02070603080606020203" pitchFamily="18" charset="0"/>
                <a:cs typeface="Arial" panose="020B0604020202020204" pitchFamily="34" charset="0"/>
              </a:rPr>
              <a:t>Carl Schmitt</a:t>
            </a:r>
            <a:r>
              <a:rPr lang="en-US" sz="2400" dirty="0">
                <a:latin typeface="Bodoni MT" panose="02070603080606020203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Bodoni MT" panose="02070603080606020203" pitchFamily="18" charset="0"/>
                <a:cs typeface="Arial" panose="020B0604020202020204" pitchFamily="34" charset="0"/>
              </a:rPr>
              <a:t>membagi</a:t>
            </a:r>
            <a:r>
              <a:rPr lang="en-US" sz="2400" dirty="0" smtClean="0">
                <a:latin typeface="Bodoni MT" panose="02070603080606020203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Bodoni MT" panose="02070603080606020203" pitchFamily="18" charset="0"/>
                <a:cs typeface="Arial" panose="020B0604020202020204" pitchFamily="34" charset="0"/>
              </a:rPr>
              <a:t>Konstitusi</a:t>
            </a:r>
            <a:r>
              <a:rPr lang="en-US" sz="2400" dirty="0" smtClean="0">
                <a:latin typeface="Bodoni MT" panose="02070603080606020203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Bodoni MT" panose="02070603080606020203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latin typeface="Bodoni MT" panose="02070603080606020203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Bodoni MT" panose="02070603080606020203" pitchFamily="18" charset="0"/>
                <a:cs typeface="Arial" panose="020B0604020202020204" pitchFamily="34" charset="0"/>
              </a:rPr>
              <a:t>empat</a:t>
            </a:r>
            <a:r>
              <a:rPr lang="en-US" sz="2400" dirty="0">
                <a:latin typeface="Bodoni MT" panose="02070603080606020203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Bodoni MT" panose="02070603080606020203" pitchFamily="18" charset="0"/>
                <a:cs typeface="Arial" panose="020B0604020202020204" pitchFamily="34" charset="0"/>
              </a:rPr>
              <a:t>pengertian</a:t>
            </a:r>
            <a:r>
              <a:rPr lang="en-US" sz="2400" dirty="0">
                <a:latin typeface="Bodoni MT" panose="02070603080606020203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Bodoni MT" panose="02070603080606020203" pitchFamily="18" charset="0"/>
                <a:cs typeface="Arial" panose="020B0604020202020204" pitchFamily="34" charset="0"/>
              </a:rPr>
              <a:t>pokok</a:t>
            </a:r>
            <a:r>
              <a:rPr lang="en-US" sz="2400" dirty="0">
                <a:latin typeface="Bodoni MT" panose="02070603080606020203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Bodoni MT" panose="02070603080606020203" pitchFamily="18" charset="0"/>
                <a:cs typeface="Arial" panose="020B0604020202020204" pitchFamily="34" charset="0"/>
              </a:rPr>
              <a:t>yaitu</a:t>
            </a:r>
            <a:r>
              <a:rPr lang="en-US" sz="2400" dirty="0">
                <a:latin typeface="Bodoni MT" panose="02070603080606020203" pitchFamily="18" charset="0"/>
                <a:cs typeface="Arial" panose="020B0604020202020204" pitchFamily="34" charset="0"/>
              </a:rPr>
              <a:t>: </a:t>
            </a:r>
            <a:endParaRPr lang="en-US" sz="2400" dirty="0" smtClean="0">
              <a:latin typeface="Bodoni MT" panose="02070603080606020203" pitchFamily="18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AutoNum type="alphaLcParenR"/>
            </a:pPr>
            <a:r>
              <a:rPr lang="en-US" sz="2400" dirty="0" err="1" smtClean="0">
                <a:latin typeface="Bodoni MT" panose="02070603080606020203" pitchFamily="18" charset="0"/>
                <a:cs typeface="Arial" panose="020B0604020202020204" pitchFamily="34" charset="0"/>
              </a:rPr>
              <a:t>konstitusi</a:t>
            </a:r>
            <a:r>
              <a:rPr lang="en-US" sz="2400" dirty="0" smtClean="0">
                <a:latin typeface="Bodoni MT" panose="02070603080606020203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Bodoni MT" panose="02070603080606020203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latin typeface="Bodoni MT" panose="02070603080606020203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Bodoni MT" panose="02070603080606020203" pitchFamily="18" charset="0"/>
                <a:cs typeface="Arial" panose="020B0604020202020204" pitchFamily="34" charset="0"/>
              </a:rPr>
              <a:t>arti</a:t>
            </a:r>
            <a:r>
              <a:rPr lang="en-US" sz="2400" dirty="0">
                <a:latin typeface="Bodoni MT" panose="02070603080606020203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Bodoni MT" panose="02070603080606020203" pitchFamily="18" charset="0"/>
                <a:cs typeface="Arial" panose="020B0604020202020204" pitchFamily="34" charset="0"/>
              </a:rPr>
              <a:t>absolut</a:t>
            </a:r>
            <a:r>
              <a:rPr lang="en-US" sz="2400" dirty="0">
                <a:latin typeface="Bodoni MT" panose="02070603080606020203" pitchFamily="18" charset="0"/>
                <a:cs typeface="Arial" panose="020B0604020202020204" pitchFamily="34" charset="0"/>
              </a:rPr>
              <a:t>; </a:t>
            </a:r>
            <a:endParaRPr lang="en-US" sz="2400" dirty="0" smtClean="0">
              <a:latin typeface="Bodoni MT" panose="02070603080606020203" pitchFamily="18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AutoNum type="alphaLcParenR"/>
            </a:pPr>
            <a:r>
              <a:rPr lang="en-US" sz="2400" dirty="0" err="1" smtClean="0">
                <a:latin typeface="Bodoni MT" panose="02070603080606020203" pitchFamily="18" charset="0"/>
                <a:cs typeface="Arial" panose="020B0604020202020204" pitchFamily="34" charset="0"/>
              </a:rPr>
              <a:t>konstitusi</a:t>
            </a:r>
            <a:r>
              <a:rPr lang="en-US" sz="2400" dirty="0" smtClean="0">
                <a:latin typeface="Bodoni MT" panose="02070603080606020203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Bodoni MT" panose="02070603080606020203" pitchFamily="18" charset="0"/>
                <a:cs typeface="Arial" panose="020B0604020202020204" pitchFamily="34" charset="0"/>
              </a:rPr>
              <a:t>dalam</a:t>
            </a:r>
            <a:r>
              <a:rPr lang="en-US" sz="2400" dirty="0" smtClean="0">
                <a:latin typeface="Bodoni MT" panose="02070603080606020203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Bodoni MT" panose="02070603080606020203" pitchFamily="18" charset="0"/>
                <a:cs typeface="Arial" panose="020B0604020202020204" pitchFamily="34" charset="0"/>
              </a:rPr>
              <a:t>arti</a:t>
            </a:r>
            <a:r>
              <a:rPr lang="en-US" sz="2400" dirty="0">
                <a:latin typeface="Bodoni MT" panose="02070603080606020203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Bodoni MT" panose="02070603080606020203" pitchFamily="18" charset="0"/>
                <a:cs typeface="Arial" panose="020B0604020202020204" pitchFamily="34" charset="0"/>
              </a:rPr>
              <a:t>relatif</a:t>
            </a:r>
            <a:r>
              <a:rPr lang="en-US" sz="2400" dirty="0">
                <a:latin typeface="Bodoni MT" panose="02070603080606020203" pitchFamily="18" charset="0"/>
                <a:cs typeface="Arial" panose="020B0604020202020204" pitchFamily="34" charset="0"/>
              </a:rPr>
              <a:t>; 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AutoNum type="alphaLcParenR"/>
            </a:pPr>
            <a:r>
              <a:rPr lang="en-US" sz="2400" dirty="0" err="1" smtClean="0">
                <a:latin typeface="Bodoni MT" panose="02070603080606020203" pitchFamily="18" charset="0"/>
                <a:cs typeface="Arial" panose="020B0604020202020204" pitchFamily="34" charset="0"/>
              </a:rPr>
              <a:t>konstitusi</a:t>
            </a:r>
            <a:r>
              <a:rPr lang="en-US" sz="2400" dirty="0" smtClean="0">
                <a:latin typeface="Bodoni MT" panose="02070603080606020203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Bodoni MT" panose="02070603080606020203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latin typeface="Bodoni MT" panose="02070603080606020203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Bodoni MT" panose="02070603080606020203" pitchFamily="18" charset="0"/>
                <a:cs typeface="Arial" panose="020B0604020202020204" pitchFamily="34" charset="0"/>
              </a:rPr>
              <a:t>arti</a:t>
            </a:r>
            <a:r>
              <a:rPr lang="en-US" sz="2400" dirty="0">
                <a:latin typeface="Bodoni MT" panose="02070603080606020203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Bodoni MT" panose="02070603080606020203" pitchFamily="18" charset="0"/>
                <a:cs typeface="Arial" panose="020B0604020202020204" pitchFamily="34" charset="0"/>
              </a:rPr>
              <a:t>positif</a:t>
            </a:r>
            <a:r>
              <a:rPr lang="en-US" sz="2400" dirty="0">
                <a:latin typeface="Bodoni MT" panose="02070603080606020203" pitchFamily="18" charset="0"/>
                <a:cs typeface="Arial" panose="020B0604020202020204" pitchFamily="34" charset="0"/>
              </a:rPr>
              <a:t>; </a:t>
            </a:r>
            <a:r>
              <a:rPr lang="en-US" sz="2400" dirty="0" err="1">
                <a:latin typeface="Bodoni MT" panose="02070603080606020203" pitchFamily="18" charset="0"/>
                <a:cs typeface="Arial" panose="020B0604020202020204" pitchFamily="34" charset="0"/>
              </a:rPr>
              <a:t>dan</a:t>
            </a:r>
            <a:r>
              <a:rPr lang="en-US" sz="2400" dirty="0">
                <a:latin typeface="Bodoni MT" panose="02070603080606020203" pitchFamily="18" charset="0"/>
                <a:cs typeface="Arial" panose="020B0604020202020204" pitchFamily="34" charset="0"/>
              </a:rPr>
              <a:t> 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AutoNum type="alphaLcParenR"/>
            </a:pPr>
            <a:r>
              <a:rPr lang="en-US" sz="2400" dirty="0" err="1" smtClean="0">
                <a:latin typeface="Bodoni MT" panose="02070603080606020203" pitchFamily="18" charset="0"/>
                <a:cs typeface="Arial" panose="020B0604020202020204" pitchFamily="34" charset="0"/>
              </a:rPr>
              <a:t>konstitusi</a:t>
            </a:r>
            <a:r>
              <a:rPr lang="en-US" sz="2400" dirty="0" smtClean="0">
                <a:latin typeface="Bodoni MT" panose="02070603080606020203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Bodoni MT" panose="02070603080606020203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latin typeface="Bodoni MT" panose="02070603080606020203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Bodoni MT" panose="02070603080606020203" pitchFamily="18" charset="0"/>
                <a:cs typeface="Arial" panose="020B0604020202020204" pitchFamily="34" charset="0"/>
              </a:rPr>
              <a:t>arti</a:t>
            </a:r>
            <a:r>
              <a:rPr lang="en-US" sz="2400" dirty="0">
                <a:latin typeface="Bodoni MT" panose="02070603080606020203" pitchFamily="18" charset="0"/>
                <a:cs typeface="Arial" panose="020B0604020202020204" pitchFamily="34" charset="0"/>
              </a:rPr>
              <a:t> ideal.6</a:t>
            </a:r>
          </a:p>
        </p:txBody>
      </p:sp>
    </p:spTree>
    <p:extLst>
      <p:ext uri="{BB962C8B-B14F-4D97-AF65-F5344CB8AC3E}">
        <p14:creationId xmlns:p14="http://schemas.microsoft.com/office/powerpoint/2010/main" val="141573712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TERIMAKASIH</a:t>
            </a:r>
            <a:endParaRPr lang="en-US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idx="1"/>
          </p:nvPr>
        </p:nvSpPr>
        <p:spPr/>
      </p:sp>
      <p:sp>
        <p:nvSpPr>
          <p:cNvPr id="7" name="Text Placeholder 6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9123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 smtClean="0">
                <a:solidFill>
                  <a:srgbClr val="FF0000"/>
                </a:solidFill>
              </a:rPr>
              <a:t>Istilah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konstitusi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Perkataan</a:t>
            </a:r>
            <a:r>
              <a:rPr lang="en-US" dirty="0"/>
              <a:t> “</a:t>
            </a:r>
            <a:r>
              <a:rPr lang="en-US" dirty="0" err="1"/>
              <a:t>Konstitusi</a:t>
            </a:r>
            <a:r>
              <a:rPr lang="en-US" dirty="0"/>
              <a:t>”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/>
              <a:t>membentuk</a:t>
            </a:r>
            <a:r>
              <a:rPr lang="en-US" dirty="0"/>
              <a:t> “</a:t>
            </a:r>
            <a:r>
              <a:rPr lang="en-US" dirty="0" err="1"/>
              <a:t>pembentukan</a:t>
            </a:r>
            <a:r>
              <a:rPr lang="en-US" dirty="0"/>
              <a:t>” </a:t>
            </a:r>
            <a:r>
              <a:rPr lang="en-US" dirty="0" err="1"/>
              <a:t>berasal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kata </a:t>
            </a:r>
            <a:r>
              <a:rPr lang="en-US" dirty="0" err="1"/>
              <a:t>kerja</a:t>
            </a:r>
            <a:r>
              <a:rPr lang="en-US" dirty="0"/>
              <a:t> “</a:t>
            </a:r>
            <a:r>
              <a:rPr lang="en-US" b="1" i="1" dirty="0" err="1">
                <a:solidFill>
                  <a:srgbClr val="FF0000"/>
                </a:solidFill>
              </a:rPr>
              <a:t>coustituer</a:t>
            </a:r>
            <a:r>
              <a:rPr lang="en-US" dirty="0"/>
              <a:t>” (</a:t>
            </a:r>
            <a:r>
              <a:rPr lang="en-US" b="1" dirty="0" err="1"/>
              <a:t>Prancis</a:t>
            </a:r>
            <a:r>
              <a:rPr lang="en-US" dirty="0"/>
              <a:t>) yang </a:t>
            </a:r>
            <a:r>
              <a:rPr lang="en-US" dirty="0" err="1"/>
              <a:t>berarti</a:t>
            </a:r>
            <a:r>
              <a:rPr lang="en-US" dirty="0"/>
              <a:t> “</a:t>
            </a:r>
            <a:r>
              <a:rPr lang="en-US" dirty="0" err="1"/>
              <a:t>membentuk</a:t>
            </a:r>
            <a:r>
              <a:rPr lang="en-US" dirty="0"/>
              <a:t>”. </a:t>
            </a:r>
            <a:r>
              <a:rPr lang="en-US" dirty="0" err="1"/>
              <a:t>Kini</a:t>
            </a:r>
            <a:r>
              <a:rPr lang="en-US" dirty="0"/>
              <a:t> yang </a:t>
            </a:r>
            <a:r>
              <a:rPr lang="en-US" dirty="0" err="1"/>
              <a:t>dibentuk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Negara, </a:t>
            </a:r>
            <a:r>
              <a:rPr lang="en-US" dirty="0" err="1"/>
              <a:t>maka</a:t>
            </a:r>
            <a:r>
              <a:rPr lang="en-US" dirty="0"/>
              <a:t> “</a:t>
            </a:r>
            <a:r>
              <a:rPr lang="en-US" dirty="0" err="1"/>
              <a:t>Konstitusi</a:t>
            </a:r>
            <a:r>
              <a:rPr lang="en-US" dirty="0"/>
              <a:t>” </a:t>
            </a:r>
            <a:r>
              <a:rPr lang="en-US" dirty="0" err="1"/>
              <a:t>mengandung</a:t>
            </a:r>
            <a:r>
              <a:rPr lang="en-US" dirty="0"/>
              <a:t> </a:t>
            </a:r>
            <a:r>
              <a:rPr lang="en-US" dirty="0" err="1" smtClean="0"/>
              <a:t>arti</a:t>
            </a:r>
            <a:r>
              <a:rPr lang="en-US" dirty="0" smtClean="0"/>
              <a:t> “</a:t>
            </a:r>
            <a:r>
              <a:rPr lang="en-US" i="1" dirty="0" err="1" smtClean="0"/>
              <a:t>permulaan</a:t>
            </a:r>
            <a:r>
              <a:rPr lang="en-US" i="1" dirty="0" smtClean="0"/>
              <a:t> </a:t>
            </a:r>
            <a:r>
              <a:rPr lang="en-US" i="1" dirty="0" err="1"/>
              <a:t>dari</a:t>
            </a:r>
            <a:r>
              <a:rPr lang="en-US" i="1" dirty="0"/>
              <a:t> </a:t>
            </a:r>
            <a:r>
              <a:rPr lang="en-US" i="1" dirty="0" err="1"/>
              <a:t>segala</a:t>
            </a:r>
            <a:r>
              <a:rPr lang="en-US" i="1" dirty="0"/>
              <a:t> </a:t>
            </a:r>
            <a:r>
              <a:rPr lang="en-US" i="1" dirty="0" err="1"/>
              <a:t>peraturan</a:t>
            </a:r>
            <a:r>
              <a:rPr lang="en-US" i="1" dirty="0"/>
              <a:t> </a:t>
            </a:r>
            <a:r>
              <a:rPr lang="en-US" i="1" dirty="0" err="1"/>
              <a:t>mengenai</a:t>
            </a:r>
            <a:r>
              <a:rPr lang="en-US" i="1" dirty="0"/>
              <a:t> </a:t>
            </a:r>
            <a:r>
              <a:rPr lang="en-US" i="1" dirty="0" err="1"/>
              <a:t>suatu</a:t>
            </a:r>
            <a:r>
              <a:rPr lang="en-US" i="1" dirty="0"/>
              <a:t> </a:t>
            </a:r>
            <a:r>
              <a:rPr lang="en-US" i="1" dirty="0" err="1" smtClean="0"/>
              <a:t>negara</a:t>
            </a:r>
            <a:r>
              <a:rPr lang="en-US" i="1" dirty="0" smtClean="0"/>
              <a:t>”</a:t>
            </a:r>
          </a:p>
          <a:p>
            <a:pPr algn="just"/>
            <a:r>
              <a:rPr lang="en-US" dirty="0" err="1" smtClean="0"/>
              <a:t>Sementara</a:t>
            </a:r>
            <a:r>
              <a:rPr lang="en-US" dirty="0" smtClean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b="1" dirty="0" err="1"/>
              <a:t>bahasa</a:t>
            </a:r>
            <a:r>
              <a:rPr lang="en-US" b="1" dirty="0"/>
              <a:t> </a:t>
            </a:r>
            <a:r>
              <a:rPr lang="en-US" b="1" dirty="0" err="1"/>
              <a:t>Belanda</a:t>
            </a:r>
            <a:r>
              <a:rPr lang="en-US" dirty="0"/>
              <a:t> </a:t>
            </a:r>
            <a:r>
              <a:rPr lang="en-US" dirty="0" err="1"/>
              <a:t>mempergunakan</a:t>
            </a:r>
            <a:r>
              <a:rPr lang="en-US" dirty="0"/>
              <a:t> kata “</a:t>
            </a:r>
            <a:r>
              <a:rPr lang="en-US" b="1" i="1" dirty="0" err="1">
                <a:solidFill>
                  <a:srgbClr val="FF0000"/>
                </a:solidFill>
              </a:rPr>
              <a:t>Grondwet</a:t>
            </a:r>
            <a:r>
              <a:rPr lang="en-US" dirty="0"/>
              <a:t>”, yang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(</a:t>
            </a:r>
            <a:r>
              <a:rPr lang="en-US" i="1" dirty="0" err="1"/>
              <a:t>grond</a:t>
            </a:r>
            <a:r>
              <a:rPr lang="en-US" dirty="0"/>
              <a:t>)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segala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, </a:t>
            </a:r>
            <a:r>
              <a:rPr lang="en-US" dirty="0" err="1"/>
              <a:t>sedangkan</a:t>
            </a:r>
            <a:r>
              <a:rPr lang="en-US" dirty="0"/>
              <a:t> di Indonesia </a:t>
            </a:r>
            <a:r>
              <a:rPr lang="en-US" dirty="0" err="1"/>
              <a:t>mempergunakan</a:t>
            </a:r>
            <a:r>
              <a:rPr lang="en-US" dirty="0"/>
              <a:t> kata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artinya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“</a:t>
            </a:r>
            <a:r>
              <a:rPr lang="en-US" i="1" dirty="0" err="1"/>
              <a:t>Grondwet</a:t>
            </a:r>
            <a:r>
              <a:rPr lang="en-US" dirty="0"/>
              <a:t>” yang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Belanda</a:t>
            </a:r>
            <a:r>
              <a:rPr lang="en-US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10224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265528" y="395785"/>
            <a:ext cx="8478673" cy="5913575"/>
          </a:xfrm>
        </p:spPr>
        <p:txBody>
          <a:bodyPr>
            <a:noAutofit/>
          </a:bodyPr>
          <a:lstStyle/>
          <a:p>
            <a:pPr algn="just"/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Ferdinand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Lasalle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yang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dipengaruhi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oleh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aliran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pikiran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kodifikasi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menekankan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pentingnya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pengertian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yuridis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mengenai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konstitusi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Di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samping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cermin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hubungan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antara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kekuatan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politik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nyata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masyarakat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reele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machtsfactoren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konstitusi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itu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pokoknya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apa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tertulis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atas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kertas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Undang-Undang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Dasar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mengenai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lembaga-lembaga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negara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prinsip-prinsip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sendi-sendi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dasar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pemerintahan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negara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Mengenai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hal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hakikat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konstitusi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lain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terciptanya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keadilan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negara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sehingga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kesejahteraan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peraturan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dicapai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oleh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warga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negara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itu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salah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satu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tujuan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konstitusi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diterapkan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ranah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negara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832513" y="395785"/>
            <a:ext cx="1296538" cy="5854889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4969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959437"/>
            <a:ext cx="5678424" cy="5184648"/>
          </a:xfrm>
        </p:spPr>
        <p:txBody>
          <a:bodyPr>
            <a:normAutofit/>
          </a:bodyPr>
          <a:lstStyle/>
          <a:p>
            <a:pPr algn="just"/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Keadilan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itu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sepadan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keseimbangan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balance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mizan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kepatutan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equity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serta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kewajaran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proportionality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Sedangkan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kepastian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terkait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ketertiban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order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ketenteraman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Sementara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kebergunaan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diharapkan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menjamin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semua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nilai-nilai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mewujudkan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kedamaian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hidup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bersama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endParaRPr lang="en-US" sz="24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Dikalangan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US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ahli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umumnya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dipahami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konstitusi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mempunyai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tiga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tujuan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pokok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4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keadilan</a:t>
            </a:r>
            <a:r>
              <a:rPr lang="en-US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justice</a:t>
            </a:r>
            <a:r>
              <a:rPr lang="en-US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ctr"/>
            <a:r>
              <a:rPr lang="en-US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kepastian</a:t>
            </a:r>
            <a:r>
              <a:rPr lang="en-US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certainty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zekenheid</a:t>
            </a:r>
            <a:r>
              <a:rPr lang="en-US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),</a:t>
            </a:r>
          </a:p>
          <a:p>
            <a:pPr algn="ctr"/>
            <a:r>
              <a:rPr lang="en-US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-  </a:t>
            </a:r>
            <a:r>
              <a:rPr lang="en-US" sz="2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kebergunaan</a:t>
            </a:r>
            <a:r>
              <a:rPr lang="en-US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utility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en-US" sz="2400" i="1" dirty="0"/>
          </a:p>
        </p:txBody>
      </p:sp>
    </p:spTree>
    <p:extLst>
      <p:ext uri="{BB962C8B-B14F-4D97-AF65-F5344CB8AC3E}">
        <p14:creationId xmlns:p14="http://schemas.microsoft.com/office/powerpoint/2010/main" val="24411063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4149" y="471509"/>
            <a:ext cx="4799099" cy="5751870"/>
          </a:xfrm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n-US" sz="3600" b="1" dirty="0" err="1" smtClean="0">
                <a:latin typeface="Bodoni MT" panose="02070603080606020203" pitchFamily="18" charset="0"/>
              </a:rPr>
              <a:t>Menurut</a:t>
            </a:r>
            <a:r>
              <a:rPr lang="en-US" sz="3600" b="1" dirty="0" smtClean="0">
                <a:latin typeface="Bodoni MT" panose="02070603080606020203" pitchFamily="18" charset="0"/>
              </a:rPr>
              <a:t> CF Strong</a:t>
            </a:r>
            <a:r>
              <a:rPr lang="en-US" sz="3600" b="1" dirty="0">
                <a:latin typeface="Bodoni MT" panose="02070603080606020203" pitchFamily="18" charset="0"/>
              </a:rPr>
              <a:t>,</a:t>
            </a:r>
            <a:r>
              <a:rPr lang="en-US" dirty="0">
                <a:latin typeface="Bodoni MT" panose="02070603080606020203" pitchFamily="18" charset="0"/>
              </a:rPr>
              <a:t> </a:t>
            </a:r>
            <a:r>
              <a:rPr lang="en-US" dirty="0" err="1">
                <a:latin typeface="Bodoni MT" panose="02070603080606020203" pitchFamily="18" charset="0"/>
              </a:rPr>
              <a:t>ada</a:t>
            </a:r>
            <a:r>
              <a:rPr lang="en-US" dirty="0">
                <a:latin typeface="Bodoni MT" panose="02070603080606020203" pitchFamily="18" charset="0"/>
              </a:rPr>
              <a:t> </a:t>
            </a:r>
            <a:r>
              <a:rPr lang="en-US" dirty="0" err="1">
                <a:latin typeface="Bodoni MT" panose="02070603080606020203" pitchFamily="18" charset="0"/>
              </a:rPr>
              <a:t>tiga</a:t>
            </a:r>
            <a:r>
              <a:rPr lang="en-US" dirty="0">
                <a:latin typeface="Bodoni MT" panose="02070603080606020203" pitchFamily="18" charset="0"/>
              </a:rPr>
              <a:t> </a:t>
            </a:r>
            <a:r>
              <a:rPr lang="en-US" dirty="0" err="1">
                <a:latin typeface="Bodoni MT" panose="02070603080606020203" pitchFamily="18" charset="0"/>
              </a:rPr>
              <a:t>unsur</a:t>
            </a:r>
            <a:r>
              <a:rPr lang="en-US" dirty="0">
                <a:latin typeface="Bodoni MT" panose="02070603080606020203" pitchFamily="18" charset="0"/>
              </a:rPr>
              <a:t> yang </a:t>
            </a:r>
            <a:r>
              <a:rPr lang="en-US" dirty="0" err="1">
                <a:latin typeface="Bodoni MT" panose="02070603080606020203" pitchFamily="18" charset="0"/>
              </a:rPr>
              <a:t>ditemukan</a:t>
            </a:r>
            <a:r>
              <a:rPr lang="en-US" dirty="0">
                <a:latin typeface="Bodoni MT" panose="02070603080606020203" pitchFamily="18" charset="0"/>
              </a:rPr>
              <a:t> </a:t>
            </a:r>
            <a:r>
              <a:rPr lang="en-US" dirty="0" err="1">
                <a:latin typeface="Bodoni MT" panose="02070603080606020203" pitchFamily="18" charset="0"/>
              </a:rPr>
              <a:t>dalam</a:t>
            </a:r>
            <a:r>
              <a:rPr lang="en-US" dirty="0">
                <a:latin typeface="Bodoni MT" panose="02070603080606020203" pitchFamily="18" charset="0"/>
              </a:rPr>
              <a:t> </a:t>
            </a:r>
            <a:r>
              <a:rPr lang="en-US" dirty="0" err="1">
                <a:latin typeface="Bodoni MT" panose="02070603080606020203" pitchFamily="18" charset="0"/>
              </a:rPr>
              <a:t>konstitusi</a:t>
            </a:r>
            <a:r>
              <a:rPr lang="en-US" dirty="0">
                <a:latin typeface="Bodoni MT" panose="02070603080606020203" pitchFamily="18" charset="0"/>
              </a:rPr>
              <a:t> </a:t>
            </a:r>
            <a:r>
              <a:rPr lang="en-US" dirty="0" err="1" smtClean="0">
                <a:latin typeface="Bodoni MT" panose="02070603080606020203" pitchFamily="18" charset="0"/>
              </a:rPr>
              <a:t>yaitu</a:t>
            </a:r>
            <a:r>
              <a:rPr lang="en-US" dirty="0" smtClean="0">
                <a:latin typeface="Bodoni MT" panose="02070603080606020203" pitchFamily="18" charset="0"/>
              </a:rPr>
              <a:t>,</a:t>
            </a:r>
          </a:p>
          <a:p>
            <a:pPr algn="just"/>
            <a:r>
              <a:rPr lang="en-US" b="1" dirty="0" err="1" smtClean="0">
                <a:latin typeface="Bodoni MT" panose="02070603080606020203" pitchFamily="18" charset="0"/>
              </a:rPr>
              <a:t>pertama</a:t>
            </a:r>
            <a:r>
              <a:rPr lang="en-US" dirty="0">
                <a:latin typeface="Bodoni MT" panose="02070603080606020203" pitchFamily="18" charset="0"/>
              </a:rPr>
              <a:t>, </a:t>
            </a:r>
            <a:r>
              <a:rPr lang="en-US" dirty="0" err="1">
                <a:latin typeface="Bodoni MT" panose="02070603080606020203" pitchFamily="18" charset="0"/>
              </a:rPr>
              <a:t>prinsip</a:t>
            </a:r>
            <a:r>
              <a:rPr lang="en-US" dirty="0">
                <a:latin typeface="Bodoni MT" panose="02070603080606020203" pitchFamily="18" charset="0"/>
              </a:rPr>
              <a:t> </a:t>
            </a:r>
            <a:r>
              <a:rPr lang="en-US" dirty="0" err="1">
                <a:latin typeface="Bodoni MT" panose="02070603080606020203" pitchFamily="18" charset="0"/>
              </a:rPr>
              <a:t>tentang</a:t>
            </a:r>
            <a:r>
              <a:rPr lang="en-US" dirty="0">
                <a:latin typeface="Bodoni MT" panose="02070603080606020203" pitchFamily="18" charset="0"/>
              </a:rPr>
              <a:t> </a:t>
            </a:r>
            <a:r>
              <a:rPr lang="en-US" dirty="0" err="1">
                <a:latin typeface="Bodoni MT" panose="02070603080606020203" pitchFamily="18" charset="0"/>
              </a:rPr>
              <a:t>kekuasaan</a:t>
            </a:r>
            <a:r>
              <a:rPr lang="en-US" dirty="0">
                <a:latin typeface="Bodoni MT" panose="02070603080606020203" pitchFamily="18" charset="0"/>
              </a:rPr>
              <a:t> </a:t>
            </a:r>
            <a:r>
              <a:rPr lang="en-US" dirty="0" err="1" smtClean="0">
                <a:latin typeface="Bodoni MT" panose="02070603080606020203" pitchFamily="18" charset="0"/>
              </a:rPr>
              <a:t>pemerintahan</a:t>
            </a:r>
            <a:endParaRPr lang="en-US" dirty="0">
              <a:latin typeface="Bodoni MT" panose="02070603080606020203" pitchFamily="18" charset="0"/>
            </a:endParaRPr>
          </a:p>
          <a:p>
            <a:pPr algn="just"/>
            <a:r>
              <a:rPr lang="en-US" b="1" dirty="0" err="1" smtClean="0">
                <a:latin typeface="Bodoni MT" panose="02070603080606020203" pitchFamily="18" charset="0"/>
              </a:rPr>
              <a:t>kedua</a:t>
            </a:r>
            <a:r>
              <a:rPr lang="en-US" dirty="0">
                <a:latin typeface="Bodoni MT" panose="02070603080606020203" pitchFamily="18" charset="0"/>
              </a:rPr>
              <a:t>, </a:t>
            </a:r>
            <a:r>
              <a:rPr lang="en-US" dirty="0" err="1">
                <a:latin typeface="Bodoni MT" panose="02070603080606020203" pitchFamily="18" charset="0"/>
              </a:rPr>
              <a:t>prinsip</a:t>
            </a:r>
            <a:r>
              <a:rPr lang="en-US" dirty="0">
                <a:latin typeface="Bodoni MT" panose="02070603080606020203" pitchFamily="18" charset="0"/>
              </a:rPr>
              <a:t> </a:t>
            </a:r>
            <a:r>
              <a:rPr lang="en-US" dirty="0" err="1">
                <a:latin typeface="Bodoni MT" panose="02070603080606020203" pitchFamily="18" charset="0"/>
              </a:rPr>
              <a:t>tentang</a:t>
            </a:r>
            <a:r>
              <a:rPr lang="en-US" dirty="0">
                <a:latin typeface="Bodoni MT" panose="02070603080606020203" pitchFamily="18" charset="0"/>
              </a:rPr>
              <a:t> </a:t>
            </a:r>
            <a:r>
              <a:rPr lang="en-US" dirty="0" err="1">
                <a:latin typeface="Bodoni MT" panose="02070603080606020203" pitchFamily="18" charset="0"/>
              </a:rPr>
              <a:t>hak-hak</a:t>
            </a:r>
            <a:r>
              <a:rPr lang="en-US" dirty="0">
                <a:latin typeface="Bodoni MT" panose="02070603080606020203" pitchFamily="18" charset="0"/>
              </a:rPr>
              <a:t> </a:t>
            </a:r>
            <a:r>
              <a:rPr lang="en-US" dirty="0" err="1">
                <a:latin typeface="Bodoni MT" panose="02070603080606020203" pitchFamily="18" charset="0"/>
              </a:rPr>
              <a:t>warga</a:t>
            </a:r>
            <a:r>
              <a:rPr lang="en-US" dirty="0">
                <a:latin typeface="Bodoni MT" panose="02070603080606020203" pitchFamily="18" charset="0"/>
              </a:rPr>
              <a:t> </a:t>
            </a:r>
            <a:r>
              <a:rPr lang="en-US" dirty="0" err="1" smtClean="0">
                <a:latin typeface="Bodoni MT" panose="02070603080606020203" pitchFamily="18" charset="0"/>
              </a:rPr>
              <a:t>negara</a:t>
            </a:r>
            <a:endParaRPr lang="en-US" dirty="0" smtClean="0">
              <a:latin typeface="Bodoni MT" panose="02070603080606020203" pitchFamily="18" charset="0"/>
            </a:endParaRPr>
          </a:p>
          <a:p>
            <a:pPr algn="just"/>
            <a:r>
              <a:rPr lang="en-US" b="1" dirty="0" err="1" smtClean="0">
                <a:latin typeface="Bodoni MT" panose="02070603080606020203" pitchFamily="18" charset="0"/>
              </a:rPr>
              <a:t>ketiga</a:t>
            </a:r>
            <a:r>
              <a:rPr lang="en-US" b="1" dirty="0">
                <a:latin typeface="Bodoni MT" panose="02070603080606020203" pitchFamily="18" charset="0"/>
              </a:rPr>
              <a:t>,</a:t>
            </a:r>
            <a:r>
              <a:rPr lang="en-US" dirty="0">
                <a:latin typeface="Bodoni MT" panose="02070603080606020203" pitchFamily="18" charset="0"/>
              </a:rPr>
              <a:t> </a:t>
            </a:r>
            <a:r>
              <a:rPr lang="en-US" dirty="0" err="1">
                <a:latin typeface="Bodoni MT" panose="02070603080606020203" pitchFamily="18" charset="0"/>
              </a:rPr>
              <a:t>prinsip</a:t>
            </a:r>
            <a:r>
              <a:rPr lang="en-US" dirty="0">
                <a:latin typeface="Bodoni MT" panose="02070603080606020203" pitchFamily="18" charset="0"/>
              </a:rPr>
              <a:t> </a:t>
            </a:r>
            <a:r>
              <a:rPr lang="en-US" dirty="0" err="1">
                <a:latin typeface="Bodoni MT" panose="02070603080606020203" pitchFamily="18" charset="0"/>
              </a:rPr>
              <a:t>hubungan</a:t>
            </a:r>
            <a:r>
              <a:rPr lang="en-US" dirty="0">
                <a:latin typeface="Bodoni MT" panose="02070603080606020203" pitchFamily="18" charset="0"/>
              </a:rPr>
              <a:t> </a:t>
            </a:r>
            <a:r>
              <a:rPr lang="en-US" dirty="0" err="1">
                <a:latin typeface="Bodoni MT" panose="02070603080606020203" pitchFamily="18" charset="0"/>
              </a:rPr>
              <a:t>antara</a:t>
            </a:r>
            <a:r>
              <a:rPr lang="en-US" dirty="0">
                <a:latin typeface="Bodoni MT" panose="02070603080606020203" pitchFamily="18" charset="0"/>
              </a:rPr>
              <a:t> </a:t>
            </a:r>
            <a:r>
              <a:rPr lang="en-US" dirty="0" err="1">
                <a:latin typeface="Bodoni MT" panose="02070603080606020203" pitchFamily="18" charset="0"/>
              </a:rPr>
              <a:t>warga</a:t>
            </a:r>
            <a:r>
              <a:rPr lang="en-US" dirty="0">
                <a:latin typeface="Bodoni MT" panose="02070603080606020203" pitchFamily="18" charset="0"/>
              </a:rPr>
              <a:t> </a:t>
            </a:r>
            <a:r>
              <a:rPr lang="en-US" dirty="0" err="1">
                <a:latin typeface="Bodoni MT" panose="02070603080606020203" pitchFamily="18" charset="0"/>
              </a:rPr>
              <a:t>negara</a:t>
            </a:r>
            <a:r>
              <a:rPr lang="en-US" dirty="0">
                <a:latin typeface="Bodoni MT" panose="02070603080606020203" pitchFamily="18" charset="0"/>
              </a:rPr>
              <a:t> </a:t>
            </a:r>
            <a:r>
              <a:rPr lang="en-US" dirty="0" err="1">
                <a:latin typeface="Bodoni MT" panose="02070603080606020203" pitchFamily="18" charset="0"/>
              </a:rPr>
              <a:t>dengan</a:t>
            </a:r>
            <a:r>
              <a:rPr lang="en-US" dirty="0">
                <a:latin typeface="Bodoni MT" panose="02070603080606020203" pitchFamily="18" charset="0"/>
              </a:rPr>
              <a:t> </a:t>
            </a:r>
            <a:r>
              <a:rPr lang="en-US" dirty="0" err="1">
                <a:latin typeface="Bodoni MT" panose="02070603080606020203" pitchFamily="18" charset="0"/>
              </a:rPr>
              <a:t>pemerintah</a:t>
            </a:r>
            <a:r>
              <a:rPr lang="en-US" dirty="0">
                <a:latin typeface="Bodoni MT" panose="02070603080606020203" pitchFamily="18" charset="0"/>
              </a:rPr>
              <a:t>. </a:t>
            </a:r>
            <a:endParaRPr lang="en-US" dirty="0" smtClean="0">
              <a:latin typeface="Bodoni MT" panose="02070603080606020203" pitchFamily="18" charset="0"/>
            </a:endParaRPr>
          </a:p>
          <a:p>
            <a:pPr algn="just"/>
            <a:r>
              <a:rPr lang="en-US" i="1" dirty="0" err="1" smtClean="0">
                <a:latin typeface="Bodoni MT" panose="02070603080606020203" pitchFamily="18" charset="0"/>
              </a:rPr>
              <a:t>Ketiga</a:t>
            </a:r>
            <a:r>
              <a:rPr lang="en-US" i="1" dirty="0" smtClean="0">
                <a:latin typeface="Bodoni MT" panose="02070603080606020203" pitchFamily="18" charset="0"/>
              </a:rPr>
              <a:t> </a:t>
            </a:r>
            <a:r>
              <a:rPr lang="en-US" i="1" dirty="0" err="1">
                <a:latin typeface="Bodoni MT" panose="02070603080606020203" pitchFamily="18" charset="0"/>
              </a:rPr>
              <a:t>prinsip</a:t>
            </a:r>
            <a:r>
              <a:rPr lang="en-US" i="1" dirty="0">
                <a:latin typeface="Bodoni MT" panose="02070603080606020203" pitchFamily="18" charset="0"/>
              </a:rPr>
              <a:t> </a:t>
            </a:r>
            <a:r>
              <a:rPr lang="en-US" i="1" dirty="0" err="1">
                <a:latin typeface="Bodoni MT" panose="02070603080606020203" pitchFamily="18" charset="0"/>
              </a:rPr>
              <a:t>ini</a:t>
            </a:r>
            <a:r>
              <a:rPr lang="en-US" i="1" dirty="0">
                <a:latin typeface="Bodoni MT" panose="02070603080606020203" pitchFamily="18" charset="0"/>
              </a:rPr>
              <a:t> </a:t>
            </a:r>
            <a:r>
              <a:rPr lang="en-US" i="1" dirty="0" err="1">
                <a:latin typeface="Bodoni MT" panose="02070603080606020203" pitchFamily="18" charset="0"/>
              </a:rPr>
              <a:t>saling</a:t>
            </a:r>
            <a:r>
              <a:rPr lang="en-US" i="1" dirty="0">
                <a:latin typeface="Bodoni MT" panose="02070603080606020203" pitchFamily="18" charset="0"/>
              </a:rPr>
              <a:t> </a:t>
            </a:r>
            <a:r>
              <a:rPr lang="en-US" i="1" dirty="0" err="1">
                <a:latin typeface="Bodoni MT" panose="02070603080606020203" pitchFamily="18" charset="0"/>
              </a:rPr>
              <a:t>berkaitan</a:t>
            </a:r>
            <a:r>
              <a:rPr lang="en-US" i="1" dirty="0">
                <a:latin typeface="Bodoni MT" panose="02070603080606020203" pitchFamily="18" charset="0"/>
              </a:rPr>
              <a:t>, </a:t>
            </a:r>
            <a:r>
              <a:rPr lang="en-US" i="1" dirty="0" err="1">
                <a:latin typeface="Bodoni MT" panose="02070603080606020203" pitchFamily="18" charset="0"/>
              </a:rPr>
              <a:t>karena</a:t>
            </a:r>
            <a:r>
              <a:rPr lang="en-US" i="1" dirty="0">
                <a:latin typeface="Bodoni MT" panose="02070603080606020203" pitchFamily="18" charset="0"/>
              </a:rPr>
              <a:t> </a:t>
            </a:r>
            <a:r>
              <a:rPr lang="en-US" i="1" dirty="0" err="1">
                <a:latin typeface="Bodoni MT" panose="02070603080606020203" pitchFamily="18" charset="0"/>
              </a:rPr>
              <a:t>kekuasaan</a:t>
            </a:r>
            <a:r>
              <a:rPr lang="en-US" i="1" dirty="0">
                <a:latin typeface="Bodoni MT" panose="02070603080606020203" pitchFamily="18" charset="0"/>
              </a:rPr>
              <a:t> </a:t>
            </a:r>
            <a:r>
              <a:rPr lang="en-US" i="1" dirty="0" err="1">
                <a:latin typeface="Bodoni MT" panose="02070603080606020203" pitchFamily="18" charset="0"/>
              </a:rPr>
              <a:t>pemerintahan</a:t>
            </a:r>
            <a:r>
              <a:rPr lang="en-US" i="1" dirty="0">
                <a:latin typeface="Bodoni MT" panose="02070603080606020203" pitchFamily="18" charset="0"/>
              </a:rPr>
              <a:t> </a:t>
            </a:r>
            <a:r>
              <a:rPr lang="en-US" i="1" dirty="0" err="1">
                <a:latin typeface="Bodoni MT" panose="02070603080606020203" pitchFamily="18" charset="0"/>
              </a:rPr>
              <a:t>terpusat</a:t>
            </a:r>
            <a:r>
              <a:rPr lang="en-US" i="1" dirty="0">
                <a:latin typeface="Bodoni MT" panose="02070603080606020203" pitchFamily="18" charset="0"/>
              </a:rPr>
              <a:t> </a:t>
            </a:r>
            <a:r>
              <a:rPr lang="en-US" i="1" dirty="0" err="1">
                <a:latin typeface="Bodoni MT" panose="02070603080606020203" pitchFamily="18" charset="0"/>
              </a:rPr>
              <a:t>pada</a:t>
            </a:r>
            <a:r>
              <a:rPr lang="en-US" i="1" dirty="0">
                <a:latin typeface="Bodoni MT" panose="02070603080606020203" pitchFamily="18" charset="0"/>
              </a:rPr>
              <a:t> </a:t>
            </a:r>
            <a:r>
              <a:rPr lang="en-US" i="1" dirty="0" err="1">
                <a:latin typeface="Bodoni MT" panose="02070603080606020203" pitchFamily="18" charset="0"/>
              </a:rPr>
              <a:t>satu</a:t>
            </a:r>
            <a:r>
              <a:rPr lang="en-US" i="1" dirty="0">
                <a:latin typeface="Bodoni MT" panose="02070603080606020203" pitchFamily="18" charset="0"/>
              </a:rPr>
              <a:t> </a:t>
            </a:r>
            <a:r>
              <a:rPr lang="en-US" i="1" dirty="0" err="1">
                <a:latin typeface="Bodoni MT" panose="02070603080606020203" pitchFamily="18" charset="0"/>
              </a:rPr>
              <a:t>tangan</a:t>
            </a:r>
            <a:r>
              <a:rPr lang="en-US" i="1" dirty="0">
                <a:latin typeface="Bodoni MT" panose="02070603080606020203" pitchFamily="18" charset="0"/>
              </a:rPr>
              <a:t> </a:t>
            </a:r>
            <a:r>
              <a:rPr lang="en-US" i="1" dirty="0" err="1">
                <a:latin typeface="Bodoni MT" panose="02070603080606020203" pitchFamily="18" charset="0"/>
              </a:rPr>
              <a:t>atau</a:t>
            </a:r>
            <a:r>
              <a:rPr lang="en-US" i="1" dirty="0">
                <a:latin typeface="Bodoni MT" panose="02070603080606020203" pitchFamily="18" charset="0"/>
              </a:rPr>
              <a:t> </a:t>
            </a:r>
            <a:r>
              <a:rPr lang="en-US" i="1" dirty="0" err="1">
                <a:latin typeface="Bodoni MT" panose="02070603080606020203" pitchFamily="18" charset="0"/>
              </a:rPr>
              <a:t>dibagikan</a:t>
            </a:r>
            <a:r>
              <a:rPr lang="en-US" i="1" dirty="0">
                <a:latin typeface="Bodoni MT" panose="02070603080606020203" pitchFamily="18" charset="0"/>
              </a:rPr>
              <a:t>, </a:t>
            </a:r>
            <a:r>
              <a:rPr lang="en-US" i="1" dirty="0" err="1">
                <a:latin typeface="Bodoni MT" panose="02070603080606020203" pitchFamily="18" charset="0"/>
              </a:rPr>
              <a:t>dan</a:t>
            </a:r>
            <a:r>
              <a:rPr lang="en-US" i="1" dirty="0">
                <a:latin typeface="Bodoni MT" panose="02070603080606020203" pitchFamily="18" charset="0"/>
              </a:rPr>
              <a:t> </a:t>
            </a:r>
            <a:r>
              <a:rPr lang="en-US" i="1" dirty="0" err="1">
                <a:latin typeface="Bodoni MT" panose="02070603080606020203" pitchFamily="18" charset="0"/>
              </a:rPr>
              <a:t>kekuasaan</a:t>
            </a:r>
            <a:r>
              <a:rPr lang="en-US" i="1" dirty="0">
                <a:latin typeface="Bodoni MT" panose="02070603080606020203" pitchFamily="18" charset="0"/>
              </a:rPr>
              <a:t> </a:t>
            </a:r>
            <a:r>
              <a:rPr lang="en-US" i="1" dirty="0" err="1">
                <a:latin typeface="Bodoni MT" panose="02070603080606020203" pitchFamily="18" charset="0"/>
              </a:rPr>
              <a:t>ini</a:t>
            </a:r>
            <a:r>
              <a:rPr lang="en-US" i="1" dirty="0">
                <a:latin typeface="Bodoni MT" panose="02070603080606020203" pitchFamily="18" charset="0"/>
              </a:rPr>
              <a:t> juga </a:t>
            </a:r>
            <a:r>
              <a:rPr lang="en-US" i="1" dirty="0" err="1">
                <a:latin typeface="Bodoni MT" panose="02070603080606020203" pitchFamily="18" charset="0"/>
              </a:rPr>
              <a:t>mengatur</a:t>
            </a:r>
            <a:r>
              <a:rPr lang="en-US" i="1" dirty="0">
                <a:latin typeface="Bodoni MT" panose="02070603080606020203" pitchFamily="18" charset="0"/>
              </a:rPr>
              <a:t> </a:t>
            </a:r>
            <a:r>
              <a:rPr lang="en-US" i="1" dirty="0" err="1">
                <a:latin typeface="Bodoni MT" panose="02070603080606020203" pitchFamily="18" charset="0"/>
              </a:rPr>
              <a:t>tentang</a:t>
            </a:r>
            <a:r>
              <a:rPr lang="en-US" i="1" dirty="0">
                <a:latin typeface="Bodoni MT" panose="02070603080606020203" pitchFamily="18" charset="0"/>
              </a:rPr>
              <a:t> </a:t>
            </a:r>
            <a:r>
              <a:rPr lang="en-US" i="1" dirty="0" err="1">
                <a:latin typeface="Bodoni MT" panose="02070603080606020203" pitchFamily="18" charset="0"/>
              </a:rPr>
              <a:t>hak-hak</a:t>
            </a:r>
            <a:r>
              <a:rPr lang="en-US" i="1" dirty="0">
                <a:latin typeface="Bodoni MT" panose="02070603080606020203" pitchFamily="18" charset="0"/>
              </a:rPr>
              <a:t> yang </a:t>
            </a:r>
            <a:r>
              <a:rPr lang="en-US" i="1" dirty="0" err="1">
                <a:latin typeface="Bodoni MT" panose="02070603080606020203" pitchFamily="18" charset="0"/>
              </a:rPr>
              <a:t>dimiliki</a:t>
            </a:r>
            <a:r>
              <a:rPr lang="en-US" i="1" dirty="0">
                <a:latin typeface="Bodoni MT" panose="02070603080606020203" pitchFamily="18" charset="0"/>
              </a:rPr>
              <a:t> </a:t>
            </a:r>
            <a:r>
              <a:rPr lang="en-US" i="1" dirty="0" err="1">
                <a:latin typeface="Bodoni MT" panose="02070603080606020203" pitchFamily="18" charset="0"/>
              </a:rPr>
              <a:t>tiap</a:t>
            </a:r>
            <a:r>
              <a:rPr lang="en-US" i="1" dirty="0">
                <a:latin typeface="Bodoni MT" panose="02070603080606020203" pitchFamily="18" charset="0"/>
              </a:rPr>
              <a:t> </a:t>
            </a:r>
            <a:r>
              <a:rPr lang="en-US" i="1" dirty="0" err="1">
                <a:latin typeface="Bodoni MT" panose="02070603080606020203" pitchFamily="18" charset="0"/>
              </a:rPr>
              <a:t>individu</a:t>
            </a:r>
            <a:r>
              <a:rPr lang="en-US" i="1" dirty="0">
                <a:latin typeface="Bodoni MT" panose="02070603080606020203" pitchFamily="18" charset="0"/>
              </a:rPr>
              <a:t>, </a:t>
            </a:r>
            <a:r>
              <a:rPr lang="en-US" i="1" dirty="0" err="1">
                <a:latin typeface="Bodoni MT" panose="02070603080606020203" pitchFamily="18" charset="0"/>
              </a:rPr>
              <a:t>dan</a:t>
            </a:r>
            <a:r>
              <a:rPr lang="en-US" i="1" dirty="0">
                <a:latin typeface="Bodoni MT" panose="02070603080606020203" pitchFamily="18" charset="0"/>
              </a:rPr>
              <a:t> </a:t>
            </a:r>
            <a:r>
              <a:rPr lang="en-US" i="1" dirty="0" err="1">
                <a:latin typeface="Bodoni MT" panose="02070603080606020203" pitchFamily="18" charset="0"/>
              </a:rPr>
              <a:t>pengaturan</a:t>
            </a:r>
            <a:r>
              <a:rPr lang="en-US" i="1" dirty="0">
                <a:latin typeface="Bodoni MT" panose="02070603080606020203" pitchFamily="18" charset="0"/>
              </a:rPr>
              <a:t> </a:t>
            </a:r>
            <a:r>
              <a:rPr lang="en-US" i="1" dirty="0" err="1">
                <a:latin typeface="Bodoni MT" panose="02070603080606020203" pitchFamily="18" charset="0"/>
              </a:rPr>
              <a:t>tentang</a:t>
            </a:r>
            <a:r>
              <a:rPr lang="en-US" i="1" dirty="0">
                <a:latin typeface="Bodoni MT" panose="02070603080606020203" pitchFamily="18" charset="0"/>
              </a:rPr>
              <a:t> </a:t>
            </a:r>
            <a:r>
              <a:rPr lang="en-US" i="1" dirty="0" err="1">
                <a:latin typeface="Bodoni MT" panose="02070603080606020203" pitchFamily="18" charset="0"/>
              </a:rPr>
              <a:t>hubungan</a:t>
            </a:r>
            <a:r>
              <a:rPr lang="en-US" i="1" dirty="0">
                <a:latin typeface="Bodoni MT" panose="02070603080606020203" pitchFamily="18" charset="0"/>
              </a:rPr>
              <a:t> </a:t>
            </a:r>
            <a:r>
              <a:rPr lang="en-US" i="1" dirty="0" err="1">
                <a:latin typeface="Bodoni MT" panose="02070603080606020203" pitchFamily="18" charset="0"/>
              </a:rPr>
              <a:t>antara</a:t>
            </a:r>
            <a:r>
              <a:rPr lang="en-US" i="1" dirty="0">
                <a:latin typeface="Bodoni MT" panose="02070603080606020203" pitchFamily="18" charset="0"/>
              </a:rPr>
              <a:t> </a:t>
            </a:r>
            <a:r>
              <a:rPr lang="en-US" i="1" dirty="0" err="1">
                <a:latin typeface="Bodoni MT" panose="02070603080606020203" pitchFamily="18" charset="0"/>
              </a:rPr>
              <a:t>pemerintah</a:t>
            </a:r>
            <a:r>
              <a:rPr lang="en-US" i="1" dirty="0">
                <a:latin typeface="Bodoni MT" panose="02070603080606020203" pitchFamily="18" charset="0"/>
              </a:rPr>
              <a:t> </a:t>
            </a:r>
            <a:r>
              <a:rPr lang="en-US" i="1" dirty="0" err="1">
                <a:latin typeface="Bodoni MT" panose="02070603080606020203" pitchFamily="18" charset="0"/>
              </a:rPr>
              <a:t>dengan</a:t>
            </a:r>
            <a:r>
              <a:rPr lang="en-US" i="1" dirty="0">
                <a:latin typeface="Bodoni MT" panose="02070603080606020203" pitchFamily="18" charset="0"/>
              </a:rPr>
              <a:t> </a:t>
            </a:r>
            <a:r>
              <a:rPr lang="en-US" i="1" dirty="0" err="1">
                <a:latin typeface="Bodoni MT" panose="02070603080606020203" pitchFamily="18" charset="0"/>
              </a:rPr>
              <a:t>warga</a:t>
            </a:r>
            <a:r>
              <a:rPr lang="en-US" i="1" dirty="0">
                <a:latin typeface="Bodoni MT" panose="02070603080606020203" pitchFamily="18" charset="0"/>
              </a:rPr>
              <a:t> </a:t>
            </a:r>
            <a:r>
              <a:rPr lang="en-US" i="1" dirty="0" err="1">
                <a:latin typeface="Bodoni MT" panose="02070603080606020203" pitchFamily="18" charset="0"/>
              </a:rPr>
              <a:t>negaranya</a:t>
            </a:r>
            <a:r>
              <a:rPr lang="en-US" i="1" dirty="0">
                <a:latin typeface="Bodoni MT" panose="02070603080606020203" pitchFamily="18" charset="0"/>
              </a:rPr>
              <a:t>.</a:t>
            </a:r>
            <a:endParaRPr lang="en-US" i="1" dirty="0">
              <a:latin typeface="Bodoni MT" panose="02070603080606020203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000" dirty="0"/>
              <a:t>C.F. Strong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bukunya</a:t>
            </a:r>
            <a:r>
              <a:rPr lang="en-US" sz="2000" dirty="0"/>
              <a:t> yang </a:t>
            </a:r>
            <a:r>
              <a:rPr lang="en-US" sz="2000" dirty="0" err="1"/>
              <a:t>berjudul</a:t>
            </a:r>
            <a:r>
              <a:rPr lang="en-US" sz="2000" dirty="0"/>
              <a:t> “</a:t>
            </a:r>
            <a:r>
              <a:rPr lang="en-US" sz="2000" i="1" dirty="0"/>
              <a:t>Modern Political Constitutions, and Introduction The Comparative </a:t>
            </a:r>
            <a:r>
              <a:rPr lang="en-US" sz="2000" i="1" dirty="0" err="1"/>
              <a:t>Studi</a:t>
            </a:r>
            <a:r>
              <a:rPr lang="en-US" sz="2000" i="1" dirty="0"/>
              <a:t> of Their History and Existing Form</a:t>
            </a:r>
            <a:r>
              <a:rPr lang="en-US" sz="2000" dirty="0"/>
              <a:t>‟ yang </a:t>
            </a:r>
            <a:r>
              <a:rPr lang="en-US" sz="2000" dirty="0" err="1"/>
              <a:t>menuliskan</a:t>
            </a:r>
            <a:r>
              <a:rPr lang="en-US" sz="2000" dirty="0"/>
              <a:t> “</a:t>
            </a:r>
            <a:r>
              <a:rPr lang="en-US" sz="2000" i="1" dirty="0"/>
              <a:t>A Constitution may be said to be a collection of principles according to which the powers of the government, the rights of the governed, and the relations between the two are adjusted</a:t>
            </a:r>
            <a:r>
              <a:rPr lang="en-US" sz="2000" dirty="0"/>
              <a:t>”.</a:t>
            </a:r>
          </a:p>
        </p:txBody>
      </p:sp>
    </p:spTree>
    <p:extLst>
      <p:ext uri="{BB962C8B-B14F-4D97-AF65-F5344CB8AC3E}">
        <p14:creationId xmlns:p14="http://schemas.microsoft.com/office/powerpoint/2010/main" val="3841621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Public Authority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dilegitimasi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;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Kedaulatan</a:t>
            </a:r>
            <a:r>
              <a:rPr lang="en-US" dirty="0" smtClean="0"/>
              <a:t> Rakyat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prinsip</a:t>
            </a:r>
            <a:r>
              <a:rPr lang="en-US" dirty="0" smtClean="0"/>
              <a:t> universal and equal suffrage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pengankatan</a:t>
            </a:r>
            <a:r>
              <a:rPr lang="en-US" dirty="0" smtClean="0"/>
              <a:t> </a:t>
            </a:r>
            <a:r>
              <a:rPr lang="en-US" dirty="0" err="1" smtClean="0"/>
              <a:t>eksekutif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pemilu</a:t>
            </a:r>
            <a:r>
              <a:rPr lang="en-US" dirty="0" smtClean="0"/>
              <a:t> yang </a:t>
            </a:r>
            <a:r>
              <a:rPr lang="en-US" dirty="0" err="1" smtClean="0"/>
              <a:t>demokratis</a:t>
            </a:r>
            <a:r>
              <a:rPr lang="en-US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Pemisahan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pembagian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pembatan</a:t>
            </a:r>
            <a:r>
              <a:rPr lang="en-US" dirty="0" smtClean="0"/>
              <a:t> </a:t>
            </a:r>
            <a:r>
              <a:rPr lang="en-US" dirty="0" err="1" smtClean="0"/>
              <a:t>wewenang</a:t>
            </a:r>
            <a:r>
              <a:rPr lang="en-US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kehakiman</a:t>
            </a:r>
            <a:r>
              <a:rPr lang="en-US" dirty="0" smtClean="0"/>
              <a:t> yang </a:t>
            </a:r>
            <a:r>
              <a:rPr lang="en-US" dirty="0" err="1" smtClean="0"/>
              <a:t>mandiri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menegakkan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keadilan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penguasa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kontrol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militer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kepolisian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menegakkan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menghormati</a:t>
            </a:r>
            <a:r>
              <a:rPr lang="en-US" dirty="0" smtClean="0"/>
              <a:t> </a:t>
            </a:r>
            <a:r>
              <a:rPr lang="en-US" dirty="0" err="1" smtClean="0"/>
              <a:t>hak-hak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perlindungan</a:t>
            </a:r>
            <a:r>
              <a:rPr lang="en-US" dirty="0" smtClean="0"/>
              <a:t> HAM</a:t>
            </a:r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 err="1"/>
              <a:t>Menurut</a:t>
            </a:r>
            <a:r>
              <a:rPr lang="en-US" sz="2800" b="1" dirty="0"/>
              <a:t> </a:t>
            </a:r>
            <a:r>
              <a:rPr lang="en-US" sz="2800" b="1" dirty="0" err="1"/>
              <a:t>Bambang</a:t>
            </a:r>
            <a:r>
              <a:rPr lang="en-US" sz="2800" b="1" dirty="0"/>
              <a:t> </a:t>
            </a:r>
            <a:r>
              <a:rPr lang="en-US" sz="2800" b="1" dirty="0" err="1"/>
              <a:t>Widjoyanto</a:t>
            </a:r>
            <a:r>
              <a:rPr lang="en-US" sz="2800" b="1" dirty="0"/>
              <a:t> </a:t>
            </a:r>
            <a:r>
              <a:rPr lang="en-US" sz="2800" b="1" dirty="0" err="1"/>
              <a:t>bahwa</a:t>
            </a:r>
            <a:r>
              <a:rPr lang="en-US" sz="2800" b="1" dirty="0"/>
              <a:t> </a:t>
            </a:r>
            <a:r>
              <a:rPr lang="en-US" sz="2800" b="1" dirty="0" err="1"/>
              <a:t>hal</a:t>
            </a:r>
            <a:r>
              <a:rPr lang="en-US" sz="2800" b="1" dirty="0"/>
              <a:t> yang </a:t>
            </a:r>
            <a:r>
              <a:rPr lang="en-US" sz="2800" b="1" dirty="0" err="1"/>
              <a:t>perlu</a:t>
            </a:r>
            <a:r>
              <a:rPr lang="en-US" sz="2800" b="1" dirty="0"/>
              <a:t> </a:t>
            </a:r>
            <a:r>
              <a:rPr lang="en-US" sz="2800" b="1" dirty="0" err="1"/>
              <a:t>diatur</a:t>
            </a:r>
            <a:r>
              <a:rPr lang="en-US" sz="2800" b="1" dirty="0"/>
              <a:t> </a:t>
            </a:r>
            <a:r>
              <a:rPr lang="en-US" sz="2800" b="1" dirty="0" err="1"/>
              <a:t>dalam</a:t>
            </a:r>
            <a:r>
              <a:rPr lang="en-US" sz="2800" b="1" dirty="0"/>
              <a:t> </a:t>
            </a:r>
            <a:r>
              <a:rPr lang="en-US" sz="2800" b="1" dirty="0" err="1"/>
              <a:t>Konstitusi</a:t>
            </a:r>
            <a:r>
              <a:rPr lang="en-US" sz="2800" b="1" dirty="0"/>
              <a:t>:</a:t>
            </a:r>
          </a:p>
          <a:p>
            <a:pPr algn="ctr"/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42194312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sz="4800" b="1" dirty="0" err="1" smtClean="0">
                <a:solidFill>
                  <a:srgbClr val="FF0000"/>
                </a:solidFill>
              </a:rPr>
              <a:t>Nilai</a:t>
            </a:r>
            <a:r>
              <a:rPr lang="en-US" sz="4800" b="1" dirty="0" smtClean="0">
                <a:solidFill>
                  <a:srgbClr val="FF0000"/>
                </a:solidFill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</a:rPr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prinsip-prinsip</a:t>
            </a:r>
            <a:r>
              <a:rPr lang="en-US" dirty="0" smtClean="0"/>
              <a:t> fundamental yang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landasan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pembentukan</a:t>
            </a:r>
            <a:r>
              <a:rPr lang="en-US" dirty="0" smtClean="0"/>
              <a:t>, </a:t>
            </a:r>
            <a:r>
              <a:rPr lang="en-US" dirty="0" err="1" smtClean="0"/>
              <a:t>penafsiran</a:t>
            </a:r>
            <a:r>
              <a:rPr lang="en-US" dirty="0" smtClean="0"/>
              <a:t>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mencerminkan</a:t>
            </a:r>
            <a:r>
              <a:rPr lang="en-US" dirty="0" smtClean="0"/>
              <a:t> </a:t>
            </a:r>
            <a:r>
              <a:rPr lang="en-US" dirty="0" err="1" smtClean="0"/>
              <a:t>cita-cita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, ideology </a:t>
            </a:r>
            <a:r>
              <a:rPr lang="en-US" dirty="0" err="1" smtClean="0"/>
              <a:t>bangsa</a:t>
            </a:r>
            <a:r>
              <a:rPr lang="en-US" dirty="0" smtClean="0"/>
              <a:t>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perlindungan</a:t>
            </a:r>
            <a:r>
              <a:rPr lang="en-US" dirty="0" smtClean="0"/>
              <a:t> </a:t>
            </a:r>
            <a:r>
              <a:rPr lang="en-US" dirty="0" err="1" smtClean="0"/>
              <a:t>Hak-Hak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Negara.</a:t>
            </a:r>
          </a:p>
          <a:p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prespektif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Tata Negara, </a:t>
            </a:r>
            <a:r>
              <a:rPr lang="en-US" dirty="0" err="1" smtClean="0"/>
              <a:t>berfungsi</a:t>
            </a:r>
            <a:r>
              <a:rPr lang="en-US" dirty="0" smtClean="0"/>
              <a:t> </a:t>
            </a:r>
            <a:r>
              <a:rPr lang="en-US" dirty="0" err="1" smtClean="0"/>
              <a:t>norma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tertinggi</a:t>
            </a:r>
            <a:r>
              <a:rPr lang="en-US" dirty="0" smtClean="0"/>
              <a:t>, </a:t>
            </a:r>
            <a:r>
              <a:rPr lang="en-US" dirty="0" err="1" smtClean="0"/>
              <a:t>tetapi</a:t>
            </a:r>
            <a:r>
              <a:rPr lang="en-US" dirty="0" smtClean="0"/>
              <a:t> juga </a:t>
            </a:r>
            <a:r>
              <a:rPr lang="en-US" dirty="0" err="1" smtClean="0"/>
              <a:t>pedoman</a:t>
            </a:r>
            <a:r>
              <a:rPr lang="en-US" dirty="0" smtClean="0"/>
              <a:t> </a:t>
            </a:r>
            <a:r>
              <a:rPr lang="en-US" dirty="0" err="1" smtClean="0"/>
              <a:t>filosofis</a:t>
            </a:r>
            <a:r>
              <a:rPr lang="en-US" dirty="0" smtClean="0"/>
              <a:t> yang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agar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menyimpang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terbentuknya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1534137"/>
            <a:ext cx="4389120" cy="3762294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i="1" dirty="0" err="1" smtClean="0">
                <a:solidFill>
                  <a:srgbClr val="FF0000"/>
                </a:solidFill>
                <a:latin typeface="Bodoni MT" panose="02070603080606020203" pitchFamily="18" charset="0"/>
              </a:rPr>
              <a:t>konstitusi</a:t>
            </a:r>
            <a:r>
              <a:rPr lang="en-US" sz="2800" i="1" dirty="0" smtClean="0">
                <a:solidFill>
                  <a:srgbClr val="FF0000"/>
                </a:solidFill>
                <a:latin typeface="Bodoni MT" panose="02070603080606020203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Bodoni MT" panose="02070603080606020203" pitchFamily="18" charset="0"/>
              </a:rPr>
              <a:t>tidak</a:t>
            </a:r>
            <a:r>
              <a:rPr lang="en-US" sz="2800" i="1" dirty="0">
                <a:solidFill>
                  <a:srgbClr val="FF0000"/>
                </a:solidFill>
                <a:latin typeface="Bodoni MT" panose="02070603080606020203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Bodoni MT" panose="02070603080606020203" pitchFamily="18" charset="0"/>
              </a:rPr>
              <a:t>semata-mata</a:t>
            </a:r>
            <a:r>
              <a:rPr lang="en-US" sz="2800" i="1" dirty="0">
                <a:solidFill>
                  <a:srgbClr val="FF0000"/>
                </a:solidFill>
                <a:latin typeface="Bodoni MT" panose="02070603080606020203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Bodoni MT" panose="02070603080606020203" pitchFamily="18" charset="0"/>
              </a:rPr>
              <a:t>dipahami</a:t>
            </a:r>
            <a:r>
              <a:rPr lang="en-US" sz="2800" i="1" dirty="0">
                <a:solidFill>
                  <a:srgbClr val="FF0000"/>
                </a:solidFill>
                <a:latin typeface="Bodoni MT" panose="02070603080606020203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Bodoni MT" panose="02070603080606020203" pitchFamily="18" charset="0"/>
              </a:rPr>
              <a:t>sebagai</a:t>
            </a:r>
            <a:r>
              <a:rPr lang="en-US" sz="2800" i="1" dirty="0">
                <a:solidFill>
                  <a:srgbClr val="FF0000"/>
                </a:solidFill>
                <a:latin typeface="Bodoni MT" panose="02070603080606020203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Bodoni MT" panose="02070603080606020203" pitchFamily="18" charset="0"/>
              </a:rPr>
              <a:t>kumpulan</a:t>
            </a:r>
            <a:r>
              <a:rPr lang="en-US" sz="2800" i="1" dirty="0">
                <a:solidFill>
                  <a:srgbClr val="FF0000"/>
                </a:solidFill>
                <a:latin typeface="Bodoni MT" panose="02070603080606020203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Bodoni MT" panose="02070603080606020203" pitchFamily="18" charset="0"/>
              </a:rPr>
              <a:t>aturan</a:t>
            </a:r>
            <a:r>
              <a:rPr lang="en-US" sz="2800" i="1" dirty="0">
                <a:solidFill>
                  <a:srgbClr val="FF0000"/>
                </a:solidFill>
                <a:latin typeface="Bodoni MT" panose="02070603080606020203" pitchFamily="18" charset="0"/>
              </a:rPr>
              <a:t> formal </a:t>
            </a:r>
            <a:r>
              <a:rPr lang="en-US" sz="2800" i="1" dirty="0" err="1">
                <a:solidFill>
                  <a:srgbClr val="FF0000"/>
                </a:solidFill>
                <a:latin typeface="Bodoni MT" panose="02070603080606020203" pitchFamily="18" charset="0"/>
              </a:rPr>
              <a:t>mengenai</a:t>
            </a:r>
            <a:r>
              <a:rPr lang="en-US" sz="2800" i="1" dirty="0">
                <a:solidFill>
                  <a:srgbClr val="FF0000"/>
                </a:solidFill>
                <a:latin typeface="Bodoni MT" panose="02070603080606020203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Bodoni MT" panose="02070603080606020203" pitchFamily="18" charset="0"/>
              </a:rPr>
              <a:t>struktur</a:t>
            </a:r>
            <a:r>
              <a:rPr lang="en-US" sz="2800" i="1" dirty="0">
                <a:solidFill>
                  <a:srgbClr val="FF0000"/>
                </a:solidFill>
                <a:latin typeface="Bodoni MT" panose="02070603080606020203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Bodoni MT" panose="02070603080606020203" pitchFamily="18" charset="0"/>
              </a:rPr>
              <a:t>dan</a:t>
            </a:r>
            <a:r>
              <a:rPr lang="en-US" sz="2800" i="1" dirty="0">
                <a:solidFill>
                  <a:srgbClr val="FF0000"/>
                </a:solidFill>
                <a:latin typeface="Bodoni MT" panose="02070603080606020203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Bodoni MT" panose="02070603080606020203" pitchFamily="18" charset="0"/>
              </a:rPr>
              <a:t>organisasi</a:t>
            </a:r>
            <a:r>
              <a:rPr lang="en-US" sz="2800" i="1" dirty="0">
                <a:solidFill>
                  <a:srgbClr val="FF0000"/>
                </a:solidFill>
                <a:latin typeface="Bodoni MT" panose="02070603080606020203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Bodoni MT" panose="02070603080606020203" pitchFamily="18" charset="0"/>
              </a:rPr>
              <a:t>negara</a:t>
            </a:r>
            <a:r>
              <a:rPr lang="en-US" sz="2800" i="1" dirty="0">
                <a:solidFill>
                  <a:srgbClr val="FF0000"/>
                </a:solidFill>
                <a:latin typeface="Bodoni MT" panose="02070603080606020203" pitchFamily="18" charset="0"/>
              </a:rPr>
              <a:t>, </a:t>
            </a:r>
            <a:r>
              <a:rPr lang="en-US" sz="2800" i="1" dirty="0" err="1">
                <a:solidFill>
                  <a:srgbClr val="FF0000"/>
                </a:solidFill>
                <a:latin typeface="Bodoni MT" panose="02070603080606020203" pitchFamily="18" charset="0"/>
              </a:rPr>
              <a:t>melainkan</a:t>
            </a:r>
            <a:r>
              <a:rPr lang="en-US" sz="2800" i="1" dirty="0">
                <a:solidFill>
                  <a:srgbClr val="FF0000"/>
                </a:solidFill>
                <a:latin typeface="Bodoni MT" panose="02070603080606020203" pitchFamily="18" charset="0"/>
              </a:rPr>
              <a:t> juga </a:t>
            </a:r>
            <a:r>
              <a:rPr lang="en-US" sz="2800" i="1" dirty="0" err="1">
                <a:solidFill>
                  <a:srgbClr val="FF0000"/>
                </a:solidFill>
                <a:latin typeface="Bodoni MT" panose="02070603080606020203" pitchFamily="18" charset="0"/>
              </a:rPr>
              <a:t>sebagai</a:t>
            </a:r>
            <a:r>
              <a:rPr lang="en-US" sz="2800" i="1" dirty="0">
                <a:solidFill>
                  <a:srgbClr val="FF0000"/>
                </a:solidFill>
                <a:latin typeface="Bodoni MT" panose="02070603080606020203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Bodoni MT" panose="02070603080606020203" pitchFamily="18" charset="0"/>
              </a:rPr>
              <a:t>refleksi</a:t>
            </a:r>
            <a:r>
              <a:rPr lang="en-US" sz="2800" i="1" dirty="0">
                <a:solidFill>
                  <a:srgbClr val="FF0000"/>
                </a:solidFill>
                <a:latin typeface="Bodoni MT" panose="02070603080606020203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Bodoni MT" panose="02070603080606020203" pitchFamily="18" charset="0"/>
              </a:rPr>
              <a:t>nilai-nilai</a:t>
            </a:r>
            <a:r>
              <a:rPr lang="en-US" sz="2800" i="1" dirty="0">
                <a:solidFill>
                  <a:srgbClr val="FF0000"/>
                </a:solidFill>
                <a:latin typeface="Bodoni MT" panose="02070603080606020203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Bodoni MT" panose="02070603080606020203" pitchFamily="18" charset="0"/>
              </a:rPr>
              <a:t>dasar</a:t>
            </a:r>
            <a:r>
              <a:rPr lang="en-US" sz="2800" i="1" dirty="0">
                <a:solidFill>
                  <a:srgbClr val="FF0000"/>
                </a:solidFill>
                <a:latin typeface="Bodoni MT" panose="02070603080606020203" pitchFamily="18" charset="0"/>
              </a:rPr>
              <a:t> yang </a:t>
            </a:r>
            <a:r>
              <a:rPr lang="en-US" sz="2800" i="1" dirty="0" err="1">
                <a:solidFill>
                  <a:srgbClr val="FF0000"/>
                </a:solidFill>
                <a:latin typeface="Bodoni MT" panose="02070603080606020203" pitchFamily="18" charset="0"/>
              </a:rPr>
              <a:t>menjadi</a:t>
            </a:r>
            <a:r>
              <a:rPr lang="en-US" sz="2800" i="1" dirty="0">
                <a:solidFill>
                  <a:srgbClr val="FF0000"/>
                </a:solidFill>
                <a:latin typeface="Bodoni MT" panose="02070603080606020203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Bodoni MT" panose="02070603080606020203" pitchFamily="18" charset="0"/>
              </a:rPr>
              <a:t>pijakan</a:t>
            </a:r>
            <a:r>
              <a:rPr lang="en-US" sz="2800" i="1" dirty="0">
                <a:solidFill>
                  <a:srgbClr val="FF0000"/>
                </a:solidFill>
                <a:latin typeface="Bodoni MT" panose="02070603080606020203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Bodoni MT" panose="02070603080606020203" pitchFamily="18" charset="0"/>
              </a:rPr>
              <a:t>kehidupan</a:t>
            </a:r>
            <a:r>
              <a:rPr lang="en-US" sz="2800" i="1" dirty="0">
                <a:solidFill>
                  <a:srgbClr val="FF0000"/>
                </a:solidFill>
                <a:latin typeface="Bodoni MT" panose="02070603080606020203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Bodoni MT" panose="02070603080606020203" pitchFamily="18" charset="0"/>
              </a:rPr>
              <a:t>berbangsa</a:t>
            </a:r>
            <a:r>
              <a:rPr lang="en-US" sz="2800" i="1" dirty="0">
                <a:solidFill>
                  <a:srgbClr val="FF0000"/>
                </a:solidFill>
                <a:latin typeface="Bodoni MT" panose="02070603080606020203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Bodoni MT" panose="02070603080606020203" pitchFamily="18" charset="0"/>
              </a:rPr>
              <a:t>dan</a:t>
            </a:r>
            <a:r>
              <a:rPr lang="en-US" sz="2800" i="1" dirty="0">
                <a:solidFill>
                  <a:srgbClr val="FF0000"/>
                </a:solidFill>
                <a:latin typeface="Bodoni MT" panose="02070603080606020203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Bodoni MT" panose="02070603080606020203" pitchFamily="18" charset="0"/>
              </a:rPr>
              <a:t>bernegara</a:t>
            </a:r>
            <a:r>
              <a:rPr lang="en-US" sz="2800" i="1" dirty="0">
                <a:solidFill>
                  <a:srgbClr val="FF0000"/>
                </a:solidFill>
                <a:latin typeface="Bodoni MT" panose="02070603080606020203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830213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pPr algn="ctr"/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ahli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0" indent="573088" algn="just"/>
            <a:r>
              <a:rPr lang="en-US" sz="3000" b="1" dirty="0" err="1">
                <a:solidFill>
                  <a:srgbClr val="FF0000"/>
                </a:solidFill>
              </a:rPr>
              <a:t>Menurut</a:t>
            </a:r>
            <a:r>
              <a:rPr lang="en-US" sz="3000" b="1" dirty="0">
                <a:solidFill>
                  <a:srgbClr val="FF0000"/>
                </a:solidFill>
              </a:rPr>
              <a:t> </a:t>
            </a:r>
            <a:r>
              <a:rPr lang="en-US" sz="3000" b="1" dirty="0" err="1">
                <a:solidFill>
                  <a:srgbClr val="FF0000"/>
                </a:solidFill>
              </a:rPr>
              <a:t>Jimly</a:t>
            </a:r>
            <a:r>
              <a:rPr lang="en-US" sz="3000" b="1" dirty="0">
                <a:solidFill>
                  <a:srgbClr val="FF0000"/>
                </a:solidFill>
              </a:rPr>
              <a:t> </a:t>
            </a:r>
            <a:r>
              <a:rPr lang="en-US" sz="3000" b="1" dirty="0" err="1">
                <a:solidFill>
                  <a:srgbClr val="FF0000"/>
                </a:solidFill>
              </a:rPr>
              <a:t>Asshiddiqie</a:t>
            </a:r>
            <a:r>
              <a:rPr lang="en-US" sz="3000" b="1" dirty="0">
                <a:solidFill>
                  <a:srgbClr val="FF0000"/>
                </a:solidFill>
              </a:rPr>
              <a:t>, </a:t>
            </a:r>
            <a:r>
              <a:rPr lang="en-US" dirty="0" err="1"/>
              <a:t>konstitusi</a:t>
            </a:r>
            <a:r>
              <a:rPr lang="en-US" dirty="0"/>
              <a:t> </a:t>
            </a:r>
            <a:r>
              <a:rPr lang="en-US" dirty="0" err="1"/>
              <a:t>mengandung</a:t>
            </a:r>
            <a:r>
              <a:rPr lang="en-US" dirty="0"/>
              <a:t> </a:t>
            </a:r>
            <a:r>
              <a:rPr lang="en-US" dirty="0" err="1"/>
              <a:t>nilai-nilai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yang </a:t>
            </a:r>
            <a:r>
              <a:rPr lang="en-US" dirty="0" err="1"/>
              <a:t>mencerminkan</a:t>
            </a:r>
            <a:r>
              <a:rPr lang="en-US" dirty="0"/>
              <a:t> </a:t>
            </a:r>
            <a:r>
              <a:rPr lang="en-US" dirty="0" err="1"/>
              <a:t>kesepakatan</a:t>
            </a:r>
            <a:r>
              <a:rPr lang="en-US" dirty="0"/>
              <a:t> </a:t>
            </a:r>
            <a:r>
              <a:rPr lang="en-US" dirty="0" err="1"/>
              <a:t>bersama</a:t>
            </a:r>
            <a:r>
              <a:rPr lang="en-US" dirty="0"/>
              <a:t> (</a:t>
            </a:r>
            <a:r>
              <a:rPr lang="en-US" b="1" dirty="0"/>
              <a:t>constitutional</a:t>
            </a:r>
            <a:r>
              <a:rPr lang="en-US" dirty="0"/>
              <a:t> </a:t>
            </a:r>
            <a:r>
              <a:rPr lang="en-US" b="1" dirty="0"/>
              <a:t>consensus</a:t>
            </a:r>
            <a:r>
              <a:rPr lang="en-US" dirty="0"/>
              <a:t>)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prinsip-prinsip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bernegara</a:t>
            </a:r>
            <a:r>
              <a:rPr lang="en-US" dirty="0"/>
              <a:t>. </a:t>
            </a:r>
            <a:endParaRPr lang="en-US" dirty="0" smtClean="0"/>
          </a:p>
          <a:p>
            <a:pPr marL="0" indent="573088" algn="just"/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mencakup</a:t>
            </a:r>
            <a:r>
              <a:rPr lang="en-US" dirty="0"/>
              <a:t> </a:t>
            </a:r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kedaulatan</a:t>
            </a:r>
            <a:r>
              <a:rPr lang="en-US" dirty="0"/>
              <a:t> </a:t>
            </a:r>
            <a:r>
              <a:rPr lang="en-US" dirty="0" err="1"/>
              <a:t>rakyat</a:t>
            </a:r>
            <a:r>
              <a:rPr lang="en-US" dirty="0"/>
              <a:t>, </a:t>
            </a:r>
            <a:r>
              <a:rPr lang="en-US" dirty="0" err="1"/>
              <a:t>pembatasan</a:t>
            </a:r>
            <a:r>
              <a:rPr lang="en-US" dirty="0"/>
              <a:t> </a:t>
            </a:r>
            <a:r>
              <a:rPr lang="en-US" dirty="0" err="1"/>
              <a:t>kekuasaan</a:t>
            </a:r>
            <a:r>
              <a:rPr lang="en-US" dirty="0"/>
              <a:t>, </a:t>
            </a:r>
            <a:r>
              <a:rPr lang="en-US" dirty="0" err="1"/>
              <a:t>supremasi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penghormatan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asasi</a:t>
            </a:r>
            <a:r>
              <a:rPr lang="en-US" dirty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.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Konstitusi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berfungsi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instrumen</a:t>
            </a:r>
            <a:r>
              <a:rPr lang="en-US" dirty="0"/>
              <a:t> yang </a:t>
            </a: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sekaligus</a:t>
            </a:r>
            <a:r>
              <a:rPr lang="en-US" dirty="0"/>
              <a:t> </a:t>
            </a:r>
            <a:r>
              <a:rPr lang="en-US" dirty="0" err="1"/>
              <a:t>membatasi</a:t>
            </a:r>
            <a:r>
              <a:rPr lang="en-US" dirty="0"/>
              <a:t> </a:t>
            </a:r>
            <a:r>
              <a:rPr lang="en-US" dirty="0" err="1"/>
              <a:t>kekuasaan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agar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bertindak</a:t>
            </a:r>
            <a:r>
              <a:rPr lang="en-US" dirty="0"/>
              <a:t> </a:t>
            </a:r>
            <a:r>
              <a:rPr lang="en-US" dirty="0" err="1"/>
              <a:t>sewenang-wenang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warga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demikian</a:t>
            </a:r>
            <a:r>
              <a:rPr lang="en-US" dirty="0"/>
              <a:t>, </a:t>
            </a:r>
            <a:r>
              <a:rPr lang="en-US" dirty="0" err="1"/>
              <a:t>nilai-nilai</a:t>
            </a:r>
            <a:r>
              <a:rPr lang="en-US" dirty="0"/>
              <a:t> </a:t>
            </a:r>
            <a:r>
              <a:rPr lang="en-US" dirty="0" err="1"/>
              <a:t>konstitusi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pedoman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penyelenggara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menjalankan</a:t>
            </a:r>
            <a:r>
              <a:rPr lang="en-US" dirty="0"/>
              <a:t> </a:t>
            </a:r>
            <a:r>
              <a:rPr lang="en-US" dirty="0" err="1"/>
              <a:t>kewenangannya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bertanggung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48514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76</TotalTime>
  <Words>1950</Words>
  <Application>Microsoft Office PowerPoint</Application>
  <PresentationFormat>Widescreen</PresentationFormat>
  <Paragraphs>97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Arial</vt:lpstr>
      <vt:lpstr>Arial Narrow</vt:lpstr>
      <vt:lpstr>Bodoni MT</vt:lpstr>
      <vt:lpstr>Tw Cen MT</vt:lpstr>
      <vt:lpstr>Tw Cen MT Condensed</vt:lpstr>
      <vt:lpstr>Wingdings 3</vt:lpstr>
      <vt:lpstr>Integral</vt:lpstr>
      <vt:lpstr>NILAI, sifat DAN BENTUK KONSTITUSI</vt:lpstr>
      <vt:lpstr>Konstitusi</vt:lpstr>
      <vt:lpstr>Istilah konstitusi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Nilai konstitusi menurut ahli</vt:lpstr>
      <vt:lpstr>PowerPoint Presentation</vt:lpstr>
      <vt:lpstr>PowerPoint Presentation</vt:lpstr>
      <vt:lpstr>PERAN KONSTITUSI</vt:lpstr>
      <vt:lpstr>Tujuan konstitusi</vt:lpstr>
      <vt:lpstr>SIFAT KONSTITUSI</vt:lpstr>
      <vt:lpstr>PowerPoint Presentation</vt:lpstr>
      <vt:lpstr>PowerPoint Presentation</vt:lpstr>
      <vt:lpstr>PowerPoint Presentation</vt:lpstr>
      <vt:lpstr>Sifat formil dan materil</vt:lpstr>
      <vt:lpstr>PowerPoint Presentation</vt:lpstr>
      <vt:lpstr>Sifat tertulis dan tidak tertulis</vt:lpstr>
      <vt:lpstr>PEMBAGIAN KONSTITUSI</vt:lpstr>
      <vt:lpstr>TERIMAKASIH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NILAI DAN BENTUK KONSTITUSI</dc:title>
  <dc:creator>LENOVO</dc:creator>
  <cp:lastModifiedBy>LENOVO</cp:lastModifiedBy>
  <cp:revision>14</cp:revision>
  <dcterms:created xsi:type="dcterms:W3CDTF">2026-03-16T06:57:50Z</dcterms:created>
  <dcterms:modified xsi:type="dcterms:W3CDTF">2026-03-16T08:13:51Z</dcterms:modified>
</cp:coreProperties>
</file>